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61" r:id="rId2"/>
    <p:sldId id="262" r:id="rId3"/>
    <p:sldId id="257" r:id="rId4"/>
    <p:sldId id="258" r:id="rId5"/>
    <p:sldId id="263" r:id="rId6"/>
    <p:sldId id="260" r:id="rId7"/>
    <p:sldId id="293" r:id="rId8"/>
    <p:sldId id="265" r:id="rId9"/>
    <p:sldId id="266" r:id="rId10"/>
    <p:sldId id="267" r:id="rId11"/>
    <p:sldId id="268" r:id="rId12"/>
    <p:sldId id="269" r:id="rId13"/>
    <p:sldId id="271" r:id="rId14"/>
    <p:sldId id="272" r:id="rId15"/>
    <p:sldId id="273" r:id="rId16"/>
    <p:sldId id="275" r:id="rId17"/>
    <p:sldId id="274" r:id="rId18"/>
    <p:sldId id="276" r:id="rId19"/>
    <p:sldId id="277" r:id="rId20"/>
    <p:sldId id="278" r:id="rId21"/>
    <p:sldId id="279" r:id="rId22"/>
    <p:sldId id="294" r:id="rId23"/>
    <p:sldId id="280" r:id="rId24"/>
    <p:sldId id="296" r:id="rId25"/>
    <p:sldId id="297" r:id="rId26"/>
    <p:sldId id="295" r:id="rId27"/>
    <p:sldId id="298" r:id="rId28"/>
    <p:sldId id="299" r:id="rId29"/>
    <p:sldId id="300" r:id="rId30"/>
    <p:sldId id="301" r:id="rId31"/>
    <p:sldId id="302" r:id="rId32"/>
    <p:sldId id="303" r:id="rId33"/>
    <p:sldId id="305" r:id="rId34"/>
    <p:sldId id="307" r:id="rId35"/>
    <p:sldId id="308" r:id="rId36"/>
    <p:sldId id="309" r:id="rId37"/>
    <p:sldId id="311" r:id="rId38"/>
    <p:sldId id="310" r:id="rId39"/>
    <p:sldId id="312" r:id="rId40"/>
    <p:sldId id="306" r:id="rId41"/>
    <p:sldId id="304" r:id="rId42"/>
    <p:sldId id="313" r:id="rId43"/>
    <p:sldId id="283" r:id="rId44"/>
    <p:sldId id="314" r:id="rId45"/>
    <p:sldId id="284" r:id="rId46"/>
    <p:sldId id="285" r:id="rId47"/>
    <p:sldId id="286" r:id="rId48"/>
    <p:sldId id="287" r:id="rId49"/>
    <p:sldId id="288" r:id="rId50"/>
    <p:sldId id="289" r:id="rId51"/>
    <p:sldId id="290" r:id="rId52"/>
    <p:sldId id="291" r:id="rId53"/>
    <p:sldId id="292" r:id="rId54"/>
    <p:sldId id="315" r:id="rId55"/>
    <p:sldId id="316" r:id="rId56"/>
    <p:sldId id="317" r:id="rId57"/>
    <p:sldId id="318" r:id="rId58"/>
    <p:sldId id="319" r:id="rId59"/>
    <p:sldId id="326" r:id="rId60"/>
    <p:sldId id="328" r:id="rId61"/>
    <p:sldId id="323" r:id="rId62"/>
    <p:sldId id="329" r:id="rId63"/>
    <p:sldId id="330" r:id="rId64"/>
    <p:sldId id="331" r:id="rId65"/>
    <p:sldId id="332" r:id="rId66"/>
    <p:sldId id="335" r:id="rId67"/>
    <p:sldId id="333" r:id="rId68"/>
    <p:sldId id="334" r:id="rId69"/>
    <p:sldId id="336" r:id="rId70"/>
    <p:sldId id="340" r:id="rId71"/>
    <p:sldId id="341" r:id="rId72"/>
    <p:sldId id="338" r:id="rId73"/>
    <p:sldId id="344" r:id="rId74"/>
    <p:sldId id="345" r:id="rId75"/>
    <p:sldId id="346" r:id="rId76"/>
    <p:sldId id="365" r:id="rId77"/>
    <p:sldId id="347" r:id="rId78"/>
    <p:sldId id="348" r:id="rId79"/>
    <p:sldId id="349" r:id="rId80"/>
    <p:sldId id="350" r:id="rId81"/>
    <p:sldId id="354" r:id="rId82"/>
    <p:sldId id="355" r:id="rId83"/>
    <p:sldId id="356" r:id="rId84"/>
    <p:sldId id="358" r:id="rId85"/>
    <p:sldId id="360" r:id="rId86"/>
    <p:sldId id="357" r:id="rId87"/>
    <p:sldId id="364" r:id="rId88"/>
    <p:sldId id="363" r:id="rId89"/>
    <p:sldId id="351" r:id="rId90"/>
    <p:sldId id="353"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3DAF"/>
    <a:srgbClr val="50AEF6"/>
    <a:srgbClr val="285FDD"/>
    <a:srgbClr val="621E9B"/>
    <a:srgbClr val="62D84E"/>
    <a:srgbClr val="FDC148"/>
    <a:srgbClr val="E67089"/>
    <a:srgbClr val="DA274D"/>
    <a:srgbClr val="00B0F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7" autoAdjust="0"/>
    <p:restoredTop sz="95033" autoAdjust="0"/>
  </p:normalViewPr>
  <p:slideViewPr>
    <p:cSldViewPr snapToGrid="0">
      <p:cViewPr varScale="1">
        <p:scale>
          <a:sx n="82" d="100"/>
          <a:sy n="82"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E441F-DE06-4FF1-AA0E-1FD62F29CD73}" type="datetimeFigureOut">
              <a:rPr lang="en-CA" smtClean="0"/>
              <a:t>05-Nov-2024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E4C6B-54B9-4B53-9DE6-E17C1D7E25AC}" type="slidenum">
              <a:rPr lang="en-CA" smtClean="0"/>
              <a:t>‹#›</a:t>
            </a:fld>
            <a:endParaRPr lang="en-CA"/>
          </a:p>
        </p:txBody>
      </p:sp>
    </p:spTree>
    <p:extLst>
      <p:ext uri="{BB962C8B-B14F-4D97-AF65-F5344CB8AC3E}">
        <p14:creationId xmlns:p14="http://schemas.microsoft.com/office/powerpoint/2010/main" val="254937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1EE4C6B-54B9-4B53-9DE6-E17C1D7E25AC}" type="slidenum">
              <a:rPr lang="en-CA" smtClean="0"/>
              <a:t>42</a:t>
            </a:fld>
            <a:endParaRPr lang="en-CA"/>
          </a:p>
        </p:txBody>
      </p:sp>
    </p:spTree>
    <p:extLst>
      <p:ext uri="{BB962C8B-B14F-4D97-AF65-F5344CB8AC3E}">
        <p14:creationId xmlns:p14="http://schemas.microsoft.com/office/powerpoint/2010/main" val="1806233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1EE4C6B-54B9-4B53-9DE6-E17C1D7E25AC}" type="slidenum">
              <a:rPr lang="en-CA" smtClean="0"/>
              <a:t>61</a:t>
            </a:fld>
            <a:endParaRPr lang="en-CA"/>
          </a:p>
        </p:txBody>
      </p:sp>
    </p:spTree>
    <p:extLst>
      <p:ext uri="{BB962C8B-B14F-4D97-AF65-F5344CB8AC3E}">
        <p14:creationId xmlns:p14="http://schemas.microsoft.com/office/powerpoint/2010/main" val="582845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dirty="0"/>
          </a:p>
        </p:txBody>
      </p:sp>
      <p:sp>
        <p:nvSpPr>
          <p:cNvPr id="4" name="Slide Number Placeholder 3"/>
          <p:cNvSpPr>
            <a:spLocks noGrp="1"/>
          </p:cNvSpPr>
          <p:nvPr>
            <p:ph type="sldNum" sz="quarter" idx="5"/>
          </p:nvPr>
        </p:nvSpPr>
        <p:spPr/>
        <p:txBody>
          <a:bodyPr/>
          <a:lstStyle/>
          <a:p>
            <a:fld id="{61EE4C6B-54B9-4B53-9DE6-E17C1D7E25AC}" type="slidenum">
              <a:rPr lang="en-CA" smtClean="0"/>
              <a:t>75</a:t>
            </a:fld>
            <a:endParaRPr lang="en-CA"/>
          </a:p>
        </p:txBody>
      </p:sp>
    </p:spTree>
    <p:extLst>
      <p:ext uri="{BB962C8B-B14F-4D97-AF65-F5344CB8AC3E}">
        <p14:creationId xmlns:p14="http://schemas.microsoft.com/office/powerpoint/2010/main" val="45170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dirty="0"/>
          </a:p>
        </p:txBody>
      </p:sp>
      <p:sp>
        <p:nvSpPr>
          <p:cNvPr id="4" name="Slide Number Placeholder 3"/>
          <p:cNvSpPr>
            <a:spLocks noGrp="1"/>
          </p:cNvSpPr>
          <p:nvPr>
            <p:ph type="sldNum" sz="quarter" idx="5"/>
          </p:nvPr>
        </p:nvSpPr>
        <p:spPr/>
        <p:txBody>
          <a:bodyPr/>
          <a:lstStyle/>
          <a:p>
            <a:fld id="{61EE4C6B-54B9-4B53-9DE6-E17C1D7E25AC}" type="slidenum">
              <a:rPr lang="en-CA" smtClean="0"/>
              <a:t>76</a:t>
            </a:fld>
            <a:endParaRPr lang="en-CA"/>
          </a:p>
        </p:txBody>
      </p:sp>
    </p:spTree>
    <p:extLst>
      <p:ext uri="{BB962C8B-B14F-4D97-AF65-F5344CB8AC3E}">
        <p14:creationId xmlns:p14="http://schemas.microsoft.com/office/powerpoint/2010/main" val="327298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2E4530-6F34-4D38-8402-2F73E7713C3E}" type="datetime1">
              <a:rPr lang="en-CA" smtClean="0"/>
              <a:t>05-Nov-2024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1853797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5EEDB6-EB9A-4785-8B98-F6E66F3622D5}" type="datetime1">
              <a:rPr lang="en-CA" smtClean="0"/>
              <a:t>05-Nov-2024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193898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2C7AB-A88E-4CA7-A4DC-DE42756F13B8}" type="datetime1">
              <a:rPr lang="en-CA" smtClean="0"/>
              <a:t>05-Nov-2024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117680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B1659B-0FE1-4A67-8B5C-B73894D70E32}" type="datetime1">
              <a:rPr lang="en-CA" smtClean="0"/>
              <a:t>05-Nov-2024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3359261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CEDBB1-18BB-443E-A714-65F3363F7FF5}" type="datetime1">
              <a:rPr lang="en-CA" smtClean="0"/>
              <a:t>05-Nov-2024</a:t>
            </a:fld>
            <a:endParaRPr lang="en-CA"/>
          </a:p>
        </p:txBody>
      </p:sp>
      <p:sp>
        <p:nvSpPr>
          <p:cNvPr id="5" name="Footer Placeholder 4"/>
          <p:cNvSpPr>
            <a:spLocks noGrp="1"/>
          </p:cNvSpPr>
          <p:nvPr>
            <p:ph type="ftr" sz="quarter" idx="11"/>
          </p:nvPr>
        </p:nvSpPr>
        <p:spPr/>
        <p:txBody>
          <a:bodyPr/>
          <a:lstStyle/>
          <a:p>
            <a:r>
              <a:rPr lang="sv-SE"/>
              <a:t>INST. : ENG.ALI BANI BAKAR &amp; ENG.Dana Al-Mahrouk</a:t>
            </a:r>
            <a:endParaRPr lang="en-CA"/>
          </a:p>
        </p:txBody>
      </p:sp>
      <p:sp>
        <p:nvSpPr>
          <p:cNvPr id="6" name="Slide Number Placeholder 5"/>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115383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72D4E7-BDFF-4D90-8FA4-470BD7E66130}" type="datetime1">
              <a:rPr lang="en-CA" smtClean="0"/>
              <a:t>05-Nov-2024</a:t>
            </a:fld>
            <a:endParaRPr lang="en-CA"/>
          </a:p>
        </p:txBody>
      </p:sp>
      <p:sp>
        <p:nvSpPr>
          <p:cNvPr id="6" name="Footer Placeholder 5"/>
          <p:cNvSpPr>
            <a:spLocks noGrp="1"/>
          </p:cNvSpPr>
          <p:nvPr>
            <p:ph type="ftr" sz="quarter" idx="11"/>
          </p:nvPr>
        </p:nvSpPr>
        <p:spPr/>
        <p:txBody>
          <a:bodyPr/>
          <a:lstStyle/>
          <a:p>
            <a:r>
              <a:rPr lang="sv-SE"/>
              <a:t>INST. : ENG.ALI BANI BAKAR &amp; ENG.Dana Al-Mahrouk</a:t>
            </a:r>
            <a:endParaRPr lang="en-CA"/>
          </a:p>
        </p:txBody>
      </p:sp>
      <p:sp>
        <p:nvSpPr>
          <p:cNvPr id="7" name="Slide Number Placeholder 6"/>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4172864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980498-3189-4863-9A33-2F3CDEC7B633}" type="datetime1">
              <a:rPr lang="en-CA" smtClean="0"/>
              <a:t>05-Nov-2024</a:t>
            </a:fld>
            <a:endParaRPr lang="en-CA"/>
          </a:p>
        </p:txBody>
      </p:sp>
      <p:sp>
        <p:nvSpPr>
          <p:cNvPr id="8" name="Footer Placeholder 7"/>
          <p:cNvSpPr>
            <a:spLocks noGrp="1"/>
          </p:cNvSpPr>
          <p:nvPr>
            <p:ph type="ftr" sz="quarter" idx="11"/>
          </p:nvPr>
        </p:nvSpPr>
        <p:spPr/>
        <p:txBody>
          <a:bodyPr/>
          <a:lstStyle/>
          <a:p>
            <a:r>
              <a:rPr lang="sv-SE"/>
              <a:t>INST. : ENG.ALI BANI BAKAR &amp; ENG.Dana Al-Mahrouk</a:t>
            </a:r>
            <a:endParaRPr lang="en-CA"/>
          </a:p>
        </p:txBody>
      </p:sp>
      <p:sp>
        <p:nvSpPr>
          <p:cNvPr id="9" name="Slide Number Placeholder 8"/>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1156553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E77011-74CC-48A1-A888-14FD7ECA48D6}" type="datetime1">
              <a:rPr lang="en-CA" smtClean="0"/>
              <a:t>05-Nov-2024</a:t>
            </a:fld>
            <a:endParaRPr lang="en-CA"/>
          </a:p>
        </p:txBody>
      </p:sp>
      <p:sp>
        <p:nvSpPr>
          <p:cNvPr id="4" name="Footer Placeholder 3"/>
          <p:cNvSpPr>
            <a:spLocks noGrp="1"/>
          </p:cNvSpPr>
          <p:nvPr>
            <p:ph type="ftr" sz="quarter" idx="11"/>
          </p:nvPr>
        </p:nvSpPr>
        <p:spPr/>
        <p:txBody>
          <a:bodyPr/>
          <a:lstStyle/>
          <a:p>
            <a:r>
              <a:rPr lang="sv-SE"/>
              <a:t>INST. : ENG.ALI BANI BAKAR &amp; ENG.Dana Al-Mahrouk</a:t>
            </a:r>
            <a:endParaRPr lang="en-CA"/>
          </a:p>
        </p:txBody>
      </p:sp>
      <p:sp>
        <p:nvSpPr>
          <p:cNvPr id="5" name="Slide Number Placeholder 4"/>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42895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9C9A13-9B9A-414E-AE2A-172FBA921914}" type="datetime1">
              <a:rPr lang="en-CA" smtClean="0"/>
              <a:t>05-Nov-2024</a:t>
            </a:fld>
            <a:endParaRPr lang="en-CA"/>
          </a:p>
        </p:txBody>
      </p:sp>
      <p:sp>
        <p:nvSpPr>
          <p:cNvPr id="3" name="Footer Placeholder 2"/>
          <p:cNvSpPr>
            <a:spLocks noGrp="1"/>
          </p:cNvSpPr>
          <p:nvPr>
            <p:ph type="ftr" sz="quarter" idx="11"/>
          </p:nvPr>
        </p:nvSpPr>
        <p:spPr/>
        <p:txBody>
          <a:bodyPr/>
          <a:lstStyle/>
          <a:p>
            <a:r>
              <a:rPr lang="sv-SE"/>
              <a:t>INST. : ENG.ALI BANI BAKAR &amp; ENG.Dana Al-Mahrouk</a:t>
            </a:r>
            <a:endParaRPr lang="en-CA"/>
          </a:p>
        </p:txBody>
      </p:sp>
      <p:sp>
        <p:nvSpPr>
          <p:cNvPr id="4" name="Slide Number Placeholder 3"/>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676314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2B2DE-FD69-4C50-88C9-5FBDB376768C}" type="datetime1">
              <a:rPr lang="en-CA" smtClean="0"/>
              <a:t>05-Nov-2024</a:t>
            </a:fld>
            <a:endParaRPr lang="en-CA"/>
          </a:p>
        </p:txBody>
      </p:sp>
      <p:sp>
        <p:nvSpPr>
          <p:cNvPr id="6" name="Footer Placeholder 5"/>
          <p:cNvSpPr>
            <a:spLocks noGrp="1"/>
          </p:cNvSpPr>
          <p:nvPr>
            <p:ph type="ftr" sz="quarter" idx="11"/>
          </p:nvPr>
        </p:nvSpPr>
        <p:spPr/>
        <p:txBody>
          <a:bodyPr/>
          <a:lstStyle/>
          <a:p>
            <a:r>
              <a:rPr lang="sv-SE"/>
              <a:t>INST. : ENG.ALI BANI BAKAR &amp; ENG.Dana Al-Mahrouk</a:t>
            </a:r>
            <a:endParaRPr lang="en-CA"/>
          </a:p>
        </p:txBody>
      </p:sp>
      <p:sp>
        <p:nvSpPr>
          <p:cNvPr id="7" name="Slide Number Placeholder 6"/>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1881456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BD434F-86C8-4F49-B6C7-BC497A1B6D6B}" type="datetime1">
              <a:rPr lang="en-CA" smtClean="0"/>
              <a:t>05-Nov-2024</a:t>
            </a:fld>
            <a:endParaRPr lang="en-CA"/>
          </a:p>
        </p:txBody>
      </p:sp>
      <p:sp>
        <p:nvSpPr>
          <p:cNvPr id="6" name="Footer Placeholder 5"/>
          <p:cNvSpPr>
            <a:spLocks noGrp="1"/>
          </p:cNvSpPr>
          <p:nvPr>
            <p:ph type="ftr" sz="quarter" idx="11"/>
          </p:nvPr>
        </p:nvSpPr>
        <p:spPr/>
        <p:txBody>
          <a:bodyPr/>
          <a:lstStyle/>
          <a:p>
            <a:r>
              <a:rPr lang="sv-SE"/>
              <a:t>INST. : ENG.ALI BANI BAKAR &amp; ENG.Dana Al-Mahrouk</a:t>
            </a:r>
            <a:endParaRPr lang="en-CA"/>
          </a:p>
        </p:txBody>
      </p:sp>
      <p:sp>
        <p:nvSpPr>
          <p:cNvPr id="7" name="Slide Number Placeholder 6"/>
          <p:cNvSpPr>
            <a:spLocks noGrp="1"/>
          </p:cNvSpPr>
          <p:nvPr>
            <p:ph type="sldNum" sz="quarter" idx="12"/>
          </p:nvPr>
        </p:nvSpPr>
        <p:spPr/>
        <p:txBody>
          <a:bodyPr/>
          <a:lstStyle/>
          <a:p>
            <a:fld id="{15404E25-E4D0-45F5-B1A0-A4938B2F2D69}" type="slidenum">
              <a:rPr lang="en-CA" smtClean="0"/>
              <a:t>‹#›</a:t>
            </a:fld>
            <a:endParaRPr lang="en-CA"/>
          </a:p>
        </p:txBody>
      </p:sp>
    </p:spTree>
    <p:extLst>
      <p:ext uri="{BB962C8B-B14F-4D97-AF65-F5344CB8AC3E}">
        <p14:creationId xmlns:p14="http://schemas.microsoft.com/office/powerpoint/2010/main" val="3102114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69813866-9575-4EAC-9852-5C3DE77CB2F7}" type="datetime1">
              <a:rPr lang="en-CA" smtClean="0"/>
              <a:t>05-Nov-2024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r>
              <a:rPr lang="sv-SE"/>
              <a:t>INST. : ENG.ALI BANI BAKAR &amp; ENG.Dana Al-Mahrouk</a:t>
            </a:r>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15404E25-E4D0-45F5-B1A0-A4938B2F2D69}" type="slidenum">
              <a:rPr lang="en-CA" smtClean="0"/>
              <a:t>‹#›</a:t>
            </a:fld>
            <a:endParaRPr lang="en-CA"/>
          </a:p>
        </p:txBody>
      </p:sp>
    </p:spTree>
    <p:extLst>
      <p:ext uri="{BB962C8B-B14F-4D97-AF65-F5344CB8AC3E}">
        <p14:creationId xmlns:p14="http://schemas.microsoft.com/office/powerpoint/2010/main" val="23445494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18" Type="http://schemas.openxmlformats.org/officeDocument/2006/relationships/image" Target="../media/image98.png"/><Relationship Id="rId3" Type="http://schemas.openxmlformats.org/officeDocument/2006/relationships/image" Target="../media/image83.svg"/><Relationship Id="rId21" Type="http://schemas.openxmlformats.org/officeDocument/2006/relationships/image" Target="../media/image101.svg"/><Relationship Id="rId7" Type="http://schemas.openxmlformats.org/officeDocument/2006/relationships/image" Target="../media/image87.svg"/><Relationship Id="rId12" Type="http://schemas.openxmlformats.org/officeDocument/2006/relationships/image" Target="../media/image92.png"/><Relationship Id="rId17" Type="http://schemas.openxmlformats.org/officeDocument/2006/relationships/image" Target="../media/image97.svg"/><Relationship Id="rId25" Type="http://schemas.openxmlformats.org/officeDocument/2006/relationships/image" Target="../media/image105.sv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svg"/><Relationship Id="rId24" Type="http://schemas.openxmlformats.org/officeDocument/2006/relationships/image" Target="../media/image104.png"/><Relationship Id="rId5" Type="http://schemas.openxmlformats.org/officeDocument/2006/relationships/image" Target="../media/image85.svg"/><Relationship Id="rId15" Type="http://schemas.openxmlformats.org/officeDocument/2006/relationships/image" Target="../media/image95.svg"/><Relationship Id="rId23" Type="http://schemas.openxmlformats.org/officeDocument/2006/relationships/image" Target="../media/image103.svg"/><Relationship Id="rId10" Type="http://schemas.openxmlformats.org/officeDocument/2006/relationships/image" Target="../media/image90.png"/><Relationship Id="rId19" Type="http://schemas.openxmlformats.org/officeDocument/2006/relationships/image" Target="../media/image99.sv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94.png"/><Relationship Id="rId22" Type="http://schemas.openxmlformats.org/officeDocument/2006/relationships/image" Target="../media/image10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image" Target="../media/image107.svg"/><Relationship Id="rId21" Type="http://schemas.openxmlformats.org/officeDocument/2006/relationships/image" Target="../media/image125.sv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5" Type="http://schemas.openxmlformats.org/officeDocument/2006/relationships/image" Target="../media/image129.svg"/><Relationship Id="rId2" Type="http://schemas.openxmlformats.org/officeDocument/2006/relationships/image" Target="../media/image106.png"/><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svg"/><Relationship Id="rId24" Type="http://schemas.openxmlformats.org/officeDocument/2006/relationships/image" Target="../media/image128.png"/><Relationship Id="rId5" Type="http://schemas.openxmlformats.org/officeDocument/2006/relationships/image" Target="../media/image109.svg"/><Relationship Id="rId15" Type="http://schemas.openxmlformats.org/officeDocument/2006/relationships/image" Target="../media/image119.svg"/><Relationship Id="rId23" Type="http://schemas.openxmlformats.org/officeDocument/2006/relationships/image" Target="../media/image127.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12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4.sv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33.png"/><Relationship Id="rId4" Type="http://schemas.openxmlformats.org/officeDocument/2006/relationships/image" Target="../media/image132.pn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5.png"/><Relationship Id="rId7" Type="http://schemas.openxmlformats.org/officeDocument/2006/relationships/image" Target="../media/image133.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32.png"/><Relationship Id="rId9" Type="http://schemas.openxmlformats.org/officeDocument/2006/relationships/image" Target="../media/image138.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8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21.svg"/><Relationship Id="rId7" Type="http://schemas.openxmlformats.org/officeDocument/2006/relationships/image" Target="../media/image159.sv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svg"/><Relationship Id="rId4" Type="http://schemas.openxmlformats.org/officeDocument/2006/relationships/image" Target="../media/image156.png"/><Relationship Id="rId9" Type="http://schemas.openxmlformats.org/officeDocument/2006/relationships/image" Target="../media/image161.svg"/></Relationships>
</file>

<file path=ppt/slides/_rels/slide8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9.svg"/><Relationship Id="rId3" Type="http://schemas.openxmlformats.org/officeDocument/2006/relationships/image" Target="../media/image163.svg"/><Relationship Id="rId7" Type="http://schemas.openxmlformats.org/officeDocument/2006/relationships/image" Target="../media/image165.svg"/><Relationship Id="rId12" Type="http://schemas.openxmlformats.org/officeDocument/2006/relationships/image" Target="../media/image168.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4.png"/><Relationship Id="rId11" Type="http://schemas.openxmlformats.org/officeDocument/2006/relationships/image" Target="../media/image167.svg"/><Relationship Id="rId5" Type="http://schemas.openxmlformats.org/officeDocument/2006/relationships/image" Target="../media/image157.svg"/><Relationship Id="rId15" Type="http://schemas.openxmlformats.org/officeDocument/2006/relationships/image" Target="../media/image171.svg"/><Relationship Id="rId10" Type="http://schemas.openxmlformats.org/officeDocument/2006/relationships/image" Target="../media/image166.png"/><Relationship Id="rId4" Type="http://schemas.openxmlformats.org/officeDocument/2006/relationships/image" Target="../media/image156.png"/><Relationship Id="rId9" Type="http://schemas.openxmlformats.org/officeDocument/2006/relationships/image" Target="../media/image159.svg"/><Relationship Id="rId14" Type="http://schemas.openxmlformats.org/officeDocument/2006/relationships/image" Target="../media/image170.png"/></Relationships>
</file>

<file path=ppt/slides/_rels/slide86.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61.svg"/><Relationship Id="rId4" Type="http://schemas.openxmlformats.org/officeDocument/2006/relationships/image" Target="../media/image1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jpg"/><Relationship Id="rId4" Type="http://schemas.openxmlformats.org/officeDocument/2006/relationships/image" Target="../media/image22.png"/><Relationship Id="rId9" Type="http://schemas.openxmlformats.org/officeDocument/2006/relationships/image" Target="../media/image27.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467F-3CEC-9C1D-6F8A-453CD0735DE1}"/>
              </a:ext>
            </a:extLst>
          </p:cNvPr>
          <p:cNvSpPr>
            <a:spLocks noGrp="1"/>
          </p:cNvSpPr>
          <p:nvPr>
            <p:ph type="ctrTitle"/>
          </p:nvPr>
        </p:nvSpPr>
        <p:spPr>
          <a:xfrm>
            <a:off x="1378084" y="3818106"/>
            <a:ext cx="9144000" cy="815401"/>
          </a:xfrm>
        </p:spPr>
        <p:txBody>
          <a:bodyPr>
            <a:normAutofit fontScale="90000"/>
          </a:bodyPr>
          <a:lstStyle/>
          <a:p>
            <a:r>
              <a:rPr lang="en-US" sz="4000" b="1" dirty="0"/>
              <a:t>CYBER SECURITY UPSKILLING</a:t>
            </a:r>
            <a:br>
              <a:rPr lang="en-US" sz="4000" b="1" dirty="0"/>
            </a:br>
            <a:r>
              <a:rPr lang="en-US" sz="4000" b="1" dirty="0"/>
              <a:t> PROGRAM</a:t>
            </a:r>
            <a:br>
              <a:rPr lang="en-US" sz="4000" b="1" dirty="0"/>
            </a:br>
            <a:br>
              <a:rPr lang="en-US" sz="4000" b="1" dirty="0"/>
            </a:br>
            <a:r>
              <a:rPr lang="ar-JO" sz="2700" b="1" dirty="0"/>
              <a:t>قدم خلال مبادرة زنك/2 في جامعة البلقاء التطبيقية</a:t>
            </a:r>
            <a:br>
              <a:rPr lang="en-US" sz="2700" b="1" dirty="0"/>
            </a:br>
            <a:r>
              <a:rPr lang="ar-JO" sz="2700" b="1" dirty="0"/>
              <a:t> بالتعاون مع أكاديمية سايبر شيلد</a:t>
            </a:r>
            <a:br>
              <a:rPr lang="en-US" sz="2700" b="1" dirty="0"/>
            </a:br>
            <a:br>
              <a:rPr lang="en-US" sz="4000" b="1" dirty="0"/>
            </a:br>
            <a:r>
              <a:rPr lang="en-US" sz="2700" b="1" dirty="0"/>
              <a:t>OCT 2024</a:t>
            </a:r>
            <a:br>
              <a:rPr lang="en-US" sz="4000" b="1" dirty="0"/>
            </a:br>
            <a:r>
              <a:rPr lang="en-US" sz="4000" b="1" dirty="0"/>
              <a:t>Digital Forensics Part</a:t>
            </a:r>
            <a:br>
              <a:rPr lang="en-US" sz="4000" b="1" dirty="0"/>
            </a:br>
            <a:r>
              <a:rPr lang="en-US" sz="2200" b="1" dirty="0"/>
              <a:t>Version 1</a:t>
            </a:r>
            <a:endParaRPr lang="en-CA" sz="4000" b="1" dirty="0"/>
          </a:p>
        </p:txBody>
      </p:sp>
      <p:sp>
        <p:nvSpPr>
          <p:cNvPr id="3" name="Subtitle 2">
            <a:extLst>
              <a:ext uri="{FF2B5EF4-FFF2-40B4-BE49-F238E27FC236}">
                <a16:creationId xmlns:a16="http://schemas.microsoft.com/office/drawing/2014/main" id="{C51A5453-18B3-ABC3-843C-1B3077725289}"/>
              </a:ext>
            </a:extLst>
          </p:cNvPr>
          <p:cNvSpPr>
            <a:spLocks noGrp="1"/>
          </p:cNvSpPr>
          <p:nvPr>
            <p:ph type="subTitle" idx="1"/>
          </p:nvPr>
        </p:nvSpPr>
        <p:spPr>
          <a:xfrm>
            <a:off x="2071992" y="6060332"/>
            <a:ext cx="7428688" cy="1595336"/>
          </a:xfrm>
        </p:spPr>
        <p:txBody>
          <a:bodyPr>
            <a:normAutofit/>
          </a:bodyPr>
          <a:lstStyle/>
          <a:p>
            <a:r>
              <a:rPr lang="en-US" sz="1600" dirty="0"/>
              <a:t>INST.:ENG.ALI BANI BAKAR-</a:t>
            </a:r>
            <a:r>
              <a:rPr lang="en-US" sz="1200" dirty="0"/>
              <a:t>0778642376(CYBER SHIELD ACADEMY)</a:t>
            </a:r>
          </a:p>
          <a:p>
            <a:r>
              <a:rPr lang="en-US" sz="1600" dirty="0"/>
              <a:t>DONE BY: ENG.  Dana Al-Mahrouk-</a:t>
            </a:r>
            <a:r>
              <a:rPr lang="en-US" sz="1200" dirty="0"/>
              <a:t>0798697842-BAU.UNIV.</a:t>
            </a:r>
            <a:endParaRPr lang="en-CA" sz="1600" dirty="0"/>
          </a:p>
        </p:txBody>
      </p:sp>
    </p:spTree>
    <p:extLst>
      <p:ext uri="{BB962C8B-B14F-4D97-AF65-F5344CB8AC3E}">
        <p14:creationId xmlns:p14="http://schemas.microsoft.com/office/powerpoint/2010/main" val="3633291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2A33-D293-7BBA-C3DF-9F1F2A32E622}"/>
              </a:ext>
            </a:extLst>
          </p:cNvPr>
          <p:cNvSpPr>
            <a:spLocks noGrp="1"/>
          </p:cNvSpPr>
          <p:nvPr>
            <p:ph type="title"/>
          </p:nvPr>
        </p:nvSpPr>
        <p:spPr/>
        <p:txBody>
          <a:bodyPr>
            <a:normAutofit/>
          </a:bodyPr>
          <a:lstStyle/>
          <a:p>
            <a:r>
              <a:rPr lang="en-CA" sz="3600" dirty="0">
                <a:latin typeface="Consolas" panose="020B0609020204030204" pitchFamily="49" charset="0"/>
              </a:rPr>
              <a:t>Best Practices</a:t>
            </a:r>
          </a:p>
        </p:txBody>
      </p:sp>
      <p:sp>
        <p:nvSpPr>
          <p:cNvPr id="4" name="Footer Placeholder 3">
            <a:extLst>
              <a:ext uri="{FF2B5EF4-FFF2-40B4-BE49-F238E27FC236}">
                <a16:creationId xmlns:a16="http://schemas.microsoft.com/office/drawing/2014/main" id="{5F1D7133-0FBB-AC02-CF55-54A5B0BC502A}"/>
              </a:ext>
            </a:extLst>
          </p:cNvPr>
          <p:cNvSpPr>
            <a:spLocks noGrp="1"/>
          </p:cNvSpPr>
          <p:nvPr>
            <p:ph type="ftr" sz="quarter" idx="11"/>
          </p:nvPr>
        </p:nvSpPr>
        <p:spPr/>
        <p:txBody>
          <a:bodyPr/>
          <a:lstStyle/>
          <a:p>
            <a:r>
              <a:rPr lang="sv-SE"/>
              <a:t>INST. : ENG.ALI BANI BAKAR &amp; ENG.Dana Al-Mahrouk</a:t>
            </a:r>
            <a:endParaRPr lang="en-CA"/>
          </a:p>
        </p:txBody>
      </p:sp>
      <p:sp>
        <p:nvSpPr>
          <p:cNvPr id="5" name="Parallelogram 4">
            <a:extLst>
              <a:ext uri="{FF2B5EF4-FFF2-40B4-BE49-F238E27FC236}">
                <a16:creationId xmlns:a16="http://schemas.microsoft.com/office/drawing/2014/main" id="{F27FA732-5969-6080-8779-E391D1DBDA46}"/>
              </a:ext>
            </a:extLst>
          </p:cNvPr>
          <p:cNvSpPr/>
          <p:nvPr/>
        </p:nvSpPr>
        <p:spPr>
          <a:xfrm>
            <a:off x="469023" y="1923483"/>
            <a:ext cx="11256158" cy="755250"/>
          </a:xfrm>
          <a:prstGeom prst="parallelogram">
            <a:avLst/>
          </a:prstGeom>
          <a:solidFill>
            <a:srgbClr val="1044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dirty="0">
              <a:latin typeface="+mj-lt"/>
            </a:endParaRPr>
          </a:p>
        </p:txBody>
      </p:sp>
      <p:sp>
        <p:nvSpPr>
          <p:cNvPr id="6" name="Parallelogram 5">
            <a:extLst>
              <a:ext uri="{FF2B5EF4-FFF2-40B4-BE49-F238E27FC236}">
                <a16:creationId xmlns:a16="http://schemas.microsoft.com/office/drawing/2014/main" id="{21DF0010-9313-DC4F-33B7-80B95C5274BB}"/>
              </a:ext>
            </a:extLst>
          </p:cNvPr>
          <p:cNvSpPr/>
          <p:nvPr/>
        </p:nvSpPr>
        <p:spPr>
          <a:xfrm>
            <a:off x="402556" y="1730998"/>
            <a:ext cx="690852" cy="519438"/>
          </a:xfrm>
          <a:prstGeom prst="parallelogram">
            <a:avLst/>
          </a:prstGeom>
          <a:solidFill>
            <a:srgbClr val="1F8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7" name="Parallelogram 6">
            <a:extLst>
              <a:ext uri="{FF2B5EF4-FFF2-40B4-BE49-F238E27FC236}">
                <a16:creationId xmlns:a16="http://schemas.microsoft.com/office/drawing/2014/main" id="{959171D6-D650-9DF0-CFF0-D04B32CBEA81}"/>
              </a:ext>
            </a:extLst>
          </p:cNvPr>
          <p:cNvSpPr/>
          <p:nvPr/>
        </p:nvSpPr>
        <p:spPr>
          <a:xfrm>
            <a:off x="282092" y="1730998"/>
            <a:ext cx="208998" cy="519438"/>
          </a:xfrm>
          <a:prstGeom prst="parallelogram">
            <a:avLst>
              <a:gd name="adj" fmla="val 62794"/>
            </a:avLst>
          </a:prstGeom>
          <a:solidFill>
            <a:srgbClr val="1F8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8" name="Parallelogram 7">
            <a:extLst>
              <a:ext uri="{FF2B5EF4-FFF2-40B4-BE49-F238E27FC236}">
                <a16:creationId xmlns:a16="http://schemas.microsoft.com/office/drawing/2014/main" id="{5EB31ED1-9136-0BC4-B3F4-9FA16DB616E3}"/>
              </a:ext>
            </a:extLst>
          </p:cNvPr>
          <p:cNvSpPr/>
          <p:nvPr/>
        </p:nvSpPr>
        <p:spPr>
          <a:xfrm>
            <a:off x="157758" y="1730998"/>
            <a:ext cx="208998" cy="519438"/>
          </a:xfrm>
          <a:prstGeom prst="parallelogram">
            <a:avLst>
              <a:gd name="adj" fmla="val 62794"/>
            </a:avLst>
          </a:prstGeom>
          <a:solidFill>
            <a:srgbClr val="1F8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9" name="Isosceles Triangle 8">
            <a:extLst>
              <a:ext uri="{FF2B5EF4-FFF2-40B4-BE49-F238E27FC236}">
                <a16:creationId xmlns:a16="http://schemas.microsoft.com/office/drawing/2014/main" id="{19F370D8-1BA7-8235-11BC-78D714870809}"/>
              </a:ext>
            </a:extLst>
          </p:cNvPr>
          <p:cNvSpPr/>
          <p:nvPr/>
        </p:nvSpPr>
        <p:spPr>
          <a:xfrm>
            <a:off x="1066394" y="1730998"/>
            <a:ext cx="124205" cy="150943"/>
          </a:xfrm>
          <a:prstGeom prst="triangle">
            <a:avLst>
              <a:gd name="adj" fmla="val 25116"/>
            </a:avLst>
          </a:prstGeom>
          <a:solidFill>
            <a:srgbClr val="0C32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0" name="Parallelogram 9">
            <a:extLst>
              <a:ext uri="{FF2B5EF4-FFF2-40B4-BE49-F238E27FC236}">
                <a16:creationId xmlns:a16="http://schemas.microsoft.com/office/drawing/2014/main" id="{E410C104-6567-7E0B-3D8A-F07EECF0FC83}"/>
              </a:ext>
            </a:extLst>
          </p:cNvPr>
          <p:cNvSpPr/>
          <p:nvPr/>
        </p:nvSpPr>
        <p:spPr>
          <a:xfrm>
            <a:off x="11523669" y="1690688"/>
            <a:ext cx="471305" cy="354365"/>
          </a:xfrm>
          <a:prstGeom prst="parallelogram">
            <a:avLst/>
          </a:prstGeom>
          <a:solidFill>
            <a:srgbClr val="1F8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1" name="Parallelogram 10">
            <a:extLst>
              <a:ext uri="{FF2B5EF4-FFF2-40B4-BE49-F238E27FC236}">
                <a16:creationId xmlns:a16="http://schemas.microsoft.com/office/drawing/2014/main" id="{A24B84A3-A338-3C7D-33C4-498DE728C424}"/>
              </a:ext>
            </a:extLst>
          </p:cNvPr>
          <p:cNvSpPr/>
          <p:nvPr/>
        </p:nvSpPr>
        <p:spPr>
          <a:xfrm>
            <a:off x="11642658" y="2098825"/>
            <a:ext cx="233328" cy="579908"/>
          </a:xfrm>
          <a:prstGeom prst="parallelogram">
            <a:avLst>
              <a:gd name="adj" fmla="val 62794"/>
            </a:avLst>
          </a:prstGeom>
          <a:solidFill>
            <a:srgbClr val="1F8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2" name="Parallelogram 11">
            <a:extLst>
              <a:ext uri="{FF2B5EF4-FFF2-40B4-BE49-F238E27FC236}">
                <a16:creationId xmlns:a16="http://schemas.microsoft.com/office/drawing/2014/main" id="{7A52AE49-C503-D53B-5AD6-1AD30F1ECF75}"/>
              </a:ext>
            </a:extLst>
          </p:cNvPr>
          <p:cNvSpPr/>
          <p:nvPr/>
        </p:nvSpPr>
        <p:spPr>
          <a:xfrm>
            <a:off x="469023" y="2997504"/>
            <a:ext cx="11256158" cy="755250"/>
          </a:xfrm>
          <a:prstGeom prst="parallelogram">
            <a:avLst/>
          </a:prstGeom>
          <a:solidFill>
            <a:srgbClr val="042B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3" name="Parallelogram 12">
            <a:extLst>
              <a:ext uri="{FF2B5EF4-FFF2-40B4-BE49-F238E27FC236}">
                <a16:creationId xmlns:a16="http://schemas.microsoft.com/office/drawing/2014/main" id="{A8C21855-B95D-D8F4-D84F-05B6A76590B9}"/>
              </a:ext>
            </a:extLst>
          </p:cNvPr>
          <p:cNvSpPr/>
          <p:nvPr/>
        </p:nvSpPr>
        <p:spPr>
          <a:xfrm>
            <a:off x="402556" y="2805019"/>
            <a:ext cx="690852" cy="519438"/>
          </a:xfrm>
          <a:prstGeom prst="parallelogram">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4" name="Parallelogram 13">
            <a:extLst>
              <a:ext uri="{FF2B5EF4-FFF2-40B4-BE49-F238E27FC236}">
                <a16:creationId xmlns:a16="http://schemas.microsoft.com/office/drawing/2014/main" id="{F7DBAF23-B53D-9298-F724-0FCB1411EA2C}"/>
              </a:ext>
            </a:extLst>
          </p:cNvPr>
          <p:cNvSpPr/>
          <p:nvPr/>
        </p:nvSpPr>
        <p:spPr>
          <a:xfrm>
            <a:off x="282092" y="2805019"/>
            <a:ext cx="208998" cy="519438"/>
          </a:xfrm>
          <a:prstGeom prst="parallelogram">
            <a:avLst>
              <a:gd name="adj" fmla="val 62794"/>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5" name="Parallelogram 14">
            <a:extLst>
              <a:ext uri="{FF2B5EF4-FFF2-40B4-BE49-F238E27FC236}">
                <a16:creationId xmlns:a16="http://schemas.microsoft.com/office/drawing/2014/main" id="{E3F7E76D-48D5-FAAE-7592-661CA2FEE992}"/>
              </a:ext>
            </a:extLst>
          </p:cNvPr>
          <p:cNvSpPr/>
          <p:nvPr/>
        </p:nvSpPr>
        <p:spPr>
          <a:xfrm>
            <a:off x="157758" y="2805019"/>
            <a:ext cx="208998" cy="519438"/>
          </a:xfrm>
          <a:prstGeom prst="parallelogram">
            <a:avLst>
              <a:gd name="adj" fmla="val 62794"/>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6" name="Isosceles Triangle 15">
            <a:extLst>
              <a:ext uri="{FF2B5EF4-FFF2-40B4-BE49-F238E27FC236}">
                <a16:creationId xmlns:a16="http://schemas.microsoft.com/office/drawing/2014/main" id="{372D68BD-E6EE-013C-635E-7B6BD4EEDAED}"/>
              </a:ext>
            </a:extLst>
          </p:cNvPr>
          <p:cNvSpPr/>
          <p:nvPr/>
        </p:nvSpPr>
        <p:spPr>
          <a:xfrm>
            <a:off x="1066394" y="2805019"/>
            <a:ext cx="124205" cy="150943"/>
          </a:xfrm>
          <a:prstGeom prst="triangle">
            <a:avLst>
              <a:gd name="adj" fmla="val 25116"/>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7" name="Parallelogram 16">
            <a:extLst>
              <a:ext uri="{FF2B5EF4-FFF2-40B4-BE49-F238E27FC236}">
                <a16:creationId xmlns:a16="http://schemas.microsoft.com/office/drawing/2014/main" id="{F5B08345-D26A-BE43-E68E-F4805BA50020}"/>
              </a:ext>
            </a:extLst>
          </p:cNvPr>
          <p:cNvSpPr/>
          <p:nvPr/>
        </p:nvSpPr>
        <p:spPr>
          <a:xfrm>
            <a:off x="11523669" y="2764709"/>
            <a:ext cx="471305" cy="354365"/>
          </a:xfrm>
          <a:prstGeom prst="parallelogram">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8" name="Parallelogram 17">
            <a:extLst>
              <a:ext uri="{FF2B5EF4-FFF2-40B4-BE49-F238E27FC236}">
                <a16:creationId xmlns:a16="http://schemas.microsoft.com/office/drawing/2014/main" id="{27CB1572-0B55-EEB1-7B6C-D9344100FE4C}"/>
              </a:ext>
            </a:extLst>
          </p:cNvPr>
          <p:cNvSpPr/>
          <p:nvPr/>
        </p:nvSpPr>
        <p:spPr>
          <a:xfrm>
            <a:off x="11642658" y="3172846"/>
            <a:ext cx="233328" cy="579908"/>
          </a:xfrm>
          <a:prstGeom prst="parallelogram">
            <a:avLst>
              <a:gd name="adj" fmla="val 62794"/>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9" name="Parallelogram 18">
            <a:extLst>
              <a:ext uri="{FF2B5EF4-FFF2-40B4-BE49-F238E27FC236}">
                <a16:creationId xmlns:a16="http://schemas.microsoft.com/office/drawing/2014/main" id="{E94F7419-3A99-1DFB-F45B-E437EA28E45A}"/>
              </a:ext>
            </a:extLst>
          </p:cNvPr>
          <p:cNvSpPr/>
          <p:nvPr/>
        </p:nvSpPr>
        <p:spPr>
          <a:xfrm>
            <a:off x="469023" y="4141196"/>
            <a:ext cx="11256158" cy="755250"/>
          </a:xfrm>
          <a:prstGeom prst="parallelogram">
            <a:avLst/>
          </a:prstGeom>
          <a:solidFill>
            <a:srgbClr val="4C1F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0" name="Parallelogram 19">
            <a:extLst>
              <a:ext uri="{FF2B5EF4-FFF2-40B4-BE49-F238E27FC236}">
                <a16:creationId xmlns:a16="http://schemas.microsoft.com/office/drawing/2014/main" id="{6E732832-7582-EFCC-E73A-259BA3A130AD}"/>
              </a:ext>
            </a:extLst>
          </p:cNvPr>
          <p:cNvSpPr/>
          <p:nvPr/>
        </p:nvSpPr>
        <p:spPr>
          <a:xfrm>
            <a:off x="402556" y="3948711"/>
            <a:ext cx="690852" cy="519438"/>
          </a:xfrm>
          <a:prstGeom prst="parallelogram">
            <a:avLst/>
          </a:prstGeom>
          <a:solidFill>
            <a:srgbClr val="8B38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1" name="Parallelogram 20">
            <a:extLst>
              <a:ext uri="{FF2B5EF4-FFF2-40B4-BE49-F238E27FC236}">
                <a16:creationId xmlns:a16="http://schemas.microsoft.com/office/drawing/2014/main" id="{BC2A12D8-8119-8CCB-7CB4-5772816DC0A3}"/>
              </a:ext>
            </a:extLst>
          </p:cNvPr>
          <p:cNvSpPr/>
          <p:nvPr/>
        </p:nvSpPr>
        <p:spPr>
          <a:xfrm>
            <a:off x="282092" y="3948711"/>
            <a:ext cx="208998" cy="519438"/>
          </a:xfrm>
          <a:prstGeom prst="parallelogram">
            <a:avLst>
              <a:gd name="adj" fmla="val 62794"/>
            </a:avLst>
          </a:prstGeom>
          <a:solidFill>
            <a:srgbClr val="8B38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2" name="Parallelogram 21">
            <a:extLst>
              <a:ext uri="{FF2B5EF4-FFF2-40B4-BE49-F238E27FC236}">
                <a16:creationId xmlns:a16="http://schemas.microsoft.com/office/drawing/2014/main" id="{5CF40100-8394-BD51-212F-62B069E4618F}"/>
              </a:ext>
            </a:extLst>
          </p:cNvPr>
          <p:cNvSpPr/>
          <p:nvPr/>
        </p:nvSpPr>
        <p:spPr>
          <a:xfrm>
            <a:off x="157758" y="3948711"/>
            <a:ext cx="208998" cy="519438"/>
          </a:xfrm>
          <a:prstGeom prst="parallelogram">
            <a:avLst>
              <a:gd name="adj" fmla="val 62794"/>
            </a:avLst>
          </a:prstGeom>
          <a:solidFill>
            <a:srgbClr val="8B38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3" name="Isosceles Triangle 22">
            <a:extLst>
              <a:ext uri="{FF2B5EF4-FFF2-40B4-BE49-F238E27FC236}">
                <a16:creationId xmlns:a16="http://schemas.microsoft.com/office/drawing/2014/main" id="{C5AFDA3A-B852-3DF8-F00A-C7C64A19A4EA}"/>
              </a:ext>
            </a:extLst>
          </p:cNvPr>
          <p:cNvSpPr/>
          <p:nvPr/>
        </p:nvSpPr>
        <p:spPr>
          <a:xfrm>
            <a:off x="1066394" y="3948711"/>
            <a:ext cx="124205" cy="150943"/>
          </a:xfrm>
          <a:prstGeom prst="triangle">
            <a:avLst>
              <a:gd name="adj" fmla="val 25116"/>
            </a:avLst>
          </a:prstGeom>
          <a:solidFill>
            <a:srgbClr val="4C1F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4" name="Parallelogram 23">
            <a:extLst>
              <a:ext uri="{FF2B5EF4-FFF2-40B4-BE49-F238E27FC236}">
                <a16:creationId xmlns:a16="http://schemas.microsoft.com/office/drawing/2014/main" id="{70853065-E680-3B35-E968-FC5036758D0C}"/>
              </a:ext>
            </a:extLst>
          </p:cNvPr>
          <p:cNvSpPr/>
          <p:nvPr/>
        </p:nvSpPr>
        <p:spPr>
          <a:xfrm>
            <a:off x="11523669" y="3908401"/>
            <a:ext cx="471305" cy="354365"/>
          </a:xfrm>
          <a:prstGeom prst="parallelogram">
            <a:avLst/>
          </a:prstGeom>
          <a:solidFill>
            <a:srgbClr val="8B38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5" name="Parallelogram 24">
            <a:extLst>
              <a:ext uri="{FF2B5EF4-FFF2-40B4-BE49-F238E27FC236}">
                <a16:creationId xmlns:a16="http://schemas.microsoft.com/office/drawing/2014/main" id="{498B6876-AA22-48FE-D459-06B51D19E219}"/>
              </a:ext>
            </a:extLst>
          </p:cNvPr>
          <p:cNvSpPr/>
          <p:nvPr/>
        </p:nvSpPr>
        <p:spPr>
          <a:xfrm>
            <a:off x="11642658" y="4316538"/>
            <a:ext cx="233328" cy="579908"/>
          </a:xfrm>
          <a:prstGeom prst="parallelogram">
            <a:avLst>
              <a:gd name="adj" fmla="val 62794"/>
            </a:avLst>
          </a:prstGeom>
          <a:solidFill>
            <a:srgbClr val="8B38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6" name="Parallelogram 25">
            <a:extLst>
              <a:ext uri="{FF2B5EF4-FFF2-40B4-BE49-F238E27FC236}">
                <a16:creationId xmlns:a16="http://schemas.microsoft.com/office/drawing/2014/main" id="{EC5F9854-9C9D-9F7A-8BC6-481165AED3CD}"/>
              </a:ext>
            </a:extLst>
          </p:cNvPr>
          <p:cNvSpPr/>
          <p:nvPr/>
        </p:nvSpPr>
        <p:spPr>
          <a:xfrm>
            <a:off x="467921" y="5277161"/>
            <a:ext cx="11256158" cy="755250"/>
          </a:xfrm>
          <a:prstGeom prst="parallelogram">
            <a:avLst/>
          </a:prstGeom>
          <a:solidFill>
            <a:srgbClr val="1E0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7" name="Parallelogram 26">
            <a:extLst>
              <a:ext uri="{FF2B5EF4-FFF2-40B4-BE49-F238E27FC236}">
                <a16:creationId xmlns:a16="http://schemas.microsoft.com/office/drawing/2014/main" id="{13978838-1DF2-91FB-A2D7-11141BF212AB}"/>
              </a:ext>
            </a:extLst>
          </p:cNvPr>
          <p:cNvSpPr/>
          <p:nvPr/>
        </p:nvSpPr>
        <p:spPr>
          <a:xfrm>
            <a:off x="401454" y="5084676"/>
            <a:ext cx="690852" cy="519438"/>
          </a:xfrm>
          <a:prstGeom prst="parallelogram">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8" name="Parallelogram 27">
            <a:extLst>
              <a:ext uri="{FF2B5EF4-FFF2-40B4-BE49-F238E27FC236}">
                <a16:creationId xmlns:a16="http://schemas.microsoft.com/office/drawing/2014/main" id="{A3A0FFF4-5FBA-94F8-413E-E882F909BC5B}"/>
              </a:ext>
            </a:extLst>
          </p:cNvPr>
          <p:cNvSpPr/>
          <p:nvPr/>
        </p:nvSpPr>
        <p:spPr>
          <a:xfrm>
            <a:off x="280990" y="5084676"/>
            <a:ext cx="208998" cy="519438"/>
          </a:xfrm>
          <a:prstGeom prst="parallelogram">
            <a:avLst>
              <a:gd name="adj" fmla="val 62794"/>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29" name="Parallelogram 28">
            <a:extLst>
              <a:ext uri="{FF2B5EF4-FFF2-40B4-BE49-F238E27FC236}">
                <a16:creationId xmlns:a16="http://schemas.microsoft.com/office/drawing/2014/main" id="{BE867F73-B03B-B282-5124-A6B2195D1334}"/>
              </a:ext>
            </a:extLst>
          </p:cNvPr>
          <p:cNvSpPr/>
          <p:nvPr/>
        </p:nvSpPr>
        <p:spPr>
          <a:xfrm>
            <a:off x="156656" y="5084676"/>
            <a:ext cx="208998" cy="519438"/>
          </a:xfrm>
          <a:prstGeom prst="parallelogram">
            <a:avLst>
              <a:gd name="adj" fmla="val 62794"/>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30" name="Isosceles Triangle 29">
            <a:extLst>
              <a:ext uri="{FF2B5EF4-FFF2-40B4-BE49-F238E27FC236}">
                <a16:creationId xmlns:a16="http://schemas.microsoft.com/office/drawing/2014/main" id="{F2BE5A1B-96B2-5C1C-AD09-267574F9659B}"/>
              </a:ext>
            </a:extLst>
          </p:cNvPr>
          <p:cNvSpPr/>
          <p:nvPr/>
        </p:nvSpPr>
        <p:spPr>
          <a:xfrm>
            <a:off x="1065292" y="5084676"/>
            <a:ext cx="124205" cy="150943"/>
          </a:xfrm>
          <a:prstGeom prst="triangle">
            <a:avLst>
              <a:gd name="adj" fmla="val 25116"/>
            </a:avLst>
          </a:prstGeom>
          <a:solidFill>
            <a:srgbClr val="390F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31" name="Parallelogram 30">
            <a:extLst>
              <a:ext uri="{FF2B5EF4-FFF2-40B4-BE49-F238E27FC236}">
                <a16:creationId xmlns:a16="http://schemas.microsoft.com/office/drawing/2014/main" id="{A2351489-1F7D-73B8-2439-CE324F44347D}"/>
              </a:ext>
            </a:extLst>
          </p:cNvPr>
          <p:cNvSpPr/>
          <p:nvPr/>
        </p:nvSpPr>
        <p:spPr>
          <a:xfrm>
            <a:off x="11522567" y="5044366"/>
            <a:ext cx="471305" cy="354365"/>
          </a:xfrm>
          <a:prstGeom prst="parallelogram">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32" name="Parallelogram 31">
            <a:extLst>
              <a:ext uri="{FF2B5EF4-FFF2-40B4-BE49-F238E27FC236}">
                <a16:creationId xmlns:a16="http://schemas.microsoft.com/office/drawing/2014/main" id="{364C2FE4-5CFD-9A24-8519-F4A48154D070}"/>
              </a:ext>
            </a:extLst>
          </p:cNvPr>
          <p:cNvSpPr/>
          <p:nvPr/>
        </p:nvSpPr>
        <p:spPr>
          <a:xfrm>
            <a:off x="11641556" y="5452503"/>
            <a:ext cx="233328" cy="579908"/>
          </a:xfrm>
          <a:prstGeom prst="parallelogram">
            <a:avLst>
              <a:gd name="adj" fmla="val 62794"/>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33" name="TextBox 32">
            <a:extLst>
              <a:ext uri="{FF2B5EF4-FFF2-40B4-BE49-F238E27FC236}">
                <a16:creationId xmlns:a16="http://schemas.microsoft.com/office/drawing/2014/main" id="{C123C0FE-DA13-E17B-909F-8027266B27EA}"/>
              </a:ext>
            </a:extLst>
          </p:cNvPr>
          <p:cNvSpPr txBox="1"/>
          <p:nvPr/>
        </p:nvSpPr>
        <p:spPr>
          <a:xfrm>
            <a:off x="1285925" y="2018453"/>
            <a:ext cx="10068977" cy="523220"/>
          </a:xfrm>
          <a:prstGeom prst="rect">
            <a:avLst/>
          </a:prstGeom>
          <a:noFill/>
        </p:spPr>
        <p:txBody>
          <a:bodyPr wrap="square" rtlCol="0">
            <a:spAutoFit/>
          </a:bodyPr>
          <a:lstStyle/>
          <a:p>
            <a:r>
              <a:rPr lang="en-US" sz="1400" dirty="0">
                <a:latin typeface="Consolas" panose="020B0609020204030204" pitchFamily="49" charset="0"/>
              </a:rPr>
              <a:t>Disconnect the compromised systems from the network to stop the attacker's access without shutting them down completely (to avoid losing volatile data).</a:t>
            </a:r>
            <a:endParaRPr lang="en-CA" sz="1400" dirty="0">
              <a:latin typeface="Consolas" panose="020B0609020204030204" pitchFamily="49" charset="0"/>
            </a:endParaRPr>
          </a:p>
        </p:txBody>
      </p:sp>
      <p:sp>
        <p:nvSpPr>
          <p:cNvPr id="34" name="TextBox 33">
            <a:extLst>
              <a:ext uri="{FF2B5EF4-FFF2-40B4-BE49-F238E27FC236}">
                <a16:creationId xmlns:a16="http://schemas.microsoft.com/office/drawing/2014/main" id="{F691B7D9-E517-8CFF-12A5-A07D43612AD3}"/>
              </a:ext>
            </a:extLst>
          </p:cNvPr>
          <p:cNvSpPr txBox="1"/>
          <p:nvPr/>
        </p:nvSpPr>
        <p:spPr>
          <a:xfrm>
            <a:off x="1245646" y="3067175"/>
            <a:ext cx="10211523" cy="523220"/>
          </a:xfrm>
          <a:prstGeom prst="rect">
            <a:avLst/>
          </a:prstGeom>
          <a:noFill/>
        </p:spPr>
        <p:txBody>
          <a:bodyPr wrap="square" rtlCol="0">
            <a:spAutoFit/>
          </a:bodyPr>
          <a:lstStyle/>
          <a:p>
            <a:r>
              <a:rPr lang="en-US" sz="1400" dirty="0">
                <a:latin typeface="Consolas" panose="020B0609020204030204" pitchFamily="49" charset="0"/>
              </a:rPr>
              <a:t>Ensure that all evidence is preserved in its original state. Use forensic tools to create bit-by-bit copies of data before performing any analysis.</a:t>
            </a:r>
            <a:endParaRPr lang="en-CA" sz="1400" dirty="0">
              <a:latin typeface="Consolas" panose="020B0609020204030204" pitchFamily="49" charset="0"/>
            </a:endParaRPr>
          </a:p>
        </p:txBody>
      </p:sp>
      <p:sp>
        <p:nvSpPr>
          <p:cNvPr id="35" name="TextBox 34">
            <a:extLst>
              <a:ext uri="{FF2B5EF4-FFF2-40B4-BE49-F238E27FC236}">
                <a16:creationId xmlns:a16="http://schemas.microsoft.com/office/drawing/2014/main" id="{865E61BD-BFD4-4E44-C3CB-DE3641B8B984}"/>
              </a:ext>
            </a:extLst>
          </p:cNvPr>
          <p:cNvSpPr txBox="1"/>
          <p:nvPr/>
        </p:nvSpPr>
        <p:spPr>
          <a:xfrm>
            <a:off x="1280339" y="4141196"/>
            <a:ext cx="10091423" cy="738664"/>
          </a:xfrm>
          <a:prstGeom prst="rect">
            <a:avLst/>
          </a:prstGeom>
          <a:noFill/>
        </p:spPr>
        <p:txBody>
          <a:bodyPr wrap="square" rtlCol="0">
            <a:spAutoFit/>
          </a:bodyPr>
          <a:lstStyle/>
          <a:p>
            <a:r>
              <a:rPr lang="en-US" sz="1400" dirty="0">
                <a:latin typeface="Consolas" panose="020B0609020204030204" pitchFamily="49" charset="0"/>
              </a:rPr>
              <a:t>Maintain a detailed record of every action taken during the investigation, including the collection, handling, and transfer of evidence and Document the timeline of events. This ensures that the evidence is admissible in court.</a:t>
            </a:r>
            <a:endParaRPr lang="en-CA" sz="1400" dirty="0">
              <a:latin typeface="Consolas" panose="020B0609020204030204" pitchFamily="49" charset="0"/>
            </a:endParaRPr>
          </a:p>
        </p:txBody>
      </p:sp>
      <p:sp>
        <p:nvSpPr>
          <p:cNvPr id="36" name="TextBox 35">
            <a:extLst>
              <a:ext uri="{FF2B5EF4-FFF2-40B4-BE49-F238E27FC236}">
                <a16:creationId xmlns:a16="http://schemas.microsoft.com/office/drawing/2014/main" id="{49A8E89C-832A-2653-787D-73AB9D280CC5}"/>
              </a:ext>
            </a:extLst>
          </p:cNvPr>
          <p:cNvSpPr txBox="1"/>
          <p:nvPr/>
        </p:nvSpPr>
        <p:spPr>
          <a:xfrm>
            <a:off x="1224590" y="5344395"/>
            <a:ext cx="10147172" cy="523220"/>
          </a:xfrm>
          <a:prstGeom prst="rect">
            <a:avLst/>
          </a:prstGeom>
          <a:noFill/>
        </p:spPr>
        <p:txBody>
          <a:bodyPr wrap="square" rtlCol="0">
            <a:spAutoFit/>
          </a:bodyPr>
          <a:lstStyle/>
          <a:p>
            <a:r>
              <a:rPr lang="en-US" sz="1400" dirty="0">
                <a:latin typeface="Consolas" panose="020B0609020204030204" pitchFamily="49" charset="0"/>
              </a:rPr>
              <a:t>Analyze system logs, network traffic, file timestamps, and other relevant data to identify how the attack occurred, what systems were affected</a:t>
            </a:r>
            <a:endParaRPr lang="en-CA" sz="1400" dirty="0">
              <a:latin typeface="Consolas" panose="020B0609020204030204" pitchFamily="49" charset="0"/>
            </a:endParaRPr>
          </a:p>
        </p:txBody>
      </p:sp>
      <p:sp>
        <p:nvSpPr>
          <p:cNvPr id="37" name="TextBox 36">
            <a:extLst>
              <a:ext uri="{FF2B5EF4-FFF2-40B4-BE49-F238E27FC236}">
                <a16:creationId xmlns:a16="http://schemas.microsoft.com/office/drawing/2014/main" id="{FC6F88A8-1DFB-FAA1-E9F1-8063C7590451}"/>
              </a:ext>
            </a:extLst>
          </p:cNvPr>
          <p:cNvSpPr txBox="1"/>
          <p:nvPr/>
        </p:nvSpPr>
        <p:spPr>
          <a:xfrm>
            <a:off x="564265" y="1796641"/>
            <a:ext cx="325730" cy="400110"/>
          </a:xfrm>
          <a:prstGeom prst="rect">
            <a:avLst/>
          </a:prstGeom>
          <a:noFill/>
        </p:spPr>
        <p:txBody>
          <a:bodyPr wrap="none" rtlCol="0">
            <a:spAutoFit/>
          </a:bodyPr>
          <a:lstStyle/>
          <a:p>
            <a:r>
              <a:rPr lang="en-US" sz="2000" b="1" dirty="0">
                <a:latin typeface="+mj-lt"/>
              </a:rPr>
              <a:t>1</a:t>
            </a:r>
            <a:endParaRPr lang="en-CA" sz="2000" b="1" dirty="0">
              <a:latin typeface="+mj-lt"/>
            </a:endParaRPr>
          </a:p>
        </p:txBody>
      </p:sp>
      <p:sp>
        <p:nvSpPr>
          <p:cNvPr id="38" name="TextBox 37">
            <a:extLst>
              <a:ext uri="{FF2B5EF4-FFF2-40B4-BE49-F238E27FC236}">
                <a16:creationId xmlns:a16="http://schemas.microsoft.com/office/drawing/2014/main" id="{6BEB0B2F-BB55-4006-0976-C1CE5AC8A569}"/>
              </a:ext>
            </a:extLst>
          </p:cNvPr>
          <p:cNvSpPr txBox="1"/>
          <p:nvPr/>
        </p:nvSpPr>
        <p:spPr>
          <a:xfrm>
            <a:off x="565814" y="2856489"/>
            <a:ext cx="325730" cy="400110"/>
          </a:xfrm>
          <a:prstGeom prst="rect">
            <a:avLst/>
          </a:prstGeom>
          <a:noFill/>
        </p:spPr>
        <p:txBody>
          <a:bodyPr wrap="none" rtlCol="0">
            <a:spAutoFit/>
          </a:bodyPr>
          <a:lstStyle/>
          <a:p>
            <a:r>
              <a:rPr lang="en-US" sz="2000" b="1" dirty="0">
                <a:latin typeface="+mj-lt"/>
              </a:rPr>
              <a:t>2</a:t>
            </a:r>
            <a:endParaRPr lang="en-CA" sz="2000" b="1" dirty="0">
              <a:latin typeface="+mj-lt"/>
            </a:endParaRPr>
          </a:p>
        </p:txBody>
      </p:sp>
      <p:sp>
        <p:nvSpPr>
          <p:cNvPr id="39" name="TextBox 38">
            <a:extLst>
              <a:ext uri="{FF2B5EF4-FFF2-40B4-BE49-F238E27FC236}">
                <a16:creationId xmlns:a16="http://schemas.microsoft.com/office/drawing/2014/main" id="{2C64C601-1AED-2DC8-E8B4-097471AB4318}"/>
              </a:ext>
            </a:extLst>
          </p:cNvPr>
          <p:cNvSpPr txBox="1"/>
          <p:nvPr/>
        </p:nvSpPr>
        <p:spPr>
          <a:xfrm>
            <a:off x="571226" y="4008375"/>
            <a:ext cx="325730" cy="400110"/>
          </a:xfrm>
          <a:prstGeom prst="rect">
            <a:avLst/>
          </a:prstGeom>
          <a:noFill/>
        </p:spPr>
        <p:txBody>
          <a:bodyPr wrap="none" rtlCol="0">
            <a:spAutoFit/>
          </a:bodyPr>
          <a:lstStyle/>
          <a:p>
            <a:r>
              <a:rPr lang="en-US" sz="2000" b="1" dirty="0">
                <a:latin typeface="+mj-lt"/>
              </a:rPr>
              <a:t>3</a:t>
            </a:r>
            <a:endParaRPr lang="en-CA" sz="2000" b="1" dirty="0">
              <a:latin typeface="+mj-lt"/>
            </a:endParaRPr>
          </a:p>
        </p:txBody>
      </p:sp>
      <p:sp>
        <p:nvSpPr>
          <p:cNvPr id="40" name="TextBox 39">
            <a:extLst>
              <a:ext uri="{FF2B5EF4-FFF2-40B4-BE49-F238E27FC236}">
                <a16:creationId xmlns:a16="http://schemas.microsoft.com/office/drawing/2014/main" id="{0804F27B-866B-B222-3DC7-17170349767B}"/>
              </a:ext>
            </a:extLst>
          </p:cNvPr>
          <p:cNvSpPr txBox="1"/>
          <p:nvPr/>
        </p:nvSpPr>
        <p:spPr>
          <a:xfrm>
            <a:off x="591182" y="5125765"/>
            <a:ext cx="325730" cy="400110"/>
          </a:xfrm>
          <a:prstGeom prst="rect">
            <a:avLst/>
          </a:prstGeom>
          <a:noFill/>
        </p:spPr>
        <p:txBody>
          <a:bodyPr wrap="none" rtlCol="0">
            <a:spAutoFit/>
          </a:bodyPr>
          <a:lstStyle/>
          <a:p>
            <a:r>
              <a:rPr lang="en-US" sz="2000" b="1" dirty="0">
                <a:latin typeface="+mj-lt"/>
              </a:rPr>
              <a:t>4</a:t>
            </a:r>
            <a:endParaRPr lang="en-CA" sz="2000" b="1" dirty="0">
              <a:latin typeface="+mj-lt"/>
            </a:endParaRPr>
          </a:p>
        </p:txBody>
      </p:sp>
    </p:spTree>
    <p:extLst>
      <p:ext uri="{BB962C8B-B14F-4D97-AF65-F5344CB8AC3E}">
        <p14:creationId xmlns:p14="http://schemas.microsoft.com/office/powerpoint/2010/main" val="4173404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354F-4D19-5753-526D-AA66C2442429}"/>
              </a:ext>
            </a:extLst>
          </p:cNvPr>
          <p:cNvSpPr>
            <a:spLocks noGrp="1"/>
          </p:cNvSpPr>
          <p:nvPr>
            <p:ph type="title"/>
          </p:nvPr>
        </p:nvSpPr>
        <p:spPr>
          <a:xfrm>
            <a:off x="838200" y="365125"/>
            <a:ext cx="6146260" cy="1325563"/>
          </a:xfrm>
        </p:spPr>
        <p:txBody>
          <a:bodyPr>
            <a:normAutofit/>
          </a:bodyPr>
          <a:lstStyle/>
          <a:p>
            <a:r>
              <a:rPr lang="en-US" sz="3200" dirty="0">
                <a:latin typeface="Consolas" panose="020B0609020204030204" pitchFamily="49" charset="0"/>
              </a:rPr>
              <a:t>Get complete evidence from hard disk</a:t>
            </a:r>
            <a:endParaRPr lang="en-CA" sz="3200" dirty="0">
              <a:latin typeface="Consolas" panose="020B0609020204030204" pitchFamily="49" charset="0"/>
            </a:endParaRPr>
          </a:p>
        </p:txBody>
      </p:sp>
      <p:sp>
        <p:nvSpPr>
          <p:cNvPr id="3" name="Content Placeholder 2">
            <a:extLst>
              <a:ext uri="{FF2B5EF4-FFF2-40B4-BE49-F238E27FC236}">
                <a16:creationId xmlns:a16="http://schemas.microsoft.com/office/drawing/2014/main" id="{096D2F5F-0647-3E9F-529E-1614F57DFFA1}"/>
              </a:ext>
            </a:extLst>
          </p:cNvPr>
          <p:cNvSpPr>
            <a:spLocks noGrp="1"/>
          </p:cNvSpPr>
          <p:nvPr>
            <p:ph idx="1"/>
          </p:nvPr>
        </p:nvSpPr>
        <p:spPr>
          <a:xfrm>
            <a:off x="838200" y="1825625"/>
            <a:ext cx="5455596" cy="1802388"/>
          </a:xfrm>
        </p:spPr>
        <p:txBody>
          <a:bodyPr>
            <a:normAutofit/>
          </a:bodyPr>
          <a:lstStyle/>
          <a:p>
            <a:r>
              <a:rPr lang="en-US" sz="1600" dirty="0">
                <a:latin typeface="Consolas" panose="020B0609020204030204" pitchFamily="49" charset="0"/>
              </a:rPr>
              <a:t>Obtaining complete evidence from the hard disk…</a:t>
            </a:r>
          </a:p>
          <a:p>
            <a:r>
              <a:rPr lang="en-US" sz="1600" dirty="0">
                <a:latin typeface="Consolas" panose="020B0609020204030204" pitchFamily="49" charset="0"/>
              </a:rPr>
              <a:t>You must ensure that the flash drive has sufficient space to obtain an image of the entire hard disk (bit by bit), in order to ensure that you obtain the deleted data.</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74CB550D-0018-F463-C0CE-44552D642DC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close up of a usb&#10;&#10;Description automatically generated">
            <a:extLst>
              <a:ext uri="{FF2B5EF4-FFF2-40B4-BE49-F238E27FC236}">
                <a16:creationId xmlns:a16="http://schemas.microsoft.com/office/drawing/2014/main" id="{D8D079D4-728D-615B-6E45-057DFA0D5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853015">
            <a:off x="1181633" y="4839882"/>
            <a:ext cx="515905" cy="515905"/>
          </a:xfrm>
          <a:prstGeom prst="rect">
            <a:avLst/>
          </a:prstGeom>
        </p:spPr>
      </p:pic>
      <p:sp>
        <p:nvSpPr>
          <p:cNvPr id="7" name="TextBox 6">
            <a:extLst>
              <a:ext uri="{FF2B5EF4-FFF2-40B4-BE49-F238E27FC236}">
                <a16:creationId xmlns:a16="http://schemas.microsoft.com/office/drawing/2014/main" id="{640EBC21-B246-E4AB-B584-801172863EB6}"/>
              </a:ext>
            </a:extLst>
          </p:cNvPr>
          <p:cNvSpPr txBox="1"/>
          <p:nvPr/>
        </p:nvSpPr>
        <p:spPr>
          <a:xfrm>
            <a:off x="1529528" y="5067390"/>
            <a:ext cx="1306768" cy="338554"/>
          </a:xfrm>
          <a:prstGeom prst="rect">
            <a:avLst/>
          </a:prstGeom>
          <a:noFill/>
        </p:spPr>
        <p:txBody>
          <a:bodyPr wrap="none" rtlCol="0">
            <a:spAutoFit/>
          </a:bodyPr>
          <a:lstStyle/>
          <a:p>
            <a:r>
              <a:rPr lang="en-US" sz="1600" dirty="0">
                <a:latin typeface="Consolas" panose="020B0609020204030204" pitchFamily="49" charset="0"/>
              </a:rPr>
              <a:t>1 TB Flash</a:t>
            </a:r>
            <a:endParaRPr lang="en-CA" sz="1600" dirty="0">
              <a:latin typeface="Consolas" panose="020B0609020204030204" pitchFamily="49" charset="0"/>
            </a:endParaRPr>
          </a:p>
        </p:txBody>
      </p:sp>
      <p:pic>
        <p:nvPicPr>
          <p:cNvPr id="9" name="Picture 8" descr="A computer hard drive with a drop of water&#10;&#10;Description automatically generated">
            <a:extLst>
              <a:ext uri="{FF2B5EF4-FFF2-40B4-BE49-F238E27FC236}">
                <a16:creationId xmlns:a16="http://schemas.microsoft.com/office/drawing/2014/main" id="{92C9CF94-7993-D4C8-9DC6-DC31AC71B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84670"/>
            <a:ext cx="794559" cy="794559"/>
          </a:xfrm>
          <a:prstGeom prst="rect">
            <a:avLst/>
          </a:prstGeom>
        </p:spPr>
      </p:pic>
      <p:sp>
        <p:nvSpPr>
          <p:cNvPr id="10" name="TextBox 9">
            <a:extLst>
              <a:ext uri="{FF2B5EF4-FFF2-40B4-BE49-F238E27FC236}">
                <a16:creationId xmlns:a16="http://schemas.microsoft.com/office/drawing/2014/main" id="{2E435FA6-A466-4FE5-69F1-BCC1AB5C7991}"/>
              </a:ext>
            </a:extLst>
          </p:cNvPr>
          <p:cNvSpPr txBox="1"/>
          <p:nvPr/>
        </p:nvSpPr>
        <p:spPr>
          <a:xfrm>
            <a:off x="1562999" y="3865134"/>
            <a:ext cx="1980029" cy="584775"/>
          </a:xfrm>
          <a:prstGeom prst="rect">
            <a:avLst/>
          </a:prstGeom>
          <a:noFill/>
        </p:spPr>
        <p:txBody>
          <a:bodyPr wrap="none" rtlCol="0">
            <a:spAutoFit/>
          </a:bodyPr>
          <a:lstStyle/>
          <a:p>
            <a:r>
              <a:rPr lang="en-US" sz="1600" dirty="0">
                <a:latin typeface="Consolas" panose="020B0609020204030204" pitchFamily="49" charset="0"/>
              </a:rPr>
              <a:t>0.5 TB Data Used</a:t>
            </a:r>
          </a:p>
          <a:p>
            <a:r>
              <a:rPr lang="en-US" sz="1600" dirty="0">
                <a:latin typeface="Consolas" panose="020B0609020204030204" pitchFamily="49" charset="0"/>
              </a:rPr>
              <a:t>4 TB Total</a:t>
            </a:r>
            <a:endParaRPr lang="en-CA" sz="1600" dirty="0">
              <a:latin typeface="Consolas" panose="020B0609020204030204" pitchFamily="49" charset="0"/>
            </a:endParaRPr>
          </a:p>
        </p:txBody>
      </p:sp>
      <p:pic>
        <p:nvPicPr>
          <p:cNvPr id="12" name="Graphic 11" descr="No sign with solid fill">
            <a:extLst>
              <a:ext uri="{FF2B5EF4-FFF2-40B4-BE49-F238E27FC236}">
                <a16:creationId xmlns:a16="http://schemas.microsoft.com/office/drawing/2014/main" id="{63CC2914-A868-C6EF-5B81-4489954647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879685"/>
            <a:ext cx="463974" cy="463974"/>
          </a:xfrm>
          <a:prstGeom prst="rect">
            <a:avLst/>
          </a:prstGeom>
        </p:spPr>
      </p:pic>
      <p:pic>
        <p:nvPicPr>
          <p:cNvPr id="13" name="Picture 12" descr="A close up of a usb&#10;&#10;Description automatically generated">
            <a:extLst>
              <a:ext uri="{FF2B5EF4-FFF2-40B4-BE49-F238E27FC236}">
                <a16:creationId xmlns:a16="http://schemas.microsoft.com/office/drawing/2014/main" id="{237CB294-00DC-6D67-B139-51FC5B3D3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853015">
            <a:off x="1181633" y="5733632"/>
            <a:ext cx="515905" cy="515905"/>
          </a:xfrm>
          <a:prstGeom prst="rect">
            <a:avLst/>
          </a:prstGeom>
        </p:spPr>
      </p:pic>
      <p:sp>
        <p:nvSpPr>
          <p:cNvPr id="14" name="TextBox 13">
            <a:extLst>
              <a:ext uri="{FF2B5EF4-FFF2-40B4-BE49-F238E27FC236}">
                <a16:creationId xmlns:a16="http://schemas.microsoft.com/office/drawing/2014/main" id="{60879147-0E9C-4F36-0E9C-B38EA15BB131}"/>
              </a:ext>
            </a:extLst>
          </p:cNvPr>
          <p:cNvSpPr txBox="1"/>
          <p:nvPr/>
        </p:nvSpPr>
        <p:spPr>
          <a:xfrm>
            <a:off x="1529528" y="5961140"/>
            <a:ext cx="1306768" cy="338554"/>
          </a:xfrm>
          <a:prstGeom prst="rect">
            <a:avLst/>
          </a:prstGeom>
          <a:noFill/>
        </p:spPr>
        <p:txBody>
          <a:bodyPr wrap="none" rtlCol="0">
            <a:spAutoFit/>
          </a:bodyPr>
          <a:lstStyle/>
          <a:p>
            <a:r>
              <a:rPr lang="en-US" sz="1600" dirty="0">
                <a:latin typeface="Consolas" panose="020B0609020204030204" pitchFamily="49" charset="0"/>
              </a:rPr>
              <a:t>4 TB Flash</a:t>
            </a:r>
            <a:endParaRPr lang="en-CA" sz="1600" dirty="0">
              <a:latin typeface="Consolas" panose="020B0609020204030204" pitchFamily="49" charset="0"/>
            </a:endParaRPr>
          </a:p>
        </p:txBody>
      </p:sp>
      <p:pic>
        <p:nvPicPr>
          <p:cNvPr id="17" name="Graphic 16" descr="Checkmark with solid fill">
            <a:extLst>
              <a:ext uri="{FF2B5EF4-FFF2-40B4-BE49-F238E27FC236}">
                <a16:creationId xmlns:a16="http://schemas.microsoft.com/office/drawing/2014/main" id="{3CC51E8F-63E4-022C-09AC-A2F3E8DA1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179" y="5863057"/>
            <a:ext cx="397279" cy="397279"/>
          </a:xfrm>
          <a:prstGeom prst="rect">
            <a:avLst/>
          </a:prstGeom>
        </p:spPr>
      </p:pic>
      <p:pic>
        <p:nvPicPr>
          <p:cNvPr id="19" name="Picture 18" descr="Hands wearing gloves holding a hard drive&#10;&#10;Description automatically generated">
            <a:extLst>
              <a:ext uri="{FF2B5EF4-FFF2-40B4-BE49-F238E27FC236}">
                <a16:creationId xmlns:a16="http://schemas.microsoft.com/office/drawing/2014/main" id="{611CA3D5-429A-CDAB-31D4-0B5FE76304B3}"/>
              </a:ext>
            </a:extLst>
          </p:cNvPr>
          <p:cNvPicPr>
            <a:picLocks noChangeAspect="1"/>
          </p:cNvPicPr>
          <p:nvPr/>
        </p:nvPicPr>
        <p:blipFill>
          <a:blip r:embed="rId8">
            <a:alphaModFix amt="50000"/>
            <a:extLst>
              <a:ext uri="{28A0092B-C50C-407E-A947-70E740481C1C}">
                <a14:useLocalDpi xmlns:a14="http://schemas.microsoft.com/office/drawing/2010/main" val="0"/>
              </a:ext>
            </a:extLst>
          </a:blip>
          <a:srcRect t="5320" b="16087"/>
          <a:stretch/>
        </p:blipFill>
        <p:spPr>
          <a:xfrm>
            <a:off x="7062450" y="-2166"/>
            <a:ext cx="5129550" cy="6860166"/>
          </a:xfrm>
          <a:prstGeom prst="rect">
            <a:avLst/>
          </a:prstGeom>
        </p:spPr>
      </p:pic>
      <p:pic>
        <p:nvPicPr>
          <p:cNvPr id="20" name="Graphic 19" descr="Camera with solid fill">
            <a:extLst>
              <a:ext uri="{FF2B5EF4-FFF2-40B4-BE49-F238E27FC236}">
                <a16:creationId xmlns:a16="http://schemas.microsoft.com/office/drawing/2014/main" id="{6134A50E-23B5-2077-F211-DC7FEF43AE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44880" y="1150436"/>
            <a:ext cx="5068467" cy="5068467"/>
          </a:xfrm>
          <a:prstGeom prst="rect">
            <a:avLst/>
          </a:prstGeom>
        </p:spPr>
      </p:pic>
    </p:spTree>
    <p:extLst>
      <p:ext uri="{BB962C8B-B14F-4D97-AF65-F5344CB8AC3E}">
        <p14:creationId xmlns:p14="http://schemas.microsoft.com/office/powerpoint/2010/main" val="92858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2248A-1BA2-9082-B658-7DF204BE5C19}"/>
              </a:ext>
            </a:extLst>
          </p:cNvPr>
          <p:cNvSpPr>
            <a:spLocks noGrp="1"/>
          </p:cNvSpPr>
          <p:nvPr>
            <p:ph type="title"/>
          </p:nvPr>
        </p:nvSpPr>
        <p:spPr/>
        <p:txBody>
          <a:bodyPr>
            <a:normAutofit/>
          </a:bodyPr>
          <a:lstStyle/>
          <a:p>
            <a:pPr algn="ctr"/>
            <a:r>
              <a:rPr lang="en-CA" sz="3600" dirty="0">
                <a:latin typeface="Consolas" panose="020B0609020204030204" pitchFamily="49" charset="0"/>
              </a:rPr>
              <a:t>Digital Forensics Phases </a:t>
            </a:r>
          </a:p>
        </p:txBody>
      </p:sp>
      <p:sp>
        <p:nvSpPr>
          <p:cNvPr id="4" name="Footer Placeholder 3">
            <a:extLst>
              <a:ext uri="{FF2B5EF4-FFF2-40B4-BE49-F238E27FC236}">
                <a16:creationId xmlns:a16="http://schemas.microsoft.com/office/drawing/2014/main" id="{13D49868-FAD7-2DAB-6D3D-C20856E16674}"/>
              </a:ext>
            </a:extLst>
          </p:cNvPr>
          <p:cNvSpPr>
            <a:spLocks noGrp="1"/>
          </p:cNvSpPr>
          <p:nvPr>
            <p:ph type="ftr" sz="quarter" idx="11"/>
          </p:nvPr>
        </p:nvSpPr>
        <p:spPr/>
        <p:txBody>
          <a:bodyPr/>
          <a:lstStyle/>
          <a:p>
            <a:r>
              <a:rPr lang="sv-SE"/>
              <a:t>INST. : ENG.ALI BANI BAKAR &amp; ENG.Dana Al-Mahrouk</a:t>
            </a:r>
            <a:endParaRPr lang="en-CA"/>
          </a:p>
        </p:txBody>
      </p:sp>
      <p:sp>
        <p:nvSpPr>
          <p:cNvPr id="15" name="Freeform: Shape 14">
            <a:extLst>
              <a:ext uri="{FF2B5EF4-FFF2-40B4-BE49-F238E27FC236}">
                <a16:creationId xmlns:a16="http://schemas.microsoft.com/office/drawing/2014/main" id="{C4D3842E-39F0-FFC9-0AF6-F6A381A2E60B}"/>
              </a:ext>
            </a:extLst>
          </p:cNvPr>
          <p:cNvSpPr/>
          <p:nvPr/>
        </p:nvSpPr>
        <p:spPr>
          <a:xfrm flipH="1">
            <a:off x="1916874" y="2726507"/>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825BA0"/>
            </a:solidFill>
          </a:ln>
          <a:effectLst>
            <a:glow rad="165100">
              <a:srgbClr val="A107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0AED53D6-31E6-2FA0-B350-A9F151948D55}"/>
              </a:ext>
            </a:extLst>
          </p:cNvPr>
          <p:cNvSpPr/>
          <p:nvPr/>
        </p:nvSpPr>
        <p:spPr>
          <a:xfrm>
            <a:off x="1099227" y="2655651"/>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DF95D9"/>
            </a:solidFill>
          </a:ln>
          <a:effectLst>
            <a:glow rad="1651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798A2E08-E9FC-8D52-A4F5-47AAD7533386}"/>
              </a:ext>
            </a:extLst>
          </p:cNvPr>
          <p:cNvSpPr/>
          <p:nvPr/>
        </p:nvSpPr>
        <p:spPr>
          <a:xfrm>
            <a:off x="1356051" y="2857429"/>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Freeform: Shape 15">
            <a:extLst>
              <a:ext uri="{FF2B5EF4-FFF2-40B4-BE49-F238E27FC236}">
                <a16:creationId xmlns:a16="http://schemas.microsoft.com/office/drawing/2014/main" id="{3C8AF383-A8D5-64C1-2CED-2BB71124A875}"/>
              </a:ext>
            </a:extLst>
          </p:cNvPr>
          <p:cNvSpPr/>
          <p:nvPr/>
        </p:nvSpPr>
        <p:spPr>
          <a:xfrm>
            <a:off x="1356051" y="2857429"/>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5EB9C2C0-2423-0D6C-A0FB-A69EB0D8F08B}"/>
              </a:ext>
            </a:extLst>
          </p:cNvPr>
          <p:cNvSpPr txBox="1"/>
          <p:nvPr/>
        </p:nvSpPr>
        <p:spPr>
          <a:xfrm>
            <a:off x="1834666" y="2919644"/>
            <a:ext cx="1324402" cy="369332"/>
          </a:xfrm>
          <a:prstGeom prst="rect">
            <a:avLst/>
          </a:prstGeom>
          <a:noFill/>
        </p:spPr>
        <p:txBody>
          <a:bodyPr wrap="none" rtlCol="0">
            <a:spAutoFit/>
          </a:bodyPr>
          <a:lstStyle/>
          <a:p>
            <a:r>
              <a:rPr lang="en-US" dirty="0">
                <a:latin typeface="Consolas" panose="020B0609020204030204" pitchFamily="49" charset="0"/>
              </a:rPr>
              <a:t>RAM image</a:t>
            </a:r>
            <a:endParaRPr lang="en-CA" dirty="0">
              <a:latin typeface="Consolas" panose="020B0609020204030204" pitchFamily="49" charset="0"/>
            </a:endParaRPr>
          </a:p>
        </p:txBody>
      </p:sp>
      <p:sp>
        <p:nvSpPr>
          <p:cNvPr id="19" name="Freeform: Shape 18">
            <a:extLst>
              <a:ext uri="{FF2B5EF4-FFF2-40B4-BE49-F238E27FC236}">
                <a16:creationId xmlns:a16="http://schemas.microsoft.com/office/drawing/2014/main" id="{432C0EE0-B900-1130-2612-C0EE4694A94B}"/>
              </a:ext>
            </a:extLst>
          </p:cNvPr>
          <p:cNvSpPr/>
          <p:nvPr/>
        </p:nvSpPr>
        <p:spPr>
          <a:xfrm flipH="1">
            <a:off x="5458265" y="2777909"/>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498E0"/>
            </a:solidFill>
          </a:ln>
          <a:effectLst>
            <a:glow rad="165100">
              <a:srgbClr val="0E47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971A7A15-7635-CE94-8653-022FECBF11B8}"/>
              </a:ext>
            </a:extLst>
          </p:cNvPr>
          <p:cNvSpPr/>
          <p:nvPr/>
        </p:nvSpPr>
        <p:spPr>
          <a:xfrm>
            <a:off x="4640618" y="2707053"/>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498E0"/>
            </a:solidFill>
          </a:ln>
          <a:effectLst>
            <a:glow rad="165100">
              <a:srgbClr val="064FC6">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Freeform: Shape 20">
            <a:extLst>
              <a:ext uri="{FF2B5EF4-FFF2-40B4-BE49-F238E27FC236}">
                <a16:creationId xmlns:a16="http://schemas.microsoft.com/office/drawing/2014/main" id="{8195E73B-F39B-B843-A1D3-1869F1F1B0D2}"/>
              </a:ext>
            </a:extLst>
          </p:cNvPr>
          <p:cNvSpPr/>
          <p:nvPr/>
        </p:nvSpPr>
        <p:spPr>
          <a:xfrm>
            <a:off x="4897442" y="2908831"/>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Freeform: Shape 21">
            <a:extLst>
              <a:ext uri="{FF2B5EF4-FFF2-40B4-BE49-F238E27FC236}">
                <a16:creationId xmlns:a16="http://schemas.microsoft.com/office/drawing/2014/main" id="{8312117D-5B1C-534A-BE43-9DED274129C6}"/>
              </a:ext>
            </a:extLst>
          </p:cNvPr>
          <p:cNvSpPr/>
          <p:nvPr/>
        </p:nvSpPr>
        <p:spPr>
          <a:xfrm>
            <a:off x="4897442" y="2908831"/>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C570BB25-CE32-2837-D6E5-BFEF1A0DDE6D}"/>
              </a:ext>
            </a:extLst>
          </p:cNvPr>
          <p:cNvSpPr txBox="1"/>
          <p:nvPr/>
        </p:nvSpPr>
        <p:spPr>
          <a:xfrm>
            <a:off x="4897450" y="2980428"/>
            <a:ext cx="2316660" cy="338554"/>
          </a:xfrm>
          <a:prstGeom prst="rect">
            <a:avLst/>
          </a:prstGeom>
          <a:noFill/>
        </p:spPr>
        <p:txBody>
          <a:bodyPr wrap="none" rtlCol="0">
            <a:spAutoFit/>
          </a:bodyPr>
          <a:lstStyle/>
          <a:p>
            <a:r>
              <a:rPr lang="en-US" sz="1600" dirty="0">
                <a:latin typeface="Consolas" panose="020B0609020204030204" pitchFamily="49" charset="0"/>
              </a:rPr>
              <a:t>Check HD Encryption</a:t>
            </a:r>
            <a:endParaRPr lang="en-CA" sz="1600" dirty="0">
              <a:latin typeface="Consolas" panose="020B0609020204030204" pitchFamily="49" charset="0"/>
            </a:endParaRPr>
          </a:p>
        </p:txBody>
      </p:sp>
      <p:sp>
        <p:nvSpPr>
          <p:cNvPr id="24" name="Freeform: Shape 23">
            <a:extLst>
              <a:ext uri="{FF2B5EF4-FFF2-40B4-BE49-F238E27FC236}">
                <a16:creationId xmlns:a16="http://schemas.microsoft.com/office/drawing/2014/main" id="{00053D5F-2113-2A4A-4017-0F6CD7497C76}"/>
              </a:ext>
            </a:extLst>
          </p:cNvPr>
          <p:cNvSpPr/>
          <p:nvPr/>
        </p:nvSpPr>
        <p:spPr>
          <a:xfrm flipH="1">
            <a:off x="8999656" y="2777909"/>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4E0DC"/>
            </a:solidFill>
          </a:ln>
          <a:effectLst>
            <a:glow rad="165100">
              <a:srgbClr val="07A1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reeform: Shape 24">
            <a:extLst>
              <a:ext uri="{FF2B5EF4-FFF2-40B4-BE49-F238E27FC236}">
                <a16:creationId xmlns:a16="http://schemas.microsoft.com/office/drawing/2014/main" id="{3A330BFE-E2B4-248D-07C5-1D1B77838F92}"/>
              </a:ext>
            </a:extLst>
          </p:cNvPr>
          <p:cNvSpPr/>
          <p:nvPr/>
        </p:nvSpPr>
        <p:spPr>
          <a:xfrm>
            <a:off x="8182009" y="2707053"/>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4E0DC"/>
            </a:solidFill>
          </a:ln>
          <a:effectLst>
            <a:glow rad="165100">
              <a:srgbClr val="00CCB4">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reeform: Shape 25">
            <a:extLst>
              <a:ext uri="{FF2B5EF4-FFF2-40B4-BE49-F238E27FC236}">
                <a16:creationId xmlns:a16="http://schemas.microsoft.com/office/drawing/2014/main" id="{C591921C-B864-4430-FE54-8D4B2F65AE81}"/>
              </a:ext>
            </a:extLst>
          </p:cNvPr>
          <p:cNvSpPr/>
          <p:nvPr/>
        </p:nvSpPr>
        <p:spPr>
          <a:xfrm>
            <a:off x="8438833" y="2908831"/>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Freeform: Shape 26">
            <a:extLst>
              <a:ext uri="{FF2B5EF4-FFF2-40B4-BE49-F238E27FC236}">
                <a16:creationId xmlns:a16="http://schemas.microsoft.com/office/drawing/2014/main" id="{BB41AAB6-010B-6224-93F1-1B7CC26C50D6}"/>
              </a:ext>
            </a:extLst>
          </p:cNvPr>
          <p:cNvSpPr/>
          <p:nvPr/>
        </p:nvSpPr>
        <p:spPr>
          <a:xfrm>
            <a:off x="8438833" y="2908831"/>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C561784A-CA59-7799-9A0B-EC30C8D617E6}"/>
              </a:ext>
            </a:extLst>
          </p:cNvPr>
          <p:cNvSpPr txBox="1"/>
          <p:nvPr/>
        </p:nvSpPr>
        <p:spPr>
          <a:xfrm>
            <a:off x="8752433" y="2965039"/>
            <a:ext cx="1704313" cy="369332"/>
          </a:xfrm>
          <a:prstGeom prst="rect">
            <a:avLst/>
          </a:prstGeom>
          <a:noFill/>
        </p:spPr>
        <p:txBody>
          <a:bodyPr wrap="none" rtlCol="0">
            <a:spAutoFit/>
          </a:bodyPr>
          <a:lstStyle/>
          <a:p>
            <a:r>
              <a:rPr lang="en-US" dirty="0">
                <a:latin typeface="Consolas" panose="020B0609020204030204" pitchFamily="49" charset="0"/>
              </a:rPr>
              <a:t>Triage image</a:t>
            </a:r>
            <a:endParaRPr lang="en-CA" dirty="0">
              <a:latin typeface="Consolas" panose="020B0609020204030204" pitchFamily="49" charset="0"/>
            </a:endParaRPr>
          </a:p>
        </p:txBody>
      </p:sp>
      <p:sp>
        <p:nvSpPr>
          <p:cNvPr id="29" name="Freeform: Shape 28">
            <a:extLst>
              <a:ext uri="{FF2B5EF4-FFF2-40B4-BE49-F238E27FC236}">
                <a16:creationId xmlns:a16="http://schemas.microsoft.com/office/drawing/2014/main" id="{AFBF5649-727D-6FDE-EA3F-35112D4574C6}"/>
              </a:ext>
            </a:extLst>
          </p:cNvPr>
          <p:cNvSpPr/>
          <p:nvPr/>
        </p:nvSpPr>
        <p:spPr>
          <a:xfrm flipH="1">
            <a:off x="3822971" y="4688826"/>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BDE96"/>
            </a:solidFill>
          </a:ln>
          <a:effectLst>
            <a:glow rad="165100">
              <a:srgbClr val="3C9C0C">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reeform: Shape 29">
            <a:extLst>
              <a:ext uri="{FF2B5EF4-FFF2-40B4-BE49-F238E27FC236}">
                <a16:creationId xmlns:a16="http://schemas.microsoft.com/office/drawing/2014/main" id="{89F91D24-85D9-AA9B-4A52-A15BA8B81417}"/>
              </a:ext>
            </a:extLst>
          </p:cNvPr>
          <p:cNvSpPr/>
          <p:nvPr/>
        </p:nvSpPr>
        <p:spPr>
          <a:xfrm>
            <a:off x="3005324" y="4617970"/>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BDE96"/>
            </a:solidFill>
          </a:ln>
          <a:effectLst>
            <a:glow rad="165100">
              <a:srgbClr val="27CC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Freeform: Shape 30">
            <a:extLst>
              <a:ext uri="{FF2B5EF4-FFF2-40B4-BE49-F238E27FC236}">
                <a16:creationId xmlns:a16="http://schemas.microsoft.com/office/drawing/2014/main" id="{BCE59D51-A989-6D12-DE16-B211880658D9}"/>
              </a:ext>
            </a:extLst>
          </p:cNvPr>
          <p:cNvSpPr/>
          <p:nvPr/>
        </p:nvSpPr>
        <p:spPr>
          <a:xfrm>
            <a:off x="3262148" y="4819748"/>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Freeform: Shape 31">
            <a:extLst>
              <a:ext uri="{FF2B5EF4-FFF2-40B4-BE49-F238E27FC236}">
                <a16:creationId xmlns:a16="http://schemas.microsoft.com/office/drawing/2014/main" id="{07B59CB6-072E-C0BA-1FB0-A0D5DC5CDFD1}"/>
              </a:ext>
            </a:extLst>
          </p:cNvPr>
          <p:cNvSpPr/>
          <p:nvPr/>
        </p:nvSpPr>
        <p:spPr>
          <a:xfrm>
            <a:off x="3262148" y="4819748"/>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AB14A188-CEFE-8F9A-CEAD-3518F30BE594}"/>
              </a:ext>
            </a:extLst>
          </p:cNvPr>
          <p:cNvSpPr txBox="1"/>
          <p:nvPr/>
        </p:nvSpPr>
        <p:spPr>
          <a:xfrm>
            <a:off x="3262148" y="4836581"/>
            <a:ext cx="2172390" cy="523220"/>
          </a:xfrm>
          <a:prstGeom prst="rect">
            <a:avLst/>
          </a:prstGeom>
          <a:noFill/>
        </p:spPr>
        <p:txBody>
          <a:bodyPr wrap="none" rtlCol="0">
            <a:spAutoFit/>
          </a:bodyPr>
          <a:lstStyle/>
          <a:p>
            <a:r>
              <a:rPr lang="en-US" sz="1400" dirty="0">
                <a:latin typeface="Consolas" panose="020B0609020204030204" pitchFamily="49" charset="0"/>
              </a:rPr>
              <a:t>Analyze RAM &amp; Triage</a:t>
            </a:r>
          </a:p>
          <a:p>
            <a:r>
              <a:rPr lang="en-US" sz="1400" dirty="0">
                <a:latin typeface="Consolas" panose="020B0609020204030204" pitchFamily="49" charset="0"/>
              </a:rPr>
              <a:t>			Image</a:t>
            </a:r>
            <a:endParaRPr lang="en-CA" sz="1400" dirty="0">
              <a:latin typeface="Consolas" panose="020B0609020204030204" pitchFamily="49" charset="0"/>
            </a:endParaRPr>
          </a:p>
        </p:txBody>
      </p:sp>
      <p:sp>
        <p:nvSpPr>
          <p:cNvPr id="34" name="Freeform: Shape 33">
            <a:extLst>
              <a:ext uri="{FF2B5EF4-FFF2-40B4-BE49-F238E27FC236}">
                <a16:creationId xmlns:a16="http://schemas.microsoft.com/office/drawing/2014/main" id="{BB9A383B-1230-3446-5AC4-FEE09667B854}"/>
              </a:ext>
            </a:extLst>
          </p:cNvPr>
          <p:cNvSpPr/>
          <p:nvPr/>
        </p:nvSpPr>
        <p:spPr>
          <a:xfrm flipH="1">
            <a:off x="7364362" y="4688826"/>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E0DC94"/>
            </a:solidFill>
          </a:ln>
          <a:effectLst>
            <a:glow rad="165100">
              <a:srgbClr val="9A9D0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Freeform: Shape 34">
            <a:extLst>
              <a:ext uri="{FF2B5EF4-FFF2-40B4-BE49-F238E27FC236}">
                <a16:creationId xmlns:a16="http://schemas.microsoft.com/office/drawing/2014/main" id="{205067F7-1C11-97B8-6F3E-2719219E7E11}"/>
              </a:ext>
            </a:extLst>
          </p:cNvPr>
          <p:cNvSpPr/>
          <p:nvPr/>
        </p:nvSpPr>
        <p:spPr>
          <a:xfrm>
            <a:off x="6546715" y="4617970"/>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E0DC94"/>
            </a:solidFill>
          </a:ln>
          <a:effectLst>
            <a:glow rad="165100">
              <a:srgbClr val="C7CC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Freeform: Shape 35">
            <a:extLst>
              <a:ext uri="{FF2B5EF4-FFF2-40B4-BE49-F238E27FC236}">
                <a16:creationId xmlns:a16="http://schemas.microsoft.com/office/drawing/2014/main" id="{F66F780E-BFB7-5EAE-5755-C3B0B87B6ED4}"/>
              </a:ext>
            </a:extLst>
          </p:cNvPr>
          <p:cNvSpPr/>
          <p:nvPr/>
        </p:nvSpPr>
        <p:spPr>
          <a:xfrm>
            <a:off x="6803539" y="4819748"/>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Freeform: Shape 36">
            <a:extLst>
              <a:ext uri="{FF2B5EF4-FFF2-40B4-BE49-F238E27FC236}">
                <a16:creationId xmlns:a16="http://schemas.microsoft.com/office/drawing/2014/main" id="{156576AF-8D2A-C03C-6F55-86C40652B7E4}"/>
              </a:ext>
            </a:extLst>
          </p:cNvPr>
          <p:cNvSpPr/>
          <p:nvPr/>
        </p:nvSpPr>
        <p:spPr>
          <a:xfrm>
            <a:off x="6803539" y="4819748"/>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322C46A3-8FE0-13D4-60C4-FCE5FAFDC730}"/>
              </a:ext>
            </a:extLst>
          </p:cNvPr>
          <p:cNvSpPr txBox="1"/>
          <p:nvPr/>
        </p:nvSpPr>
        <p:spPr>
          <a:xfrm>
            <a:off x="6919760" y="4878564"/>
            <a:ext cx="2084225" cy="369332"/>
          </a:xfrm>
          <a:prstGeom prst="rect">
            <a:avLst/>
          </a:prstGeom>
          <a:noFill/>
        </p:spPr>
        <p:txBody>
          <a:bodyPr wrap="none" rtlCol="0">
            <a:spAutoFit/>
          </a:bodyPr>
          <a:lstStyle/>
          <a:p>
            <a:r>
              <a:rPr lang="en-US" dirty="0">
                <a:latin typeface="Consolas" panose="020B0609020204030204" pitchFamily="49" charset="0"/>
              </a:rPr>
              <a:t>Hard disk Image</a:t>
            </a:r>
            <a:endParaRPr lang="en-CA" dirty="0">
              <a:latin typeface="Consolas" panose="020B0609020204030204" pitchFamily="49" charset="0"/>
            </a:endParaRPr>
          </a:p>
        </p:txBody>
      </p:sp>
      <p:sp>
        <p:nvSpPr>
          <p:cNvPr id="39" name="Oval 38">
            <a:extLst>
              <a:ext uri="{FF2B5EF4-FFF2-40B4-BE49-F238E27FC236}">
                <a16:creationId xmlns:a16="http://schemas.microsoft.com/office/drawing/2014/main" id="{ABA4650F-1623-E788-442A-D86B33C329AB}"/>
              </a:ext>
            </a:extLst>
          </p:cNvPr>
          <p:cNvSpPr/>
          <p:nvPr/>
        </p:nvSpPr>
        <p:spPr>
          <a:xfrm>
            <a:off x="2289505" y="2240927"/>
            <a:ext cx="414724" cy="414724"/>
          </a:xfrm>
          <a:prstGeom prst="ellipse">
            <a:avLst/>
          </a:prstGeom>
          <a:noFill/>
          <a:ln>
            <a:solidFill>
              <a:srgbClr val="7030A0"/>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40" name="Oval 39">
            <a:extLst>
              <a:ext uri="{FF2B5EF4-FFF2-40B4-BE49-F238E27FC236}">
                <a16:creationId xmlns:a16="http://schemas.microsoft.com/office/drawing/2014/main" id="{79285F8A-998D-17C0-4D66-B2B28058FB46}"/>
              </a:ext>
            </a:extLst>
          </p:cNvPr>
          <p:cNvSpPr/>
          <p:nvPr/>
        </p:nvSpPr>
        <p:spPr>
          <a:xfrm>
            <a:off x="5870799" y="2305528"/>
            <a:ext cx="414724" cy="414724"/>
          </a:xfrm>
          <a:prstGeom prst="ellipse">
            <a:avLst/>
          </a:prstGeom>
          <a:noFill/>
          <a:ln>
            <a:solidFill>
              <a:srgbClr val="9498E0"/>
            </a:solidFill>
          </a:ln>
          <a:effectLst>
            <a:glow rad="63500">
              <a:srgbClr val="00B0F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41" name="Oval 40">
            <a:extLst>
              <a:ext uri="{FF2B5EF4-FFF2-40B4-BE49-F238E27FC236}">
                <a16:creationId xmlns:a16="http://schemas.microsoft.com/office/drawing/2014/main" id="{61A91167-D305-01FA-6A4F-30B36893D755}"/>
              </a:ext>
            </a:extLst>
          </p:cNvPr>
          <p:cNvSpPr/>
          <p:nvPr/>
        </p:nvSpPr>
        <p:spPr>
          <a:xfrm>
            <a:off x="9412190" y="2282688"/>
            <a:ext cx="414724" cy="414724"/>
          </a:xfrm>
          <a:prstGeom prst="ellipse">
            <a:avLst/>
          </a:prstGeom>
          <a:noFill/>
          <a:ln>
            <a:solidFill>
              <a:srgbClr val="94E0DC"/>
            </a:solidFill>
          </a:ln>
          <a:effectLst>
            <a:glow rad="63500">
              <a:srgbClr val="00CC7E">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42" name="Oval 41">
            <a:extLst>
              <a:ext uri="{FF2B5EF4-FFF2-40B4-BE49-F238E27FC236}">
                <a16:creationId xmlns:a16="http://schemas.microsoft.com/office/drawing/2014/main" id="{A21F7382-43EB-79B0-803B-A44C6ADB1B68}"/>
              </a:ext>
            </a:extLst>
          </p:cNvPr>
          <p:cNvSpPr/>
          <p:nvPr/>
        </p:nvSpPr>
        <p:spPr>
          <a:xfrm>
            <a:off x="4140981" y="4282060"/>
            <a:ext cx="414724" cy="414724"/>
          </a:xfrm>
          <a:prstGeom prst="ellipse">
            <a:avLst/>
          </a:prstGeom>
          <a:noFill/>
          <a:ln>
            <a:solidFill>
              <a:srgbClr val="92D050"/>
            </a:solidFill>
          </a:ln>
          <a:effectLst>
            <a:glow rad="63500">
              <a:srgbClr val="00CC4E">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CA" dirty="0"/>
          </a:p>
        </p:txBody>
      </p:sp>
      <p:sp>
        <p:nvSpPr>
          <p:cNvPr id="43" name="Oval 42">
            <a:extLst>
              <a:ext uri="{FF2B5EF4-FFF2-40B4-BE49-F238E27FC236}">
                <a16:creationId xmlns:a16="http://schemas.microsoft.com/office/drawing/2014/main" id="{C9E36878-8623-BF67-DECE-86A88429CD1B}"/>
              </a:ext>
            </a:extLst>
          </p:cNvPr>
          <p:cNvSpPr/>
          <p:nvPr/>
        </p:nvSpPr>
        <p:spPr>
          <a:xfrm>
            <a:off x="7766524" y="4250905"/>
            <a:ext cx="414724" cy="414724"/>
          </a:xfrm>
          <a:prstGeom prst="ellipse">
            <a:avLst/>
          </a:prstGeom>
          <a:noFill/>
          <a:ln>
            <a:solidFill>
              <a:srgbClr val="9DA62A"/>
            </a:solidFill>
          </a:ln>
          <a:effectLst>
            <a:glow rad="63500">
              <a:srgbClr val="AFCC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en-CA" dirty="0"/>
          </a:p>
        </p:txBody>
      </p:sp>
    </p:spTree>
    <p:extLst>
      <p:ext uri="{BB962C8B-B14F-4D97-AF65-F5344CB8AC3E}">
        <p14:creationId xmlns:p14="http://schemas.microsoft.com/office/powerpoint/2010/main" val="3693871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9D94-D9A8-B2E8-5D2A-AE7104F6BB97}"/>
              </a:ext>
            </a:extLst>
          </p:cNvPr>
          <p:cNvSpPr>
            <a:spLocks noGrp="1"/>
          </p:cNvSpPr>
          <p:nvPr>
            <p:ph type="title"/>
          </p:nvPr>
        </p:nvSpPr>
        <p:spPr/>
        <p:txBody>
          <a:bodyPr/>
          <a:lstStyle/>
          <a:p>
            <a:r>
              <a:rPr lang="en-US" dirty="0">
                <a:latin typeface="Consolas" panose="020B0609020204030204" pitchFamily="49" charset="0"/>
              </a:rPr>
              <a:t>Memory </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693B0F72-83FE-903E-BB4D-13560A73FA89}"/>
              </a:ext>
            </a:extLst>
          </p:cNvPr>
          <p:cNvSpPr>
            <a:spLocks noGrp="1"/>
          </p:cNvSpPr>
          <p:nvPr>
            <p:ph type="ftr" sz="quarter" idx="11"/>
          </p:nvPr>
        </p:nvSpPr>
        <p:spPr/>
        <p:txBody>
          <a:bodyPr/>
          <a:lstStyle/>
          <a:p>
            <a:r>
              <a:rPr lang="sv-SE"/>
              <a:t>INST. : ENG.ALI BANI BAKAR &amp; ENG.Dana Al-Mahrouk</a:t>
            </a:r>
            <a:endParaRPr lang="en-CA"/>
          </a:p>
        </p:txBody>
      </p:sp>
      <p:sp>
        <p:nvSpPr>
          <p:cNvPr id="6" name="Rectangle 5">
            <a:extLst>
              <a:ext uri="{FF2B5EF4-FFF2-40B4-BE49-F238E27FC236}">
                <a16:creationId xmlns:a16="http://schemas.microsoft.com/office/drawing/2014/main" id="{F79D4E93-53CF-703C-FDA1-9EF6443B2EC1}"/>
              </a:ext>
            </a:extLst>
          </p:cNvPr>
          <p:cNvSpPr/>
          <p:nvPr/>
        </p:nvSpPr>
        <p:spPr>
          <a:xfrm>
            <a:off x="3065834" y="5503471"/>
            <a:ext cx="6060332" cy="564204"/>
          </a:xfrm>
          <a:prstGeom prst="rect">
            <a:avLst/>
          </a:prstGeom>
          <a:solidFill>
            <a:srgbClr val="10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r>
              <a:rPr lang="en-CA" b="1" i="0" dirty="0">
                <a:solidFill>
                  <a:srgbClr val="FFFFFF"/>
                </a:solidFill>
                <a:effectLst/>
                <a:latin typeface="Consolas" panose="020B0609020204030204" pitchFamily="49" charset="0"/>
              </a:rPr>
              <a:t>Magnetic Tape</a:t>
            </a:r>
          </a:p>
        </p:txBody>
      </p:sp>
      <p:sp>
        <p:nvSpPr>
          <p:cNvPr id="7" name="Right Triangle 6">
            <a:extLst>
              <a:ext uri="{FF2B5EF4-FFF2-40B4-BE49-F238E27FC236}">
                <a16:creationId xmlns:a16="http://schemas.microsoft.com/office/drawing/2014/main" id="{3F637BCA-4F84-F6C1-4BB9-0D75EA8C26FC}"/>
              </a:ext>
            </a:extLst>
          </p:cNvPr>
          <p:cNvSpPr/>
          <p:nvPr/>
        </p:nvSpPr>
        <p:spPr>
          <a:xfrm>
            <a:off x="9126166" y="5503471"/>
            <a:ext cx="591765" cy="564204"/>
          </a:xfrm>
          <a:prstGeom prst="rtTriangle">
            <a:avLst/>
          </a:prstGeom>
          <a:solidFill>
            <a:srgbClr val="10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Triangle 7">
            <a:extLst>
              <a:ext uri="{FF2B5EF4-FFF2-40B4-BE49-F238E27FC236}">
                <a16:creationId xmlns:a16="http://schemas.microsoft.com/office/drawing/2014/main" id="{6F008522-7BD2-EBA2-D053-5AA1470795B1}"/>
              </a:ext>
            </a:extLst>
          </p:cNvPr>
          <p:cNvSpPr/>
          <p:nvPr/>
        </p:nvSpPr>
        <p:spPr>
          <a:xfrm flipH="1">
            <a:off x="2474069" y="5503471"/>
            <a:ext cx="591765" cy="564204"/>
          </a:xfrm>
          <a:prstGeom prst="rtTriangle">
            <a:avLst/>
          </a:prstGeom>
          <a:solidFill>
            <a:srgbClr val="10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EE4AEE98-3F94-9010-FC5A-33BCD2C99004}"/>
              </a:ext>
            </a:extLst>
          </p:cNvPr>
          <p:cNvSpPr/>
          <p:nvPr/>
        </p:nvSpPr>
        <p:spPr>
          <a:xfrm>
            <a:off x="3719544" y="4849120"/>
            <a:ext cx="4752912" cy="564204"/>
          </a:xfrm>
          <a:prstGeom prst="rect">
            <a:avLst/>
          </a:prstGeom>
          <a:solidFill>
            <a:srgbClr val="1066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Consolas" panose="020B0609020204030204" pitchFamily="49" charset="0"/>
              </a:rPr>
              <a:t>Hard Disk Memory</a:t>
            </a:r>
            <a:endParaRPr lang="en-CA" b="1" dirty="0">
              <a:latin typeface="Consolas" panose="020B0609020204030204" pitchFamily="49" charset="0"/>
            </a:endParaRPr>
          </a:p>
        </p:txBody>
      </p:sp>
      <p:sp>
        <p:nvSpPr>
          <p:cNvPr id="12" name="Right Triangle 11">
            <a:extLst>
              <a:ext uri="{FF2B5EF4-FFF2-40B4-BE49-F238E27FC236}">
                <a16:creationId xmlns:a16="http://schemas.microsoft.com/office/drawing/2014/main" id="{B3381B5A-8AAB-2583-9F8A-B0C6EBED3AE3}"/>
              </a:ext>
            </a:extLst>
          </p:cNvPr>
          <p:cNvSpPr/>
          <p:nvPr/>
        </p:nvSpPr>
        <p:spPr>
          <a:xfrm>
            <a:off x="8472455" y="4849120"/>
            <a:ext cx="591765" cy="564204"/>
          </a:xfrm>
          <a:prstGeom prst="rtTriangle">
            <a:avLst/>
          </a:prstGeom>
          <a:solidFill>
            <a:srgbClr val="1066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ight Triangle 12">
            <a:extLst>
              <a:ext uri="{FF2B5EF4-FFF2-40B4-BE49-F238E27FC236}">
                <a16:creationId xmlns:a16="http://schemas.microsoft.com/office/drawing/2014/main" id="{94DAD0A5-CCA6-18EB-3777-685FDF475A12}"/>
              </a:ext>
            </a:extLst>
          </p:cNvPr>
          <p:cNvSpPr/>
          <p:nvPr/>
        </p:nvSpPr>
        <p:spPr>
          <a:xfrm flipH="1">
            <a:off x="3127779" y="4849120"/>
            <a:ext cx="591765" cy="564204"/>
          </a:xfrm>
          <a:prstGeom prst="rtTriangle">
            <a:avLst/>
          </a:prstGeom>
          <a:solidFill>
            <a:srgbClr val="1066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FA028EE0-3589-CBC2-4612-DC67FC8EC22B}"/>
              </a:ext>
            </a:extLst>
          </p:cNvPr>
          <p:cNvSpPr/>
          <p:nvPr/>
        </p:nvSpPr>
        <p:spPr>
          <a:xfrm>
            <a:off x="4361472" y="4194769"/>
            <a:ext cx="3469056" cy="564204"/>
          </a:xfrm>
          <a:prstGeom prst="rect">
            <a:avLst/>
          </a:prstGeom>
          <a:solidFill>
            <a:srgbClr val="4C5E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r>
              <a:rPr lang="en-CA" b="1" i="0" dirty="0">
                <a:solidFill>
                  <a:srgbClr val="FFFFFF"/>
                </a:solidFill>
                <a:effectLst/>
                <a:latin typeface="Consolas" panose="020B0609020204030204" pitchFamily="49" charset="0"/>
              </a:rPr>
              <a:t>Main Memory (RAM)</a:t>
            </a:r>
          </a:p>
        </p:txBody>
      </p:sp>
      <p:sp>
        <p:nvSpPr>
          <p:cNvPr id="15" name="Right Triangle 14">
            <a:extLst>
              <a:ext uri="{FF2B5EF4-FFF2-40B4-BE49-F238E27FC236}">
                <a16:creationId xmlns:a16="http://schemas.microsoft.com/office/drawing/2014/main" id="{1487634C-219A-BA12-D6A0-D387A7184628}"/>
              </a:ext>
            </a:extLst>
          </p:cNvPr>
          <p:cNvSpPr/>
          <p:nvPr/>
        </p:nvSpPr>
        <p:spPr>
          <a:xfrm>
            <a:off x="7830528" y="4194769"/>
            <a:ext cx="591765" cy="564204"/>
          </a:xfrm>
          <a:prstGeom prst="rtTriangle">
            <a:avLst/>
          </a:prstGeom>
          <a:solidFill>
            <a:srgbClr val="4C5E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ight Triangle 15">
            <a:extLst>
              <a:ext uri="{FF2B5EF4-FFF2-40B4-BE49-F238E27FC236}">
                <a16:creationId xmlns:a16="http://schemas.microsoft.com/office/drawing/2014/main" id="{F2E491CD-2B62-4228-8B19-07518E767DBA}"/>
              </a:ext>
            </a:extLst>
          </p:cNvPr>
          <p:cNvSpPr/>
          <p:nvPr/>
        </p:nvSpPr>
        <p:spPr>
          <a:xfrm flipH="1">
            <a:off x="3769707" y="4194769"/>
            <a:ext cx="591765" cy="564204"/>
          </a:xfrm>
          <a:prstGeom prst="rtTriangle">
            <a:avLst/>
          </a:prstGeom>
          <a:solidFill>
            <a:srgbClr val="4C5E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86B0D6A4-E181-2D01-CEF5-8B18887E18A3}"/>
              </a:ext>
            </a:extLst>
          </p:cNvPr>
          <p:cNvSpPr/>
          <p:nvPr/>
        </p:nvSpPr>
        <p:spPr>
          <a:xfrm>
            <a:off x="5026809" y="3540418"/>
            <a:ext cx="2138384" cy="564204"/>
          </a:xfrm>
          <a:prstGeom prst="rect">
            <a:avLst/>
          </a:prstGeom>
          <a:solidFill>
            <a:srgbClr val="5E3A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r>
              <a:rPr lang="en-CA" b="1" i="0">
                <a:solidFill>
                  <a:srgbClr val="FFFFFF"/>
                </a:solidFill>
                <a:effectLst/>
                <a:latin typeface="Consolas" panose="020B0609020204030204" pitchFamily="49" charset="0"/>
              </a:rPr>
              <a:t>Cache Memory</a:t>
            </a:r>
          </a:p>
        </p:txBody>
      </p:sp>
      <p:sp>
        <p:nvSpPr>
          <p:cNvPr id="18" name="Right Triangle 17">
            <a:extLst>
              <a:ext uri="{FF2B5EF4-FFF2-40B4-BE49-F238E27FC236}">
                <a16:creationId xmlns:a16="http://schemas.microsoft.com/office/drawing/2014/main" id="{F40CB7C1-05D9-2EB8-D8F9-B8201EF5F319}"/>
              </a:ext>
            </a:extLst>
          </p:cNvPr>
          <p:cNvSpPr/>
          <p:nvPr/>
        </p:nvSpPr>
        <p:spPr>
          <a:xfrm>
            <a:off x="7165193" y="3540418"/>
            <a:ext cx="591765" cy="564204"/>
          </a:xfrm>
          <a:prstGeom prst="rtTriangle">
            <a:avLst/>
          </a:prstGeom>
          <a:solidFill>
            <a:srgbClr val="5E3A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ight Triangle 18">
            <a:extLst>
              <a:ext uri="{FF2B5EF4-FFF2-40B4-BE49-F238E27FC236}">
                <a16:creationId xmlns:a16="http://schemas.microsoft.com/office/drawing/2014/main" id="{EF5C2597-1E2C-07A8-A556-23AF2F7A82FD}"/>
              </a:ext>
            </a:extLst>
          </p:cNvPr>
          <p:cNvSpPr/>
          <p:nvPr/>
        </p:nvSpPr>
        <p:spPr>
          <a:xfrm flipH="1">
            <a:off x="4435044" y="3540418"/>
            <a:ext cx="591765" cy="564204"/>
          </a:xfrm>
          <a:prstGeom prst="rtTriangle">
            <a:avLst/>
          </a:prstGeom>
          <a:solidFill>
            <a:srgbClr val="5E3A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B3D82CDA-106A-6668-91B0-78F4B54900C4}"/>
              </a:ext>
            </a:extLst>
          </p:cNvPr>
          <p:cNvSpPr/>
          <p:nvPr/>
        </p:nvSpPr>
        <p:spPr>
          <a:xfrm>
            <a:off x="5687210" y="2886067"/>
            <a:ext cx="797673" cy="564204"/>
          </a:xfrm>
          <a:prstGeom prst="rect">
            <a:avLst/>
          </a:prstGeom>
          <a:solidFill>
            <a:srgbClr val="6010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rPr>
              <a:t>CPU</a:t>
            </a:r>
            <a:endParaRPr lang="en-CA" b="1" dirty="0">
              <a:latin typeface="Consolas" panose="020B0609020204030204" pitchFamily="49" charset="0"/>
            </a:endParaRPr>
          </a:p>
        </p:txBody>
      </p:sp>
      <p:sp>
        <p:nvSpPr>
          <p:cNvPr id="21" name="Right Triangle 20">
            <a:extLst>
              <a:ext uri="{FF2B5EF4-FFF2-40B4-BE49-F238E27FC236}">
                <a16:creationId xmlns:a16="http://schemas.microsoft.com/office/drawing/2014/main" id="{E6CFB563-BAF9-F934-CAAF-D873C19BE1AF}"/>
              </a:ext>
            </a:extLst>
          </p:cNvPr>
          <p:cNvSpPr/>
          <p:nvPr/>
        </p:nvSpPr>
        <p:spPr>
          <a:xfrm>
            <a:off x="6484883" y="2886067"/>
            <a:ext cx="591765" cy="564204"/>
          </a:xfrm>
          <a:prstGeom prst="rtTriangle">
            <a:avLst/>
          </a:prstGeom>
          <a:solidFill>
            <a:srgbClr val="6010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a:extLst>
              <a:ext uri="{FF2B5EF4-FFF2-40B4-BE49-F238E27FC236}">
                <a16:creationId xmlns:a16="http://schemas.microsoft.com/office/drawing/2014/main" id="{522E52B2-7CB5-58A1-2519-82C2C0346643}"/>
              </a:ext>
            </a:extLst>
          </p:cNvPr>
          <p:cNvSpPr/>
          <p:nvPr/>
        </p:nvSpPr>
        <p:spPr>
          <a:xfrm flipH="1">
            <a:off x="5095445" y="2886067"/>
            <a:ext cx="591765" cy="564204"/>
          </a:xfrm>
          <a:prstGeom prst="rtTriangle">
            <a:avLst/>
          </a:prstGeom>
          <a:solidFill>
            <a:srgbClr val="6010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ight Triangle 23">
            <a:extLst>
              <a:ext uri="{FF2B5EF4-FFF2-40B4-BE49-F238E27FC236}">
                <a16:creationId xmlns:a16="http://schemas.microsoft.com/office/drawing/2014/main" id="{EED4721C-D7A6-8387-0788-E4ECCB4976C3}"/>
              </a:ext>
            </a:extLst>
          </p:cNvPr>
          <p:cNvSpPr/>
          <p:nvPr/>
        </p:nvSpPr>
        <p:spPr>
          <a:xfrm flipH="1">
            <a:off x="5687210" y="2231716"/>
            <a:ext cx="591765" cy="564204"/>
          </a:xfrm>
          <a:prstGeom prst="rtTriangle">
            <a:avLst/>
          </a:prstGeom>
          <a:solidFill>
            <a:srgbClr val="610F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ight Triangle 24">
            <a:extLst>
              <a:ext uri="{FF2B5EF4-FFF2-40B4-BE49-F238E27FC236}">
                <a16:creationId xmlns:a16="http://schemas.microsoft.com/office/drawing/2014/main" id="{0A013D57-832B-D231-4B4A-07E1C59FACB9}"/>
              </a:ext>
            </a:extLst>
          </p:cNvPr>
          <p:cNvSpPr/>
          <p:nvPr/>
        </p:nvSpPr>
        <p:spPr>
          <a:xfrm>
            <a:off x="5893118" y="2234161"/>
            <a:ext cx="591765" cy="564204"/>
          </a:xfrm>
          <a:prstGeom prst="rtTriangle">
            <a:avLst/>
          </a:prstGeom>
          <a:solidFill>
            <a:srgbClr val="610F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ight Triangle 25">
            <a:extLst>
              <a:ext uri="{FF2B5EF4-FFF2-40B4-BE49-F238E27FC236}">
                <a16:creationId xmlns:a16="http://schemas.microsoft.com/office/drawing/2014/main" id="{7E4E969C-7F72-0197-82E8-935179A2F162}"/>
              </a:ext>
            </a:extLst>
          </p:cNvPr>
          <p:cNvSpPr/>
          <p:nvPr/>
        </p:nvSpPr>
        <p:spPr>
          <a:xfrm flipH="1" flipV="1">
            <a:off x="5882960" y="2225841"/>
            <a:ext cx="591765" cy="564204"/>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ight Triangle 26">
            <a:extLst>
              <a:ext uri="{FF2B5EF4-FFF2-40B4-BE49-F238E27FC236}">
                <a16:creationId xmlns:a16="http://schemas.microsoft.com/office/drawing/2014/main" id="{31ACE9D7-2352-382B-3C7D-8137D72FD62F}"/>
              </a:ext>
            </a:extLst>
          </p:cNvPr>
          <p:cNvSpPr/>
          <p:nvPr/>
        </p:nvSpPr>
        <p:spPr>
          <a:xfrm rot="21076545" flipV="1">
            <a:off x="5395981" y="2229518"/>
            <a:ext cx="1025751" cy="735747"/>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lowchart: Data 4">
            <a:extLst>
              <a:ext uri="{FF2B5EF4-FFF2-40B4-BE49-F238E27FC236}">
                <a16:creationId xmlns:a16="http://schemas.microsoft.com/office/drawing/2014/main" id="{52BD4A47-F5DD-8034-1D19-7783106AF2EE}"/>
              </a:ext>
            </a:extLst>
          </p:cNvPr>
          <p:cNvSpPr/>
          <p:nvPr/>
        </p:nvSpPr>
        <p:spPr>
          <a:xfrm>
            <a:off x="1150670" y="4194769"/>
            <a:ext cx="2952549" cy="564204"/>
          </a:xfrm>
          <a:prstGeom prst="flowChartInputOutput">
            <a:avLst/>
          </a:prstGeom>
          <a:solidFill>
            <a:srgbClr val="4C5E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Small + Fast</a:t>
            </a:r>
            <a:endParaRPr lang="en-CA" dirty="0"/>
          </a:p>
        </p:txBody>
      </p:sp>
      <p:sp>
        <p:nvSpPr>
          <p:cNvPr id="9" name="Flowchart: Data 8">
            <a:extLst>
              <a:ext uri="{FF2B5EF4-FFF2-40B4-BE49-F238E27FC236}">
                <a16:creationId xmlns:a16="http://schemas.microsoft.com/office/drawing/2014/main" id="{96FB3A97-2B22-98D4-06C1-6E50C3CCB10E}"/>
              </a:ext>
            </a:extLst>
          </p:cNvPr>
          <p:cNvSpPr/>
          <p:nvPr/>
        </p:nvSpPr>
        <p:spPr>
          <a:xfrm>
            <a:off x="471112" y="4849120"/>
            <a:ext cx="2952549" cy="564204"/>
          </a:xfrm>
          <a:prstGeom prst="flowChartInputOutput">
            <a:avLst/>
          </a:prstGeom>
          <a:solidFill>
            <a:srgbClr val="1066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Big + Slow</a:t>
            </a:r>
            <a:endParaRPr lang="en-CA" dirty="0"/>
          </a:p>
        </p:txBody>
      </p:sp>
      <p:sp>
        <p:nvSpPr>
          <p:cNvPr id="10" name="Flowchart: Data 9">
            <a:extLst>
              <a:ext uri="{FF2B5EF4-FFF2-40B4-BE49-F238E27FC236}">
                <a16:creationId xmlns:a16="http://schemas.microsoft.com/office/drawing/2014/main" id="{58387A96-4A9A-B937-2921-0DF7970770C4}"/>
              </a:ext>
            </a:extLst>
          </p:cNvPr>
          <p:cNvSpPr/>
          <p:nvPr/>
        </p:nvSpPr>
        <p:spPr>
          <a:xfrm flipH="1">
            <a:off x="8088780" y="4194769"/>
            <a:ext cx="2952548" cy="564204"/>
          </a:xfrm>
          <a:prstGeom prst="flowChartInputOutput">
            <a:avLst/>
          </a:prstGeom>
          <a:solidFill>
            <a:srgbClr val="4C5E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ea typeface="Calibri" panose="020F0502020204030204" pitchFamily="34" charset="0"/>
                <a:cs typeface="Calibri" panose="020F0502020204030204" pitchFamily="34" charset="0"/>
              </a:rPr>
              <a:t>OS data, running Apps</a:t>
            </a:r>
            <a:endParaRPr lang="en-CA" sz="1600" dirty="0">
              <a:latin typeface="Consolas" panose="020B0609020204030204" pitchFamily="49" charset="0"/>
              <a:ea typeface="Calibri" panose="020F0502020204030204" pitchFamily="34" charset="0"/>
              <a:cs typeface="Calibri" panose="020F0502020204030204" pitchFamily="34" charset="0"/>
            </a:endParaRPr>
          </a:p>
        </p:txBody>
      </p:sp>
      <p:sp>
        <p:nvSpPr>
          <p:cNvPr id="23" name="Flowchart: Data 22">
            <a:extLst>
              <a:ext uri="{FF2B5EF4-FFF2-40B4-BE49-F238E27FC236}">
                <a16:creationId xmlns:a16="http://schemas.microsoft.com/office/drawing/2014/main" id="{97FC66F2-500E-3E09-BB6C-E77EB91240A1}"/>
              </a:ext>
            </a:extLst>
          </p:cNvPr>
          <p:cNvSpPr/>
          <p:nvPr/>
        </p:nvSpPr>
        <p:spPr>
          <a:xfrm flipH="1">
            <a:off x="8768337" y="4849120"/>
            <a:ext cx="2952549" cy="564204"/>
          </a:xfrm>
          <a:prstGeom prst="flowChartInputOutput">
            <a:avLst/>
          </a:prstGeom>
          <a:solidFill>
            <a:srgbClr val="1066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OS + All Programs &amp; Data</a:t>
            </a:r>
            <a:endParaRPr lang="en-CA" sz="1400" dirty="0">
              <a:latin typeface="Consolas" panose="020B0609020204030204" pitchFamily="49" charset="0"/>
            </a:endParaRPr>
          </a:p>
        </p:txBody>
      </p:sp>
    </p:spTree>
    <p:extLst>
      <p:ext uri="{BB962C8B-B14F-4D97-AF65-F5344CB8AC3E}">
        <p14:creationId xmlns:p14="http://schemas.microsoft.com/office/powerpoint/2010/main" val="2570162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B3E2-F1FA-FEE2-BAB5-5E68A6CDAAB0}"/>
              </a:ext>
            </a:extLst>
          </p:cNvPr>
          <p:cNvSpPr>
            <a:spLocks noGrp="1"/>
          </p:cNvSpPr>
          <p:nvPr>
            <p:ph type="title"/>
          </p:nvPr>
        </p:nvSpPr>
        <p:spPr>
          <a:xfrm>
            <a:off x="250371" y="250339"/>
            <a:ext cx="10515600" cy="1325563"/>
          </a:xfrm>
        </p:spPr>
        <p:txBody>
          <a:bodyPr>
            <a:normAutofit/>
          </a:bodyPr>
          <a:lstStyle/>
          <a:p>
            <a:r>
              <a:rPr lang="en-CA" sz="3600" dirty="0">
                <a:latin typeface="Consolas" panose="020B0609020204030204" pitchFamily="49" charset="0"/>
              </a:rPr>
              <a:t>Virtual Memory </a:t>
            </a:r>
            <a:r>
              <a:rPr lang="en-CA" sz="3600" dirty="0">
                <a:latin typeface="Consolas" panose="020B0609020204030204" pitchFamily="49" charset="0"/>
                <a:sym typeface="Wingdings" panose="05000000000000000000" pitchFamily="2" charset="2"/>
              </a:rPr>
              <a:t> </a:t>
            </a:r>
            <a:r>
              <a:rPr lang="en-CA" sz="3600" dirty="0">
                <a:latin typeface="Consolas" panose="020B0609020204030204" pitchFamily="49" charset="0"/>
              </a:rPr>
              <a:t>Key Files in Hard disk</a:t>
            </a:r>
          </a:p>
        </p:txBody>
      </p:sp>
      <p:sp>
        <p:nvSpPr>
          <p:cNvPr id="4" name="Footer Placeholder 3">
            <a:extLst>
              <a:ext uri="{FF2B5EF4-FFF2-40B4-BE49-F238E27FC236}">
                <a16:creationId xmlns:a16="http://schemas.microsoft.com/office/drawing/2014/main" id="{7275F1EA-9B1E-1428-0108-A2B20CC8DE50}"/>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4">
            <a:extLst>
              <a:ext uri="{FF2B5EF4-FFF2-40B4-BE49-F238E27FC236}">
                <a16:creationId xmlns:a16="http://schemas.microsoft.com/office/drawing/2014/main" id="{E052B244-2601-C11C-CAC6-BCF823C84741}"/>
              </a:ext>
            </a:extLst>
          </p:cNvPr>
          <p:cNvSpPr/>
          <p:nvPr/>
        </p:nvSpPr>
        <p:spPr>
          <a:xfrm>
            <a:off x="317241" y="1408923"/>
            <a:ext cx="6494105" cy="5198738"/>
          </a:xfrm>
          <a:prstGeom prst="rect">
            <a:avLst/>
          </a:prstGeom>
          <a:solidFill>
            <a:srgbClr val="10664B"/>
          </a:solidFill>
          <a:ln>
            <a:solidFill>
              <a:srgbClr val="10664B"/>
            </a:solidFill>
          </a:ln>
          <a:effectLst>
            <a:outerShdw blurRad="177800" dist="25400" dir="2700000" sx="101000" sy="101000" algn="tl" rotWithShape="0">
              <a:schemeClr val="bg1">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A7F6F093-DFEC-2AE1-3464-02B6C00A98D1}"/>
              </a:ext>
            </a:extLst>
          </p:cNvPr>
          <p:cNvSpPr/>
          <p:nvPr/>
        </p:nvSpPr>
        <p:spPr>
          <a:xfrm>
            <a:off x="585495" y="1705115"/>
            <a:ext cx="5980923" cy="783772"/>
          </a:xfrm>
          <a:prstGeom prst="rect">
            <a:avLst/>
          </a:prstGeom>
          <a:solidFill>
            <a:srgbClr val="1F2A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Paging File (pagefile.sys)</a:t>
            </a:r>
          </a:p>
        </p:txBody>
      </p:sp>
      <p:sp>
        <p:nvSpPr>
          <p:cNvPr id="7" name="Rectangle: Rounded Corners 6">
            <a:extLst>
              <a:ext uri="{FF2B5EF4-FFF2-40B4-BE49-F238E27FC236}">
                <a16:creationId xmlns:a16="http://schemas.microsoft.com/office/drawing/2014/main" id="{16F146DA-44F4-1FF2-24EF-B0C49156B36B}"/>
              </a:ext>
            </a:extLst>
          </p:cNvPr>
          <p:cNvSpPr/>
          <p:nvPr/>
        </p:nvSpPr>
        <p:spPr>
          <a:xfrm>
            <a:off x="7070496" y="1661521"/>
            <a:ext cx="5002910" cy="778620"/>
          </a:xfrm>
          <a:prstGeom prst="roundRect">
            <a:avLst>
              <a:gd name="adj" fmla="val 50000"/>
            </a:avLst>
          </a:prstGeom>
          <a:gradFill>
            <a:gsLst>
              <a:gs pos="28000">
                <a:srgbClr val="162265"/>
              </a:gs>
              <a:gs pos="11000">
                <a:srgbClr val="0C1D2E"/>
              </a:gs>
              <a:gs pos="100000">
                <a:srgbClr val="3A41D6"/>
              </a:gs>
            </a:gsLst>
            <a:lin ang="21594000" scaled="0"/>
          </a:gradFill>
          <a:ln>
            <a:noFill/>
          </a:ln>
          <a:effectLst>
            <a:outerShdw blurRad="241300" dist="101600" dir="2760000" algn="tl" rotWithShape="0">
              <a:schemeClr val="bg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8" name="Rectangle: Rounded Corners 7">
            <a:extLst>
              <a:ext uri="{FF2B5EF4-FFF2-40B4-BE49-F238E27FC236}">
                <a16:creationId xmlns:a16="http://schemas.microsoft.com/office/drawing/2014/main" id="{769F6C74-958D-F9D8-1091-A65DBBEB9778}"/>
              </a:ext>
            </a:extLst>
          </p:cNvPr>
          <p:cNvSpPr/>
          <p:nvPr/>
        </p:nvSpPr>
        <p:spPr>
          <a:xfrm>
            <a:off x="6997394" y="1554408"/>
            <a:ext cx="500483" cy="992845"/>
          </a:xfrm>
          <a:prstGeom prst="roundRect">
            <a:avLst>
              <a:gd name="adj" fmla="val 28701"/>
            </a:avLst>
          </a:prstGeom>
          <a:gradFill>
            <a:gsLst>
              <a:gs pos="28500">
                <a:srgbClr val="565CDC"/>
              </a:gs>
              <a:gs pos="0">
                <a:srgbClr val="111453"/>
              </a:gs>
              <a:gs pos="57000">
                <a:srgbClr val="20269C"/>
              </a:gs>
            </a:gsLst>
            <a:lin ang="21594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9" name="TextBox 8">
            <a:extLst>
              <a:ext uri="{FF2B5EF4-FFF2-40B4-BE49-F238E27FC236}">
                <a16:creationId xmlns:a16="http://schemas.microsoft.com/office/drawing/2014/main" id="{7F3D9AC5-DC10-EB0E-C07E-09BA03890A6F}"/>
              </a:ext>
            </a:extLst>
          </p:cNvPr>
          <p:cNvSpPr txBox="1"/>
          <p:nvPr/>
        </p:nvSpPr>
        <p:spPr>
          <a:xfrm>
            <a:off x="7567026" y="1680742"/>
            <a:ext cx="4307733" cy="707886"/>
          </a:xfrm>
          <a:prstGeom prst="rect">
            <a:avLst/>
          </a:prstGeom>
          <a:noFill/>
          <a:ln>
            <a:noFill/>
          </a:ln>
        </p:spPr>
        <p:txBody>
          <a:bodyPr wrap="square" rtlCol="0">
            <a:spAutoFit/>
          </a:bodyPr>
          <a:lstStyle/>
          <a:p>
            <a:r>
              <a:rPr lang="en-US" sz="1600" b="1" dirty="0">
                <a:latin typeface="+mj-lt"/>
              </a:rPr>
              <a:t>Paging File:</a:t>
            </a:r>
          </a:p>
          <a:p>
            <a:r>
              <a:rPr lang="en-US" sz="1200" dirty="0">
                <a:latin typeface="+mj-lt"/>
              </a:rPr>
              <a:t>When the RAM is full, paging file to store parts of memory that aren't actively used. This process is called "paging”</a:t>
            </a:r>
            <a:endParaRPr lang="en-CA" sz="1200" dirty="0">
              <a:latin typeface="+mj-lt"/>
            </a:endParaRPr>
          </a:p>
        </p:txBody>
      </p:sp>
      <p:sp>
        <p:nvSpPr>
          <p:cNvPr id="11" name="Rectangle 10">
            <a:extLst>
              <a:ext uri="{FF2B5EF4-FFF2-40B4-BE49-F238E27FC236}">
                <a16:creationId xmlns:a16="http://schemas.microsoft.com/office/drawing/2014/main" id="{8CAD6A76-956F-258B-247C-6265C759BA99}"/>
              </a:ext>
            </a:extLst>
          </p:cNvPr>
          <p:cNvSpPr/>
          <p:nvPr/>
        </p:nvSpPr>
        <p:spPr>
          <a:xfrm>
            <a:off x="585495" y="2796529"/>
            <a:ext cx="5980923" cy="783772"/>
          </a:xfrm>
          <a:prstGeom prst="rect">
            <a:avLst/>
          </a:prstGeom>
          <a:solidFill>
            <a:srgbClr val="1D6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Hibernation File (hiberfil.sys)</a:t>
            </a:r>
          </a:p>
        </p:txBody>
      </p:sp>
      <p:sp>
        <p:nvSpPr>
          <p:cNvPr id="12" name="Rectangle: Rounded Corners 11">
            <a:extLst>
              <a:ext uri="{FF2B5EF4-FFF2-40B4-BE49-F238E27FC236}">
                <a16:creationId xmlns:a16="http://schemas.microsoft.com/office/drawing/2014/main" id="{8D214D24-DA9A-FFD5-7F66-5FBDA35FB169}"/>
              </a:ext>
            </a:extLst>
          </p:cNvPr>
          <p:cNvSpPr/>
          <p:nvPr/>
        </p:nvSpPr>
        <p:spPr>
          <a:xfrm>
            <a:off x="7070496" y="2777308"/>
            <a:ext cx="5002910" cy="778620"/>
          </a:xfrm>
          <a:prstGeom prst="roundRect">
            <a:avLst>
              <a:gd name="adj" fmla="val 50000"/>
            </a:avLst>
          </a:prstGeom>
          <a:gradFill>
            <a:gsLst>
              <a:gs pos="28000">
                <a:srgbClr val="154E67"/>
              </a:gs>
              <a:gs pos="11000">
                <a:srgbClr val="0B2D2F"/>
              </a:gs>
              <a:gs pos="100000">
                <a:srgbClr val="38A6D8"/>
              </a:gs>
            </a:gsLst>
            <a:lin ang="21594000" scaled="0"/>
          </a:gradFill>
          <a:ln>
            <a:noFill/>
          </a:ln>
          <a:effectLst>
            <a:outerShdw blurRad="241300" dist="101600" dir="2760000" algn="tl" rotWithShape="0">
              <a:schemeClr val="bg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3" name="Rectangle: Rounded Corners 12">
            <a:extLst>
              <a:ext uri="{FF2B5EF4-FFF2-40B4-BE49-F238E27FC236}">
                <a16:creationId xmlns:a16="http://schemas.microsoft.com/office/drawing/2014/main" id="{F1FD4438-B390-D607-B833-06F15CA40B58}"/>
              </a:ext>
            </a:extLst>
          </p:cNvPr>
          <p:cNvSpPr/>
          <p:nvPr/>
        </p:nvSpPr>
        <p:spPr>
          <a:xfrm>
            <a:off x="6997394" y="2670195"/>
            <a:ext cx="500483" cy="992845"/>
          </a:xfrm>
          <a:prstGeom prst="roundRect">
            <a:avLst>
              <a:gd name="adj" fmla="val 28701"/>
            </a:avLst>
          </a:prstGeom>
          <a:gradFill>
            <a:gsLst>
              <a:gs pos="28500">
                <a:srgbClr val="55C3DD"/>
              </a:gs>
              <a:gs pos="0">
                <a:srgbClr val="103D54"/>
              </a:gs>
              <a:gs pos="57000">
                <a:srgbClr val="1F769D"/>
              </a:gs>
            </a:gsLst>
            <a:lin ang="21594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4" name="TextBox 13">
            <a:extLst>
              <a:ext uri="{FF2B5EF4-FFF2-40B4-BE49-F238E27FC236}">
                <a16:creationId xmlns:a16="http://schemas.microsoft.com/office/drawing/2014/main" id="{0429D2AC-1060-1D9E-BDF0-E7858D0887A4}"/>
              </a:ext>
            </a:extLst>
          </p:cNvPr>
          <p:cNvSpPr txBox="1"/>
          <p:nvPr/>
        </p:nvSpPr>
        <p:spPr>
          <a:xfrm>
            <a:off x="7567026" y="2796529"/>
            <a:ext cx="4307733" cy="707886"/>
          </a:xfrm>
          <a:prstGeom prst="rect">
            <a:avLst/>
          </a:prstGeom>
          <a:noFill/>
          <a:ln>
            <a:noFill/>
          </a:ln>
        </p:spPr>
        <p:txBody>
          <a:bodyPr wrap="square" rtlCol="0">
            <a:spAutoFit/>
          </a:bodyPr>
          <a:lstStyle/>
          <a:p>
            <a:r>
              <a:rPr lang="en-CA" sz="1600" b="1" dirty="0"/>
              <a:t>Hibernation File</a:t>
            </a:r>
            <a:r>
              <a:rPr lang="en-US" sz="1600" b="1" dirty="0">
                <a:latin typeface="+mj-lt"/>
              </a:rPr>
              <a:t>:</a:t>
            </a:r>
          </a:p>
          <a:p>
            <a:r>
              <a:rPr lang="en-US" sz="1200" dirty="0">
                <a:latin typeface="+mj-lt"/>
              </a:rPr>
              <a:t>During hibernation mode, the RAM are saved to this file on the so that the system can completely power down.</a:t>
            </a:r>
            <a:endParaRPr lang="en-CA" sz="1200" dirty="0">
              <a:latin typeface="+mj-lt"/>
            </a:endParaRPr>
          </a:p>
        </p:txBody>
      </p:sp>
      <p:sp>
        <p:nvSpPr>
          <p:cNvPr id="15" name="Rectangle 14">
            <a:extLst>
              <a:ext uri="{FF2B5EF4-FFF2-40B4-BE49-F238E27FC236}">
                <a16:creationId xmlns:a16="http://schemas.microsoft.com/office/drawing/2014/main" id="{B8ABF6DF-68E1-5F1A-7A50-20EAF3C66BE5}"/>
              </a:ext>
            </a:extLst>
          </p:cNvPr>
          <p:cNvSpPr/>
          <p:nvPr/>
        </p:nvSpPr>
        <p:spPr>
          <a:xfrm>
            <a:off x="585495" y="3887943"/>
            <a:ext cx="5980923" cy="783772"/>
          </a:xfrm>
          <a:prstGeom prst="rect">
            <a:avLst/>
          </a:prstGeom>
          <a:solidFill>
            <a:srgbClr val="72138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Windows Swap File (swapfile.sys)</a:t>
            </a:r>
          </a:p>
        </p:txBody>
      </p:sp>
      <p:sp>
        <p:nvSpPr>
          <p:cNvPr id="16" name="Rectangle: Rounded Corners 15">
            <a:extLst>
              <a:ext uri="{FF2B5EF4-FFF2-40B4-BE49-F238E27FC236}">
                <a16:creationId xmlns:a16="http://schemas.microsoft.com/office/drawing/2014/main" id="{B8D54F01-41E5-4C3D-F8C8-8F1192150ECB}"/>
              </a:ext>
            </a:extLst>
          </p:cNvPr>
          <p:cNvSpPr/>
          <p:nvPr/>
        </p:nvSpPr>
        <p:spPr>
          <a:xfrm>
            <a:off x="7079600" y="3893095"/>
            <a:ext cx="5002910" cy="778620"/>
          </a:xfrm>
          <a:prstGeom prst="roundRect">
            <a:avLst>
              <a:gd name="adj" fmla="val 50000"/>
            </a:avLst>
          </a:prstGeom>
          <a:gradFill>
            <a:gsLst>
              <a:gs pos="28000">
                <a:srgbClr val="65175A"/>
              </a:gs>
              <a:gs pos="11000">
                <a:srgbClr val="2E0C2C"/>
              </a:gs>
              <a:gs pos="100000">
                <a:srgbClr val="D53BC3"/>
              </a:gs>
            </a:gsLst>
            <a:lin ang="21594000" scaled="0"/>
          </a:gradFill>
          <a:ln>
            <a:noFill/>
          </a:ln>
          <a:effectLst>
            <a:outerShdw blurRad="241300" dist="101600" dir="2760000" algn="tl" rotWithShape="0">
              <a:schemeClr val="bg1">
                <a:alpha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7" name="Rectangle: Rounded Corners 16">
            <a:extLst>
              <a:ext uri="{FF2B5EF4-FFF2-40B4-BE49-F238E27FC236}">
                <a16:creationId xmlns:a16="http://schemas.microsoft.com/office/drawing/2014/main" id="{7754351B-0BF7-A690-D1DB-05F05DD570F8}"/>
              </a:ext>
            </a:extLst>
          </p:cNvPr>
          <p:cNvSpPr/>
          <p:nvPr/>
        </p:nvSpPr>
        <p:spPr>
          <a:xfrm>
            <a:off x="7006498" y="3785982"/>
            <a:ext cx="500483" cy="992845"/>
          </a:xfrm>
          <a:prstGeom prst="roundRect">
            <a:avLst>
              <a:gd name="adj" fmla="val 28701"/>
            </a:avLst>
          </a:prstGeom>
          <a:gradFill>
            <a:gsLst>
              <a:gs pos="28500">
                <a:srgbClr val="DD55E0"/>
              </a:gs>
              <a:gs pos="0">
                <a:srgbClr val="521054"/>
              </a:gs>
              <a:gs pos="57000">
                <a:srgbClr val="9C209F"/>
              </a:gs>
            </a:gsLst>
            <a:lin ang="21594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mj-lt"/>
            </a:endParaRPr>
          </a:p>
        </p:txBody>
      </p:sp>
      <p:sp>
        <p:nvSpPr>
          <p:cNvPr id="18" name="TextBox 17">
            <a:extLst>
              <a:ext uri="{FF2B5EF4-FFF2-40B4-BE49-F238E27FC236}">
                <a16:creationId xmlns:a16="http://schemas.microsoft.com/office/drawing/2014/main" id="{B26881A1-D2BD-874B-20EC-F9A71DE064F9}"/>
              </a:ext>
            </a:extLst>
          </p:cNvPr>
          <p:cNvSpPr txBox="1"/>
          <p:nvPr/>
        </p:nvSpPr>
        <p:spPr>
          <a:xfrm>
            <a:off x="7576130" y="3912316"/>
            <a:ext cx="4307733" cy="707886"/>
          </a:xfrm>
          <a:prstGeom prst="rect">
            <a:avLst/>
          </a:prstGeom>
          <a:noFill/>
          <a:ln>
            <a:noFill/>
          </a:ln>
        </p:spPr>
        <p:txBody>
          <a:bodyPr wrap="square" rtlCol="0">
            <a:spAutoFit/>
          </a:bodyPr>
          <a:lstStyle/>
          <a:p>
            <a:r>
              <a:rPr lang="en-CA" sz="1600" b="1" dirty="0"/>
              <a:t>Windows Swap File</a:t>
            </a:r>
            <a:r>
              <a:rPr lang="en-US" sz="1600" b="1" dirty="0">
                <a:latin typeface="+mj-lt"/>
              </a:rPr>
              <a:t>:</a:t>
            </a:r>
          </a:p>
          <a:p>
            <a:r>
              <a:rPr lang="en-US" sz="1200" dirty="0">
                <a:latin typeface="+mj-lt"/>
              </a:rPr>
              <a:t>works alongside pagefile.sys to handle memory paging and reduce memory usage by temporarily storing data.</a:t>
            </a:r>
            <a:endParaRPr lang="en-CA" sz="1200" dirty="0">
              <a:latin typeface="+mj-lt"/>
            </a:endParaRPr>
          </a:p>
        </p:txBody>
      </p:sp>
      <p:sp>
        <p:nvSpPr>
          <p:cNvPr id="19" name="Rectangle 18">
            <a:extLst>
              <a:ext uri="{FF2B5EF4-FFF2-40B4-BE49-F238E27FC236}">
                <a16:creationId xmlns:a16="http://schemas.microsoft.com/office/drawing/2014/main" id="{EE096A29-3050-5A89-FEB3-FCE6F1BCC8D9}"/>
              </a:ext>
            </a:extLst>
          </p:cNvPr>
          <p:cNvSpPr/>
          <p:nvPr/>
        </p:nvSpPr>
        <p:spPr>
          <a:xfrm>
            <a:off x="585495" y="4902950"/>
            <a:ext cx="1715068" cy="571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MBR</a:t>
            </a:r>
            <a:endParaRPr lang="en-CA" dirty="0"/>
          </a:p>
        </p:txBody>
      </p:sp>
      <p:sp>
        <p:nvSpPr>
          <p:cNvPr id="20" name="Rectangle 19">
            <a:extLst>
              <a:ext uri="{FF2B5EF4-FFF2-40B4-BE49-F238E27FC236}">
                <a16:creationId xmlns:a16="http://schemas.microsoft.com/office/drawing/2014/main" id="{A1176202-0FEB-F69C-216E-E113C5D79103}"/>
              </a:ext>
            </a:extLst>
          </p:cNvPr>
          <p:cNvSpPr/>
          <p:nvPr/>
        </p:nvSpPr>
        <p:spPr>
          <a:xfrm>
            <a:off x="2718423" y="4902950"/>
            <a:ext cx="1715068" cy="571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(FAT) / (NTFS)</a:t>
            </a:r>
          </a:p>
        </p:txBody>
      </p:sp>
      <p:sp>
        <p:nvSpPr>
          <p:cNvPr id="21" name="Rectangle 20">
            <a:extLst>
              <a:ext uri="{FF2B5EF4-FFF2-40B4-BE49-F238E27FC236}">
                <a16:creationId xmlns:a16="http://schemas.microsoft.com/office/drawing/2014/main" id="{5C069375-CBBF-9A35-7D0A-3E780C5FEA08}"/>
              </a:ext>
            </a:extLst>
          </p:cNvPr>
          <p:cNvSpPr/>
          <p:nvPr/>
        </p:nvSpPr>
        <p:spPr>
          <a:xfrm>
            <a:off x="4851350" y="4902950"/>
            <a:ext cx="1715068" cy="571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Metadata Files</a:t>
            </a:r>
          </a:p>
        </p:txBody>
      </p:sp>
      <p:sp>
        <p:nvSpPr>
          <p:cNvPr id="22" name="Rectangle 21">
            <a:extLst>
              <a:ext uri="{FF2B5EF4-FFF2-40B4-BE49-F238E27FC236}">
                <a16:creationId xmlns:a16="http://schemas.microsoft.com/office/drawing/2014/main" id="{CA7E38A7-0EF9-6DE2-8D4A-98AA7B2CE234}"/>
              </a:ext>
            </a:extLst>
          </p:cNvPr>
          <p:cNvSpPr/>
          <p:nvPr/>
        </p:nvSpPr>
        <p:spPr>
          <a:xfrm>
            <a:off x="585495" y="5733362"/>
            <a:ext cx="1715068" cy="622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Log Files</a:t>
            </a:r>
          </a:p>
        </p:txBody>
      </p:sp>
      <p:sp>
        <p:nvSpPr>
          <p:cNvPr id="23" name="Rectangle 22">
            <a:extLst>
              <a:ext uri="{FF2B5EF4-FFF2-40B4-BE49-F238E27FC236}">
                <a16:creationId xmlns:a16="http://schemas.microsoft.com/office/drawing/2014/main" id="{B304BFF8-E5A7-F142-B778-44BCDEA221C4}"/>
              </a:ext>
            </a:extLst>
          </p:cNvPr>
          <p:cNvSpPr/>
          <p:nvPr/>
        </p:nvSpPr>
        <p:spPr>
          <a:xfrm>
            <a:off x="2718423" y="5722546"/>
            <a:ext cx="3847995" cy="6338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Recovery and System Reserved Partitions</a:t>
            </a:r>
            <a:endParaRPr lang="en-CA" dirty="0"/>
          </a:p>
        </p:txBody>
      </p:sp>
    </p:spTree>
    <p:extLst>
      <p:ext uri="{BB962C8B-B14F-4D97-AF65-F5344CB8AC3E}">
        <p14:creationId xmlns:p14="http://schemas.microsoft.com/office/powerpoint/2010/main" val="219581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42FF-28A2-01F6-1BF0-F0E8657A3055}"/>
              </a:ext>
            </a:extLst>
          </p:cNvPr>
          <p:cNvSpPr>
            <a:spLocks noGrp="1"/>
          </p:cNvSpPr>
          <p:nvPr>
            <p:ph type="title"/>
          </p:nvPr>
        </p:nvSpPr>
        <p:spPr>
          <a:xfrm>
            <a:off x="251927" y="365125"/>
            <a:ext cx="11709917" cy="1325563"/>
          </a:xfrm>
        </p:spPr>
        <p:txBody>
          <a:bodyPr>
            <a:normAutofit/>
          </a:bodyPr>
          <a:lstStyle/>
          <a:p>
            <a:pPr algn="ctr"/>
            <a:r>
              <a:rPr lang="en-CA" sz="4000" dirty="0">
                <a:latin typeface="Consolas" panose="020B0609020204030204" pitchFamily="49" charset="0"/>
              </a:rPr>
              <a:t>Custom Content</a:t>
            </a:r>
          </a:p>
        </p:txBody>
      </p:sp>
      <p:sp>
        <p:nvSpPr>
          <p:cNvPr id="4" name="Footer Placeholder 3">
            <a:extLst>
              <a:ext uri="{FF2B5EF4-FFF2-40B4-BE49-F238E27FC236}">
                <a16:creationId xmlns:a16="http://schemas.microsoft.com/office/drawing/2014/main" id="{D780F185-2733-01FC-83EF-C9A2D229836B}"/>
              </a:ext>
            </a:extLst>
          </p:cNvPr>
          <p:cNvSpPr>
            <a:spLocks noGrp="1"/>
          </p:cNvSpPr>
          <p:nvPr>
            <p:ph type="ftr" sz="quarter" idx="11"/>
          </p:nvPr>
        </p:nvSpPr>
        <p:spPr/>
        <p:txBody>
          <a:bodyPr/>
          <a:lstStyle/>
          <a:p>
            <a:r>
              <a:rPr lang="sv-SE"/>
              <a:t>INST. : ENG.ALI BANI BAKAR &amp; ENG.Dana Al-Mahrouk</a:t>
            </a:r>
            <a:endParaRPr lang="en-CA"/>
          </a:p>
        </p:txBody>
      </p:sp>
      <p:sp>
        <p:nvSpPr>
          <p:cNvPr id="17" name="Freeform: Shape 16">
            <a:extLst>
              <a:ext uri="{FF2B5EF4-FFF2-40B4-BE49-F238E27FC236}">
                <a16:creationId xmlns:a16="http://schemas.microsoft.com/office/drawing/2014/main" id="{9E43F6D4-6F80-E90A-5492-B22682ACF49F}"/>
              </a:ext>
            </a:extLst>
          </p:cNvPr>
          <p:cNvSpPr/>
          <p:nvPr/>
        </p:nvSpPr>
        <p:spPr>
          <a:xfrm>
            <a:off x="844244" y="2175748"/>
            <a:ext cx="4544009" cy="1147665"/>
          </a:xfrm>
          <a:custGeom>
            <a:avLst/>
            <a:gdLst>
              <a:gd name="connsiteX0" fmla="*/ 0 w 4544009"/>
              <a:gd name="connsiteY0" fmla="*/ 0 h 1147665"/>
              <a:gd name="connsiteX1" fmla="*/ 345233 w 4544009"/>
              <a:gd name="connsiteY1" fmla="*/ 1147665 h 1147665"/>
              <a:gd name="connsiteX2" fmla="*/ 4544009 w 4544009"/>
              <a:gd name="connsiteY2" fmla="*/ 811763 h 1147665"/>
              <a:gd name="connsiteX3" fmla="*/ 4469364 w 4544009"/>
              <a:gd name="connsiteY3" fmla="*/ 83976 h 1147665"/>
              <a:gd name="connsiteX4" fmla="*/ 0 w 4544009"/>
              <a:gd name="connsiteY4" fmla="*/ 0 h 114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009" h="1147665">
                <a:moveTo>
                  <a:pt x="0" y="0"/>
                </a:moveTo>
                <a:lnTo>
                  <a:pt x="345233" y="1147665"/>
                </a:lnTo>
                <a:lnTo>
                  <a:pt x="4544009" y="811763"/>
                </a:lnTo>
                <a:lnTo>
                  <a:pt x="4469364" y="83976"/>
                </a:lnTo>
                <a:lnTo>
                  <a:pt x="0" y="0"/>
                </a:lnTo>
                <a:close/>
              </a:path>
            </a:pathLst>
          </a:custGeom>
          <a:noFill/>
          <a:ln>
            <a:solidFill>
              <a:schemeClr val="accent4">
                <a:lumMod val="40000"/>
                <a:lumOff val="60000"/>
              </a:schemeClr>
            </a:solidFill>
          </a:ln>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reeform: Shape 17">
            <a:extLst>
              <a:ext uri="{FF2B5EF4-FFF2-40B4-BE49-F238E27FC236}">
                <a16:creationId xmlns:a16="http://schemas.microsoft.com/office/drawing/2014/main" id="{419A45CB-598C-400C-7D88-FFC7718FA919}"/>
              </a:ext>
            </a:extLst>
          </p:cNvPr>
          <p:cNvSpPr/>
          <p:nvPr/>
        </p:nvSpPr>
        <p:spPr>
          <a:xfrm>
            <a:off x="853576" y="2096797"/>
            <a:ext cx="4544008" cy="1129004"/>
          </a:xfrm>
          <a:custGeom>
            <a:avLst/>
            <a:gdLst>
              <a:gd name="connsiteX0" fmla="*/ 298580 w 4544008"/>
              <a:gd name="connsiteY0" fmla="*/ 18661 h 1129004"/>
              <a:gd name="connsiteX1" fmla="*/ 0 w 4544008"/>
              <a:gd name="connsiteY1" fmla="*/ 1129004 h 1129004"/>
              <a:gd name="connsiteX2" fmla="*/ 4544008 w 4544008"/>
              <a:gd name="connsiteY2" fmla="*/ 1129004 h 1129004"/>
              <a:gd name="connsiteX3" fmla="*/ 4142792 w 4544008"/>
              <a:gd name="connsiteY3" fmla="*/ 0 h 1129004"/>
              <a:gd name="connsiteX4" fmla="*/ 298580 w 4544008"/>
              <a:gd name="connsiteY4" fmla="*/ 18661 h 112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008" h="1129004">
                <a:moveTo>
                  <a:pt x="298580" y="18661"/>
                </a:moveTo>
                <a:lnTo>
                  <a:pt x="0" y="1129004"/>
                </a:lnTo>
                <a:lnTo>
                  <a:pt x="4544008" y="1129004"/>
                </a:lnTo>
                <a:lnTo>
                  <a:pt x="4142792" y="0"/>
                </a:lnTo>
                <a:lnTo>
                  <a:pt x="298580" y="18661"/>
                </a:lnTo>
                <a:close/>
              </a:path>
            </a:pathLst>
          </a:custGeom>
          <a:noFill/>
          <a:ln>
            <a:solidFill>
              <a:schemeClr val="accent4">
                <a:lumMod val="40000"/>
                <a:lumOff val="60000"/>
              </a:schemeClr>
            </a:solidFill>
          </a:ln>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a:extLst>
              <a:ext uri="{FF2B5EF4-FFF2-40B4-BE49-F238E27FC236}">
                <a16:creationId xmlns:a16="http://schemas.microsoft.com/office/drawing/2014/main" id="{410CBC68-1447-E46D-9EFB-03DAD5804A23}"/>
              </a:ext>
            </a:extLst>
          </p:cNvPr>
          <p:cNvSpPr txBox="1"/>
          <p:nvPr/>
        </p:nvSpPr>
        <p:spPr>
          <a:xfrm>
            <a:off x="1147490" y="2261189"/>
            <a:ext cx="3956179" cy="800219"/>
          </a:xfrm>
          <a:prstGeom prst="rect">
            <a:avLst/>
          </a:prstGeom>
          <a:noFill/>
        </p:spPr>
        <p:txBody>
          <a:bodyPr wrap="square" rtlCol="0">
            <a:spAutoFit/>
          </a:bodyPr>
          <a:lstStyle/>
          <a:p>
            <a:r>
              <a:rPr lang="en-US" sz="1600" b="1" dirty="0">
                <a:solidFill>
                  <a:srgbClr val="96DCF8"/>
                </a:solidFill>
                <a:latin typeface="Consolas" panose="020B0609020204030204" pitchFamily="49" charset="0"/>
              </a:rPr>
              <a:t>1) SAM (Security Account Manager): </a:t>
            </a:r>
            <a:r>
              <a:rPr lang="en-US" sz="1400" dirty="0">
                <a:latin typeface="Consolas" panose="020B0609020204030204" pitchFamily="49" charset="0"/>
              </a:rPr>
              <a:t>Stores hashed passwords for user accounts on the local machine.</a:t>
            </a:r>
            <a:endParaRPr lang="en-US" sz="1600" dirty="0">
              <a:latin typeface="Consolas" panose="020B0609020204030204" pitchFamily="49" charset="0"/>
            </a:endParaRPr>
          </a:p>
        </p:txBody>
      </p:sp>
      <p:sp>
        <p:nvSpPr>
          <p:cNvPr id="20" name="Freeform: Shape 19">
            <a:extLst>
              <a:ext uri="{FF2B5EF4-FFF2-40B4-BE49-F238E27FC236}">
                <a16:creationId xmlns:a16="http://schemas.microsoft.com/office/drawing/2014/main" id="{5C2FD668-309E-0CF6-3958-D927C62307E9}"/>
              </a:ext>
            </a:extLst>
          </p:cNvPr>
          <p:cNvSpPr/>
          <p:nvPr/>
        </p:nvSpPr>
        <p:spPr>
          <a:xfrm>
            <a:off x="6803749" y="2134375"/>
            <a:ext cx="4544009" cy="1147665"/>
          </a:xfrm>
          <a:custGeom>
            <a:avLst/>
            <a:gdLst>
              <a:gd name="connsiteX0" fmla="*/ 0 w 4544009"/>
              <a:gd name="connsiteY0" fmla="*/ 0 h 1147665"/>
              <a:gd name="connsiteX1" fmla="*/ 345233 w 4544009"/>
              <a:gd name="connsiteY1" fmla="*/ 1147665 h 1147665"/>
              <a:gd name="connsiteX2" fmla="*/ 4544009 w 4544009"/>
              <a:gd name="connsiteY2" fmla="*/ 811763 h 1147665"/>
              <a:gd name="connsiteX3" fmla="*/ 4469364 w 4544009"/>
              <a:gd name="connsiteY3" fmla="*/ 83976 h 1147665"/>
              <a:gd name="connsiteX4" fmla="*/ 0 w 4544009"/>
              <a:gd name="connsiteY4" fmla="*/ 0 h 114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009" h="1147665">
                <a:moveTo>
                  <a:pt x="0" y="0"/>
                </a:moveTo>
                <a:lnTo>
                  <a:pt x="345233" y="1147665"/>
                </a:lnTo>
                <a:lnTo>
                  <a:pt x="4544009" y="811763"/>
                </a:lnTo>
                <a:lnTo>
                  <a:pt x="4469364" y="83976"/>
                </a:lnTo>
                <a:lnTo>
                  <a:pt x="0" y="0"/>
                </a:lnTo>
                <a:close/>
              </a:path>
            </a:pathLst>
          </a:custGeom>
          <a:noFill/>
          <a:ln>
            <a:solidFill>
              <a:srgbClr val="EBF995"/>
            </a:solidFill>
          </a:ln>
          <a:effectLst>
            <a:glow rad="139700">
              <a:srgbClr val="A8AC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Freeform: Shape 20">
            <a:extLst>
              <a:ext uri="{FF2B5EF4-FFF2-40B4-BE49-F238E27FC236}">
                <a16:creationId xmlns:a16="http://schemas.microsoft.com/office/drawing/2014/main" id="{7A72BD07-598D-9EF3-4F44-70264FE3376D}"/>
              </a:ext>
            </a:extLst>
          </p:cNvPr>
          <p:cNvSpPr/>
          <p:nvPr/>
        </p:nvSpPr>
        <p:spPr>
          <a:xfrm>
            <a:off x="6813081" y="2055424"/>
            <a:ext cx="4544008" cy="1129004"/>
          </a:xfrm>
          <a:custGeom>
            <a:avLst/>
            <a:gdLst>
              <a:gd name="connsiteX0" fmla="*/ 298580 w 4544008"/>
              <a:gd name="connsiteY0" fmla="*/ 18661 h 1129004"/>
              <a:gd name="connsiteX1" fmla="*/ 0 w 4544008"/>
              <a:gd name="connsiteY1" fmla="*/ 1129004 h 1129004"/>
              <a:gd name="connsiteX2" fmla="*/ 4544008 w 4544008"/>
              <a:gd name="connsiteY2" fmla="*/ 1129004 h 1129004"/>
              <a:gd name="connsiteX3" fmla="*/ 4142792 w 4544008"/>
              <a:gd name="connsiteY3" fmla="*/ 0 h 1129004"/>
              <a:gd name="connsiteX4" fmla="*/ 298580 w 4544008"/>
              <a:gd name="connsiteY4" fmla="*/ 18661 h 112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008" h="1129004">
                <a:moveTo>
                  <a:pt x="298580" y="18661"/>
                </a:moveTo>
                <a:lnTo>
                  <a:pt x="0" y="1129004"/>
                </a:lnTo>
                <a:lnTo>
                  <a:pt x="4544008" y="1129004"/>
                </a:lnTo>
                <a:lnTo>
                  <a:pt x="4142792" y="0"/>
                </a:lnTo>
                <a:lnTo>
                  <a:pt x="298580" y="18661"/>
                </a:lnTo>
                <a:close/>
              </a:path>
            </a:pathLst>
          </a:custGeom>
          <a:noFill/>
          <a:ln>
            <a:solidFill>
              <a:srgbClr val="EBF995"/>
            </a:solidFill>
          </a:ln>
          <a:effectLst>
            <a:glow rad="139700">
              <a:srgbClr val="A8AC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456C1A7E-3581-DDDB-D4FE-F8DBCB104EAD}"/>
              </a:ext>
            </a:extLst>
          </p:cNvPr>
          <p:cNvSpPr txBox="1"/>
          <p:nvPr/>
        </p:nvSpPr>
        <p:spPr>
          <a:xfrm>
            <a:off x="7106995" y="2219816"/>
            <a:ext cx="3956179" cy="769441"/>
          </a:xfrm>
          <a:prstGeom prst="rect">
            <a:avLst/>
          </a:prstGeom>
          <a:noFill/>
        </p:spPr>
        <p:txBody>
          <a:bodyPr wrap="square" rtlCol="0">
            <a:spAutoFit/>
          </a:bodyPr>
          <a:lstStyle/>
          <a:p>
            <a:r>
              <a:rPr lang="en-US" sz="1600" b="1" dirty="0">
                <a:solidFill>
                  <a:srgbClr val="C5CE4F"/>
                </a:solidFill>
                <a:latin typeface="Consolas" panose="020B0609020204030204" pitchFamily="49" charset="0"/>
              </a:rPr>
              <a:t>2) Security: </a:t>
            </a:r>
            <a:r>
              <a:rPr lang="en-US" sz="1400" dirty="0">
                <a:latin typeface="Consolas" panose="020B0609020204030204" pitchFamily="49" charset="0"/>
              </a:rPr>
              <a:t>Contains security settings and policies applied to the system.</a:t>
            </a:r>
            <a:endParaRPr lang="en-US" sz="1600" dirty="0">
              <a:latin typeface="Consolas" panose="020B0609020204030204" pitchFamily="49" charset="0"/>
            </a:endParaRPr>
          </a:p>
        </p:txBody>
      </p:sp>
      <p:sp>
        <p:nvSpPr>
          <p:cNvPr id="23" name="Freeform: Shape 22">
            <a:extLst>
              <a:ext uri="{FF2B5EF4-FFF2-40B4-BE49-F238E27FC236}">
                <a16:creationId xmlns:a16="http://schemas.microsoft.com/office/drawing/2014/main" id="{14D00FC1-E13F-250B-DB5B-83FD37761918}"/>
              </a:ext>
            </a:extLst>
          </p:cNvPr>
          <p:cNvSpPr/>
          <p:nvPr/>
        </p:nvSpPr>
        <p:spPr>
          <a:xfrm>
            <a:off x="6813080" y="4400879"/>
            <a:ext cx="4544009" cy="1147665"/>
          </a:xfrm>
          <a:custGeom>
            <a:avLst/>
            <a:gdLst>
              <a:gd name="connsiteX0" fmla="*/ 0 w 4544009"/>
              <a:gd name="connsiteY0" fmla="*/ 0 h 1147665"/>
              <a:gd name="connsiteX1" fmla="*/ 345233 w 4544009"/>
              <a:gd name="connsiteY1" fmla="*/ 1147665 h 1147665"/>
              <a:gd name="connsiteX2" fmla="*/ 4544009 w 4544009"/>
              <a:gd name="connsiteY2" fmla="*/ 811763 h 1147665"/>
              <a:gd name="connsiteX3" fmla="*/ 4469364 w 4544009"/>
              <a:gd name="connsiteY3" fmla="*/ 83976 h 1147665"/>
              <a:gd name="connsiteX4" fmla="*/ 0 w 4544009"/>
              <a:gd name="connsiteY4" fmla="*/ 0 h 114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009" h="1147665">
                <a:moveTo>
                  <a:pt x="0" y="0"/>
                </a:moveTo>
                <a:lnTo>
                  <a:pt x="345233" y="1147665"/>
                </a:lnTo>
                <a:lnTo>
                  <a:pt x="4544009" y="811763"/>
                </a:lnTo>
                <a:lnTo>
                  <a:pt x="4469364" y="83976"/>
                </a:lnTo>
                <a:lnTo>
                  <a:pt x="0" y="0"/>
                </a:lnTo>
                <a:close/>
              </a:path>
            </a:pathLst>
          </a:custGeom>
          <a:noFill/>
          <a:ln>
            <a:solidFill>
              <a:srgbClr val="F7C097"/>
            </a:solidFill>
          </a:ln>
          <a:effectLst>
            <a:glow rad="139700">
              <a:srgbClr val="AC4E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BC7F8075-0536-9552-4E37-B4D57A21CFBC}"/>
              </a:ext>
            </a:extLst>
          </p:cNvPr>
          <p:cNvSpPr/>
          <p:nvPr/>
        </p:nvSpPr>
        <p:spPr>
          <a:xfrm>
            <a:off x="6822412" y="4321928"/>
            <a:ext cx="4544008" cy="1129004"/>
          </a:xfrm>
          <a:custGeom>
            <a:avLst/>
            <a:gdLst>
              <a:gd name="connsiteX0" fmla="*/ 298580 w 4544008"/>
              <a:gd name="connsiteY0" fmla="*/ 18661 h 1129004"/>
              <a:gd name="connsiteX1" fmla="*/ 0 w 4544008"/>
              <a:gd name="connsiteY1" fmla="*/ 1129004 h 1129004"/>
              <a:gd name="connsiteX2" fmla="*/ 4544008 w 4544008"/>
              <a:gd name="connsiteY2" fmla="*/ 1129004 h 1129004"/>
              <a:gd name="connsiteX3" fmla="*/ 4142792 w 4544008"/>
              <a:gd name="connsiteY3" fmla="*/ 0 h 1129004"/>
              <a:gd name="connsiteX4" fmla="*/ 298580 w 4544008"/>
              <a:gd name="connsiteY4" fmla="*/ 18661 h 112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008" h="1129004">
                <a:moveTo>
                  <a:pt x="298580" y="18661"/>
                </a:moveTo>
                <a:lnTo>
                  <a:pt x="0" y="1129004"/>
                </a:lnTo>
                <a:lnTo>
                  <a:pt x="4544008" y="1129004"/>
                </a:lnTo>
                <a:lnTo>
                  <a:pt x="4142792" y="0"/>
                </a:lnTo>
                <a:lnTo>
                  <a:pt x="298580" y="18661"/>
                </a:lnTo>
                <a:close/>
              </a:path>
            </a:pathLst>
          </a:custGeom>
          <a:noFill/>
          <a:ln>
            <a:solidFill>
              <a:srgbClr val="F7C097"/>
            </a:solidFill>
          </a:ln>
          <a:effectLst>
            <a:glow rad="139700">
              <a:srgbClr val="AC4E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6EAA2841-5B55-E7FF-68BC-0E08768975E4}"/>
              </a:ext>
            </a:extLst>
          </p:cNvPr>
          <p:cNvSpPr txBox="1"/>
          <p:nvPr/>
        </p:nvSpPr>
        <p:spPr>
          <a:xfrm>
            <a:off x="7116326" y="4486320"/>
            <a:ext cx="3956179" cy="769441"/>
          </a:xfrm>
          <a:prstGeom prst="rect">
            <a:avLst/>
          </a:prstGeom>
          <a:noFill/>
        </p:spPr>
        <p:txBody>
          <a:bodyPr wrap="square" rtlCol="0">
            <a:spAutoFit/>
          </a:bodyPr>
          <a:lstStyle/>
          <a:p>
            <a:r>
              <a:rPr lang="en-US" sz="1600" b="1" dirty="0">
                <a:solidFill>
                  <a:srgbClr val="F5BD94"/>
                </a:solidFill>
                <a:latin typeface="Consolas" panose="020B0609020204030204" pitchFamily="49" charset="0"/>
              </a:rPr>
              <a:t>3) Software: </a:t>
            </a:r>
            <a:r>
              <a:rPr lang="en-US" sz="1400" dirty="0">
                <a:latin typeface="Consolas" panose="020B0609020204030204" pitchFamily="49" charset="0"/>
              </a:rPr>
              <a:t>Holds information about installed software and configuration settings.</a:t>
            </a:r>
            <a:endParaRPr lang="en-US" sz="1600" dirty="0">
              <a:latin typeface="Consolas" panose="020B0609020204030204" pitchFamily="49" charset="0"/>
            </a:endParaRPr>
          </a:p>
        </p:txBody>
      </p:sp>
      <p:sp>
        <p:nvSpPr>
          <p:cNvPr id="26" name="Freeform: Shape 25">
            <a:extLst>
              <a:ext uri="{FF2B5EF4-FFF2-40B4-BE49-F238E27FC236}">
                <a16:creationId xmlns:a16="http://schemas.microsoft.com/office/drawing/2014/main" id="{75895DE1-1E75-49B8-F250-C230637A0074}"/>
              </a:ext>
            </a:extLst>
          </p:cNvPr>
          <p:cNvSpPr/>
          <p:nvPr/>
        </p:nvSpPr>
        <p:spPr>
          <a:xfrm>
            <a:off x="871033" y="4400879"/>
            <a:ext cx="4544009" cy="1147665"/>
          </a:xfrm>
          <a:custGeom>
            <a:avLst/>
            <a:gdLst>
              <a:gd name="connsiteX0" fmla="*/ 0 w 4544009"/>
              <a:gd name="connsiteY0" fmla="*/ 0 h 1147665"/>
              <a:gd name="connsiteX1" fmla="*/ 345233 w 4544009"/>
              <a:gd name="connsiteY1" fmla="*/ 1147665 h 1147665"/>
              <a:gd name="connsiteX2" fmla="*/ 4544009 w 4544009"/>
              <a:gd name="connsiteY2" fmla="*/ 811763 h 1147665"/>
              <a:gd name="connsiteX3" fmla="*/ 4469364 w 4544009"/>
              <a:gd name="connsiteY3" fmla="*/ 83976 h 1147665"/>
              <a:gd name="connsiteX4" fmla="*/ 0 w 4544009"/>
              <a:gd name="connsiteY4" fmla="*/ 0 h 114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009" h="1147665">
                <a:moveTo>
                  <a:pt x="0" y="0"/>
                </a:moveTo>
                <a:lnTo>
                  <a:pt x="345233" y="1147665"/>
                </a:lnTo>
                <a:lnTo>
                  <a:pt x="4544009" y="811763"/>
                </a:lnTo>
                <a:lnTo>
                  <a:pt x="4469364" y="83976"/>
                </a:lnTo>
                <a:lnTo>
                  <a:pt x="0" y="0"/>
                </a:lnTo>
                <a:close/>
              </a:path>
            </a:pathLst>
          </a:custGeom>
          <a:noFill/>
          <a:ln>
            <a:solidFill>
              <a:srgbClr val="96F8BB"/>
            </a:solidFill>
          </a:ln>
          <a:effectLst>
            <a:glow rad="139700">
              <a:srgbClr val="01AB0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Freeform: Shape 26">
            <a:extLst>
              <a:ext uri="{FF2B5EF4-FFF2-40B4-BE49-F238E27FC236}">
                <a16:creationId xmlns:a16="http://schemas.microsoft.com/office/drawing/2014/main" id="{4D901A12-CD34-30F8-1500-D9865FA83223}"/>
              </a:ext>
            </a:extLst>
          </p:cNvPr>
          <p:cNvSpPr/>
          <p:nvPr/>
        </p:nvSpPr>
        <p:spPr>
          <a:xfrm>
            <a:off x="880365" y="4321928"/>
            <a:ext cx="4544008" cy="1129004"/>
          </a:xfrm>
          <a:custGeom>
            <a:avLst/>
            <a:gdLst>
              <a:gd name="connsiteX0" fmla="*/ 298580 w 4544008"/>
              <a:gd name="connsiteY0" fmla="*/ 18661 h 1129004"/>
              <a:gd name="connsiteX1" fmla="*/ 0 w 4544008"/>
              <a:gd name="connsiteY1" fmla="*/ 1129004 h 1129004"/>
              <a:gd name="connsiteX2" fmla="*/ 4544008 w 4544008"/>
              <a:gd name="connsiteY2" fmla="*/ 1129004 h 1129004"/>
              <a:gd name="connsiteX3" fmla="*/ 4142792 w 4544008"/>
              <a:gd name="connsiteY3" fmla="*/ 0 h 1129004"/>
              <a:gd name="connsiteX4" fmla="*/ 298580 w 4544008"/>
              <a:gd name="connsiteY4" fmla="*/ 18661 h 112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008" h="1129004">
                <a:moveTo>
                  <a:pt x="298580" y="18661"/>
                </a:moveTo>
                <a:lnTo>
                  <a:pt x="0" y="1129004"/>
                </a:lnTo>
                <a:lnTo>
                  <a:pt x="4544008" y="1129004"/>
                </a:lnTo>
                <a:lnTo>
                  <a:pt x="4142792" y="0"/>
                </a:lnTo>
                <a:lnTo>
                  <a:pt x="298580" y="18661"/>
                </a:lnTo>
                <a:close/>
              </a:path>
            </a:pathLst>
          </a:custGeom>
          <a:noFill/>
          <a:ln>
            <a:solidFill>
              <a:srgbClr val="96F8BB"/>
            </a:solidFill>
          </a:ln>
          <a:effectLst>
            <a:glow rad="139700">
              <a:srgbClr val="01AB0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600AA00C-05B6-77A2-5EBC-42AE02F1D4CB}"/>
              </a:ext>
            </a:extLst>
          </p:cNvPr>
          <p:cNvSpPr txBox="1"/>
          <p:nvPr/>
        </p:nvSpPr>
        <p:spPr>
          <a:xfrm>
            <a:off x="1174279" y="4445681"/>
            <a:ext cx="3956179" cy="984885"/>
          </a:xfrm>
          <a:prstGeom prst="rect">
            <a:avLst/>
          </a:prstGeom>
          <a:noFill/>
        </p:spPr>
        <p:txBody>
          <a:bodyPr wrap="square" rtlCol="0">
            <a:spAutoFit/>
          </a:bodyPr>
          <a:lstStyle/>
          <a:p>
            <a:r>
              <a:rPr lang="en-US" sz="1600" b="1" dirty="0">
                <a:solidFill>
                  <a:srgbClr val="93F5B7"/>
                </a:solidFill>
                <a:latin typeface="Consolas" panose="020B0609020204030204" pitchFamily="49" charset="0"/>
              </a:rPr>
              <a:t>4) System: </a:t>
            </a:r>
            <a:r>
              <a:rPr lang="en-US" sz="1400" dirty="0">
                <a:latin typeface="Consolas" panose="020B0609020204030204" pitchFamily="49" charset="0"/>
              </a:rPr>
              <a:t>Contains settings related to the hardware and system configuration, including services and drivers.</a:t>
            </a:r>
            <a:endParaRPr lang="en-CA" sz="1600" dirty="0">
              <a:latin typeface="Consolas" panose="020B0609020204030204" pitchFamily="49" charset="0"/>
            </a:endParaRPr>
          </a:p>
        </p:txBody>
      </p:sp>
    </p:spTree>
    <p:extLst>
      <p:ext uri="{BB962C8B-B14F-4D97-AF65-F5344CB8AC3E}">
        <p14:creationId xmlns:p14="http://schemas.microsoft.com/office/powerpoint/2010/main" val="1010370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539E-59B7-575F-9782-0788F5A95B88}"/>
              </a:ext>
            </a:extLst>
          </p:cNvPr>
          <p:cNvSpPr>
            <a:spLocks noGrp="1"/>
          </p:cNvSpPr>
          <p:nvPr>
            <p:ph type="title"/>
          </p:nvPr>
        </p:nvSpPr>
        <p:spPr>
          <a:xfrm>
            <a:off x="242596" y="365125"/>
            <a:ext cx="5980922" cy="1325563"/>
          </a:xfrm>
        </p:spPr>
        <p:txBody>
          <a:bodyPr>
            <a:normAutofit/>
          </a:bodyPr>
          <a:lstStyle/>
          <a:p>
            <a:r>
              <a:rPr lang="en-CA" sz="4000" dirty="0">
                <a:latin typeface="Consolas" panose="020B0609020204030204" pitchFamily="49" charset="0"/>
              </a:rPr>
              <a:t>Forensic Image</a:t>
            </a:r>
          </a:p>
        </p:txBody>
      </p:sp>
      <p:sp>
        <p:nvSpPr>
          <p:cNvPr id="3" name="Content Placeholder 2">
            <a:extLst>
              <a:ext uri="{FF2B5EF4-FFF2-40B4-BE49-F238E27FC236}">
                <a16:creationId xmlns:a16="http://schemas.microsoft.com/office/drawing/2014/main" id="{2843632F-3F78-8989-0FFC-F7C658B86E2A}"/>
              </a:ext>
            </a:extLst>
          </p:cNvPr>
          <p:cNvSpPr>
            <a:spLocks noGrp="1"/>
          </p:cNvSpPr>
          <p:nvPr>
            <p:ph idx="1"/>
          </p:nvPr>
        </p:nvSpPr>
        <p:spPr>
          <a:xfrm>
            <a:off x="158620" y="1604865"/>
            <a:ext cx="6382139" cy="5116610"/>
          </a:xfrm>
        </p:spPr>
        <p:txBody>
          <a:bodyPr>
            <a:normAutofit/>
          </a:bodyPr>
          <a:lstStyle/>
          <a:p>
            <a:pPr marL="342900" indent="-342900">
              <a:buFont typeface="+mj-lt"/>
              <a:buAutoNum type="arabicPeriod"/>
            </a:pPr>
            <a:r>
              <a:rPr lang="en-US" sz="1600" b="1" dirty="0">
                <a:solidFill>
                  <a:srgbClr val="FFFF00"/>
                </a:solidFill>
                <a:latin typeface="Consolas" panose="020B0609020204030204" pitchFamily="49" charset="0"/>
              </a:rPr>
              <a:t>NTUSER.DAT: </a:t>
            </a:r>
            <a:r>
              <a:rPr lang="en-US" sz="1600" dirty="0">
                <a:latin typeface="Consolas" panose="020B0609020204030204" pitchFamily="49" charset="0"/>
              </a:rPr>
              <a:t>the user's registry hive (user-specific settings, recent activity, executed programs, recently accessed files, and more). </a:t>
            </a:r>
          </a:p>
          <a:p>
            <a:pPr marL="342900" indent="-342900">
              <a:buFont typeface="+mj-lt"/>
              <a:buAutoNum type="arabicPeriod"/>
            </a:pPr>
            <a:r>
              <a:rPr lang="en-US" sz="1600" b="1" dirty="0">
                <a:solidFill>
                  <a:srgbClr val="FFFF00"/>
                </a:solidFill>
                <a:latin typeface="Consolas" panose="020B0609020204030204" pitchFamily="49" charset="0"/>
              </a:rPr>
              <a:t>Event Logs (*.</a:t>
            </a:r>
            <a:r>
              <a:rPr lang="en-US" sz="1600" b="1" dirty="0" err="1">
                <a:solidFill>
                  <a:srgbClr val="FFFF00"/>
                </a:solidFill>
                <a:latin typeface="Consolas" panose="020B0609020204030204" pitchFamily="49" charset="0"/>
              </a:rPr>
              <a:t>evtx</a:t>
            </a:r>
            <a:r>
              <a:rPr lang="en-US" sz="1600" b="1" dirty="0">
                <a:solidFill>
                  <a:srgbClr val="FFFF00"/>
                </a:solidFill>
                <a:latin typeface="Consolas" panose="020B0609020204030204" pitchFamily="49" charset="0"/>
              </a:rPr>
              <a:t>): </a:t>
            </a:r>
            <a:r>
              <a:rPr lang="en-US" sz="1600" dirty="0">
                <a:latin typeface="Consolas" panose="020B0609020204030204" pitchFamily="49" charset="0"/>
              </a:rPr>
              <a:t>These logs record all the events happening on the system, such as logins, file access, errors, and software installation. </a:t>
            </a:r>
            <a:r>
              <a:rPr lang="en-US" sz="1600" dirty="0">
                <a:latin typeface="Consolas" panose="020B0609020204030204" pitchFamily="49" charset="0"/>
                <a:sym typeface="Wingdings" panose="05000000000000000000" pitchFamily="2" charset="2"/>
              </a:rPr>
              <a:t> </a:t>
            </a:r>
            <a:r>
              <a:rPr lang="en-US" sz="1600" dirty="0">
                <a:latin typeface="Consolas" panose="020B0609020204030204" pitchFamily="49" charset="0"/>
              </a:rPr>
              <a:t> timeline of activities.</a:t>
            </a:r>
          </a:p>
          <a:p>
            <a:pPr marL="342900" indent="-342900">
              <a:buFont typeface="+mj-lt"/>
              <a:buAutoNum type="arabicPeriod"/>
            </a:pPr>
            <a:r>
              <a:rPr lang="en-US" sz="1600" b="1" dirty="0">
                <a:solidFill>
                  <a:srgbClr val="FFFF00"/>
                </a:solidFill>
                <a:latin typeface="Consolas" panose="020B0609020204030204" pitchFamily="49" charset="0"/>
              </a:rPr>
              <a:t>Windows Registry </a:t>
            </a:r>
            <a:r>
              <a:rPr lang="en-US" sz="1600" dirty="0">
                <a:latin typeface="Consolas" panose="020B0609020204030204" pitchFamily="49" charset="0"/>
              </a:rPr>
              <a:t>(</a:t>
            </a:r>
            <a:r>
              <a:rPr lang="en-US" sz="1600" b="1" dirty="0">
                <a:solidFill>
                  <a:srgbClr val="FFFF00"/>
                </a:solidFill>
                <a:latin typeface="Consolas" panose="020B0609020204030204" pitchFamily="49" charset="0"/>
              </a:rPr>
              <a:t>SAM, Security, Software, and System </a:t>
            </a:r>
            <a:r>
              <a:rPr lang="en-US" sz="1600" dirty="0">
                <a:latin typeface="Consolas" panose="020B0609020204030204" pitchFamily="49" charset="0"/>
              </a:rPr>
              <a:t>hives) data about system's configuration, installed software, security settings, and user accounts.</a:t>
            </a:r>
          </a:p>
          <a:p>
            <a:pPr marL="342900" indent="-342900">
              <a:buFont typeface="+mj-lt"/>
              <a:buAutoNum type="arabicPeriod"/>
            </a:pPr>
            <a:r>
              <a:rPr lang="en-US" sz="1600" b="1" dirty="0">
                <a:solidFill>
                  <a:srgbClr val="FFFF00"/>
                </a:solidFill>
                <a:latin typeface="Consolas" panose="020B0609020204030204" pitchFamily="49" charset="0"/>
              </a:rPr>
              <a:t>pagefile.sys, hiberfile.sys, and swapfile.sys </a:t>
            </a:r>
            <a:r>
              <a:rPr lang="en-US" sz="1600" dirty="0">
                <a:latin typeface="Consolas" panose="020B0609020204030204" pitchFamily="49" charset="0"/>
              </a:rPr>
              <a:t>contain fragments of memory (RAM) that have been temporarily stored on the hard disk. This data often includes passwords, encryption keys, URLs, running processes, and other sensitive information that would otherwise be lost when the system is powered down.</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3FA59C77-27C2-EE3B-12D5-0AA96E7D968C}"/>
              </a:ext>
            </a:extLst>
          </p:cNvPr>
          <p:cNvSpPr>
            <a:spLocks noGrp="1"/>
          </p:cNvSpPr>
          <p:nvPr>
            <p:ph type="ftr" sz="quarter" idx="11"/>
          </p:nvPr>
        </p:nvSpPr>
        <p:spPr/>
        <p:txBody>
          <a:bodyPr/>
          <a:lstStyle/>
          <a:p>
            <a:r>
              <a:rPr lang="sv-SE"/>
              <a:t>INST. : ENG.ALI BANI BAKAR &amp; ENG.Dana Al-Mahrouk</a:t>
            </a:r>
            <a:endParaRPr lang="en-CA"/>
          </a:p>
        </p:txBody>
      </p:sp>
      <p:grpSp>
        <p:nvGrpSpPr>
          <p:cNvPr id="5" name="Group 4">
            <a:extLst>
              <a:ext uri="{FF2B5EF4-FFF2-40B4-BE49-F238E27FC236}">
                <a16:creationId xmlns:a16="http://schemas.microsoft.com/office/drawing/2014/main" id="{7E9C6B53-41B4-92EB-44E2-FD719D38AB0D}"/>
              </a:ext>
            </a:extLst>
          </p:cNvPr>
          <p:cNvGrpSpPr/>
          <p:nvPr/>
        </p:nvGrpSpPr>
        <p:grpSpPr>
          <a:xfrm>
            <a:off x="5844540" y="0"/>
            <a:ext cx="7871460" cy="6858000"/>
            <a:chOff x="7315200" y="-223521"/>
            <a:chExt cx="5999480" cy="7081521"/>
          </a:xfrm>
          <a:blipFill>
            <a:blip r:embed="rId2">
              <a:alphaModFix amt="70000"/>
            </a:blip>
            <a:stretch>
              <a:fillRect/>
            </a:stretch>
          </a:blipFill>
        </p:grpSpPr>
        <p:sp>
          <p:nvSpPr>
            <p:cNvPr id="6" name="Isosceles Triangle 5">
              <a:extLst>
                <a:ext uri="{FF2B5EF4-FFF2-40B4-BE49-F238E27FC236}">
                  <a16:creationId xmlns:a16="http://schemas.microsoft.com/office/drawing/2014/main" id="{FB27F5D2-CDA3-4933-09A7-18D7373BA8FE}"/>
                </a:ext>
              </a:extLst>
            </p:cNvPr>
            <p:cNvSpPr/>
            <p:nvPr/>
          </p:nvSpPr>
          <p:spPr>
            <a:xfrm>
              <a:off x="7335520" y="3505200"/>
              <a:ext cx="2326640" cy="3352800"/>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Isosceles Triangle 6">
              <a:extLst>
                <a:ext uri="{FF2B5EF4-FFF2-40B4-BE49-F238E27FC236}">
                  <a16:creationId xmlns:a16="http://schemas.microsoft.com/office/drawing/2014/main" id="{745423A3-D53F-304F-959D-4F1C24D8DD14}"/>
                </a:ext>
              </a:extLst>
            </p:cNvPr>
            <p:cNvSpPr/>
            <p:nvPr/>
          </p:nvSpPr>
          <p:spPr>
            <a:xfrm>
              <a:off x="9763760" y="3505200"/>
              <a:ext cx="2326640" cy="3352800"/>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Isosceles Triangle 7">
              <a:extLst>
                <a:ext uri="{FF2B5EF4-FFF2-40B4-BE49-F238E27FC236}">
                  <a16:creationId xmlns:a16="http://schemas.microsoft.com/office/drawing/2014/main" id="{2C067F33-5CA5-DD9E-7352-76B8A224FABA}"/>
                </a:ext>
              </a:extLst>
            </p:cNvPr>
            <p:cNvSpPr/>
            <p:nvPr/>
          </p:nvSpPr>
          <p:spPr>
            <a:xfrm rot="10800000">
              <a:off x="8539480" y="3352800"/>
              <a:ext cx="2326640" cy="3352800"/>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Isosceles Triangle 8">
              <a:extLst>
                <a:ext uri="{FF2B5EF4-FFF2-40B4-BE49-F238E27FC236}">
                  <a16:creationId xmlns:a16="http://schemas.microsoft.com/office/drawing/2014/main" id="{FCE6BF2A-0D23-E0FD-F703-AE41EA97DF12}"/>
                </a:ext>
              </a:extLst>
            </p:cNvPr>
            <p:cNvSpPr/>
            <p:nvPr/>
          </p:nvSpPr>
          <p:spPr>
            <a:xfrm>
              <a:off x="8539480" y="-71120"/>
              <a:ext cx="2326640" cy="3352800"/>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Isosceles Triangle 9">
              <a:extLst>
                <a:ext uri="{FF2B5EF4-FFF2-40B4-BE49-F238E27FC236}">
                  <a16:creationId xmlns:a16="http://schemas.microsoft.com/office/drawing/2014/main" id="{0E3A316B-16D1-0A81-E6BD-EF84482FCA4B}"/>
                </a:ext>
              </a:extLst>
            </p:cNvPr>
            <p:cNvSpPr/>
            <p:nvPr/>
          </p:nvSpPr>
          <p:spPr>
            <a:xfrm rot="10800000">
              <a:off x="7315200" y="-223520"/>
              <a:ext cx="2326640" cy="3352800"/>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Isosceles Triangle 10">
              <a:extLst>
                <a:ext uri="{FF2B5EF4-FFF2-40B4-BE49-F238E27FC236}">
                  <a16:creationId xmlns:a16="http://schemas.microsoft.com/office/drawing/2014/main" id="{E46B4081-D771-5A35-1662-F9DEA95B621A}"/>
                </a:ext>
              </a:extLst>
            </p:cNvPr>
            <p:cNvSpPr/>
            <p:nvPr/>
          </p:nvSpPr>
          <p:spPr>
            <a:xfrm>
              <a:off x="10988040" y="-71121"/>
              <a:ext cx="2326640" cy="3352800"/>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Isosceles Triangle 11">
              <a:extLst>
                <a:ext uri="{FF2B5EF4-FFF2-40B4-BE49-F238E27FC236}">
                  <a16:creationId xmlns:a16="http://schemas.microsoft.com/office/drawing/2014/main" id="{81622F76-BED4-F387-3B00-3A8BA0D87C05}"/>
                </a:ext>
              </a:extLst>
            </p:cNvPr>
            <p:cNvSpPr/>
            <p:nvPr/>
          </p:nvSpPr>
          <p:spPr>
            <a:xfrm rot="10800000">
              <a:off x="9763760" y="-223521"/>
              <a:ext cx="2326640" cy="3352800"/>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Isosceles Triangle 12">
              <a:extLst>
                <a:ext uri="{FF2B5EF4-FFF2-40B4-BE49-F238E27FC236}">
                  <a16:creationId xmlns:a16="http://schemas.microsoft.com/office/drawing/2014/main" id="{B1D74930-F2CF-0C46-E420-6B6AEC0EFAA4}"/>
                </a:ext>
              </a:extLst>
            </p:cNvPr>
            <p:cNvSpPr/>
            <p:nvPr/>
          </p:nvSpPr>
          <p:spPr>
            <a:xfrm rot="10800000">
              <a:off x="10988040" y="3352799"/>
              <a:ext cx="2326640" cy="3352800"/>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195494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FB37-B710-D371-00AB-CE5286356CD5}"/>
              </a:ext>
            </a:extLst>
          </p:cNvPr>
          <p:cNvSpPr>
            <a:spLocks noGrp="1"/>
          </p:cNvSpPr>
          <p:nvPr>
            <p:ph type="title"/>
          </p:nvPr>
        </p:nvSpPr>
        <p:spPr/>
        <p:txBody>
          <a:bodyPr>
            <a:normAutofit/>
          </a:bodyPr>
          <a:lstStyle/>
          <a:p>
            <a:r>
              <a:rPr lang="en-US" sz="4000" dirty="0" err="1">
                <a:latin typeface="Consolas" panose="020B0609020204030204" pitchFamily="49" charset="0"/>
              </a:rPr>
              <a:t>AccessData</a:t>
            </a:r>
            <a:r>
              <a:rPr lang="en-US" sz="4000" dirty="0">
                <a:latin typeface="Consolas" panose="020B0609020204030204" pitchFamily="49" charset="0"/>
              </a:rPr>
              <a:t> FTK Imager</a:t>
            </a:r>
            <a:endParaRPr lang="en-CA" sz="4000" dirty="0">
              <a:latin typeface="Consolas" panose="020B0609020204030204" pitchFamily="49" charset="0"/>
            </a:endParaRPr>
          </a:p>
        </p:txBody>
      </p:sp>
      <p:sp>
        <p:nvSpPr>
          <p:cNvPr id="4" name="Footer Placeholder 3">
            <a:extLst>
              <a:ext uri="{FF2B5EF4-FFF2-40B4-BE49-F238E27FC236}">
                <a16:creationId xmlns:a16="http://schemas.microsoft.com/office/drawing/2014/main" id="{889103B6-5B9C-C404-7051-1FDD4CFA9EF5}"/>
              </a:ext>
            </a:extLst>
          </p:cNvPr>
          <p:cNvSpPr>
            <a:spLocks noGrp="1"/>
          </p:cNvSpPr>
          <p:nvPr>
            <p:ph type="ftr" sz="quarter" idx="11"/>
          </p:nvPr>
        </p:nvSpPr>
        <p:spPr/>
        <p:txBody>
          <a:bodyPr/>
          <a:lstStyle/>
          <a:p>
            <a:r>
              <a:rPr lang="sv-SE"/>
              <a:t>INST. : ENG.ALI BANI BAKAR &amp; ENG.Dana Al-Mahrouk</a:t>
            </a:r>
            <a:endParaRPr lang="en-CA"/>
          </a:p>
        </p:txBody>
      </p:sp>
      <p:sp>
        <p:nvSpPr>
          <p:cNvPr id="12" name="TextBox 11">
            <a:extLst>
              <a:ext uri="{FF2B5EF4-FFF2-40B4-BE49-F238E27FC236}">
                <a16:creationId xmlns:a16="http://schemas.microsoft.com/office/drawing/2014/main" id="{8FCF1D73-4D04-B67C-6FF8-B3C37B03ADE5}"/>
              </a:ext>
            </a:extLst>
          </p:cNvPr>
          <p:cNvSpPr txBox="1"/>
          <p:nvPr/>
        </p:nvSpPr>
        <p:spPr>
          <a:xfrm>
            <a:off x="998376" y="4618653"/>
            <a:ext cx="184731" cy="369332"/>
          </a:xfrm>
          <a:prstGeom prst="rect">
            <a:avLst/>
          </a:prstGeom>
          <a:noFill/>
        </p:spPr>
        <p:txBody>
          <a:bodyPr wrap="none" rtlCol="0">
            <a:spAutoFit/>
          </a:bodyPr>
          <a:lstStyle/>
          <a:p>
            <a:endParaRPr lang="en-CA" dirty="0"/>
          </a:p>
        </p:txBody>
      </p:sp>
      <p:pic>
        <p:nvPicPr>
          <p:cNvPr id="17" name="Picture 16" descr="A blue and white logo&#10;&#10;Description automatically generated">
            <a:extLst>
              <a:ext uri="{FF2B5EF4-FFF2-40B4-BE49-F238E27FC236}">
                <a16:creationId xmlns:a16="http://schemas.microsoft.com/office/drawing/2014/main" id="{B01EE1AB-6F9A-47B6-4368-6D23DBA10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0" y="332468"/>
            <a:ext cx="1219200" cy="1219200"/>
          </a:xfrm>
          <a:prstGeom prst="rect">
            <a:avLst/>
          </a:prstGeom>
        </p:spPr>
      </p:pic>
      <p:sp>
        <p:nvSpPr>
          <p:cNvPr id="18" name="Content Placeholder 2">
            <a:extLst>
              <a:ext uri="{FF2B5EF4-FFF2-40B4-BE49-F238E27FC236}">
                <a16:creationId xmlns:a16="http://schemas.microsoft.com/office/drawing/2014/main" id="{1E27FBE6-2AB6-D9CC-A3A8-FDA4E63ABD56}"/>
              </a:ext>
            </a:extLst>
          </p:cNvPr>
          <p:cNvSpPr>
            <a:spLocks noGrp="1"/>
          </p:cNvSpPr>
          <p:nvPr>
            <p:ph idx="1"/>
          </p:nvPr>
        </p:nvSpPr>
        <p:spPr>
          <a:xfrm>
            <a:off x="838200" y="1825625"/>
            <a:ext cx="10515600" cy="4351338"/>
          </a:xfrm>
        </p:spPr>
        <p:txBody>
          <a:bodyPr>
            <a:normAutofit/>
          </a:bodyPr>
          <a:lstStyle/>
          <a:p>
            <a:r>
              <a:rPr lang="en-US" sz="1600" dirty="0" err="1">
                <a:latin typeface="Consolas" panose="020B0609020204030204" pitchFamily="49" charset="0"/>
              </a:rPr>
              <a:t>AccessData</a:t>
            </a:r>
            <a:r>
              <a:rPr lang="en-US" sz="1600" dirty="0">
                <a:latin typeface="Consolas" panose="020B0609020204030204" pitchFamily="49" charset="0"/>
              </a:rPr>
              <a:t> FTK Imager: is a forensic imaging tool used to create exact copies of data from hard drives, removable media, and other storage devices.</a:t>
            </a:r>
          </a:p>
          <a:p>
            <a:r>
              <a:rPr lang="en-US" sz="1600" dirty="0">
                <a:latin typeface="Consolas" panose="020B0609020204030204" pitchFamily="49" charset="0"/>
              </a:rPr>
              <a:t>E01 (EnCase image file)</a:t>
            </a:r>
          </a:p>
          <a:p>
            <a:r>
              <a:rPr lang="en-US" sz="1600" dirty="0">
                <a:latin typeface="Consolas" panose="020B0609020204030204" pitchFamily="49" charset="0"/>
              </a:rPr>
              <a:t>DD (raw image)</a:t>
            </a:r>
          </a:p>
          <a:p>
            <a:r>
              <a:rPr lang="en-US" sz="1600" dirty="0">
                <a:latin typeface="Consolas" panose="020B0609020204030204" pitchFamily="49" charset="0"/>
              </a:rPr>
              <a:t>AD1 (</a:t>
            </a:r>
            <a:r>
              <a:rPr lang="en-US" sz="1600" dirty="0" err="1">
                <a:latin typeface="Consolas" panose="020B0609020204030204" pitchFamily="49" charset="0"/>
              </a:rPr>
              <a:t>AccessData</a:t>
            </a:r>
            <a:r>
              <a:rPr lang="en-US" sz="1600" dirty="0">
                <a:latin typeface="Consolas" panose="020B0609020204030204" pitchFamily="49" charset="0"/>
              </a:rPr>
              <a:t> custom image file)</a:t>
            </a:r>
          </a:p>
          <a:p>
            <a:endParaRPr lang="en-US" sz="1600" dirty="0">
              <a:latin typeface="Consolas" panose="020B0609020204030204" pitchFamily="49" charset="0"/>
            </a:endParaRPr>
          </a:p>
          <a:p>
            <a:r>
              <a:rPr lang="en-US" sz="1600" dirty="0">
                <a:latin typeface="Consolas" panose="020B0609020204030204" pitchFamily="49" charset="0"/>
              </a:rPr>
              <a:t>It ensures the integrity of the data by generating hash values (MD5, SHA-1)</a:t>
            </a:r>
          </a:p>
          <a:p>
            <a:r>
              <a:rPr lang="en-US" sz="1600" dirty="0">
                <a:latin typeface="Consolas" panose="020B0609020204030204" pitchFamily="49" charset="0"/>
              </a:rPr>
              <a:t>preview the contents of files and folders on a drive before imaging.</a:t>
            </a:r>
          </a:p>
          <a:p>
            <a:r>
              <a:rPr lang="en-US" sz="1600" dirty="0">
                <a:latin typeface="Consolas" panose="020B0609020204030204" pitchFamily="49" charset="0"/>
              </a:rPr>
              <a:t>display detailed information about the file system, including deleted files, hidden files, and system files.</a:t>
            </a:r>
          </a:p>
          <a:p>
            <a:r>
              <a:rPr lang="en-US" sz="1600" dirty="0">
                <a:latin typeface="Consolas" panose="020B0609020204030204" pitchFamily="49" charset="0"/>
              </a:rPr>
              <a:t>supports multiple file systems, including `FAT, NTFS, </a:t>
            </a:r>
            <a:r>
              <a:rPr lang="en-US" sz="1600" dirty="0" err="1">
                <a:latin typeface="Consolas" panose="020B0609020204030204" pitchFamily="49" charset="0"/>
              </a:rPr>
              <a:t>exFAT</a:t>
            </a:r>
            <a:r>
              <a:rPr lang="en-US" sz="1600" dirty="0">
                <a:latin typeface="Consolas" panose="020B0609020204030204" pitchFamily="49" charset="0"/>
              </a:rPr>
              <a:t>, HFS+, EXT2/3/4`.</a:t>
            </a:r>
            <a:endParaRPr lang="en-CA" sz="1600" dirty="0">
              <a:latin typeface="Consolas" panose="020B0609020204030204" pitchFamily="49" charset="0"/>
            </a:endParaRPr>
          </a:p>
        </p:txBody>
      </p:sp>
    </p:spTree>
    <p:extLst>
      <p:ext uri="{BB962C8B-B14F-4D97-AF65-F5344CB8AC3E}">
        <p14:creationId xmlns:p14="http://schemas.microsoft.com/office/powerpoint/2010/main" val="3384995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D1FD-9791-37C4-EEB7-F35683AD25E9}"/>
              </a:ext>
            </a:extLst>
          </p:cNvPr>
          <p:cNvSpPr>
            <a:spLocks noGrp="1"/>
          </p:cNvSpPr>
          <p:nvPr>
            <p:ph type="title"/>
          </p:nvPr>
        </p:nvSpPr>
        <p:spPr>
          <a:xfrm>
            <a:off x="307909" y="108797"/>
            <a:ext cx="2912707" cy="961669"/>
          </a:xfrm>
        </p:spPr>
        <p:txBody>
          <a:bodyPr>
            <a:normAutofit/>
          </a:bodyPr>
          <a:lstStyle/>
          <a:p>
            <a:r>
              <a:rPr lang="en-US" sz="4000" dirty="0">
                <a:latin typeface="Consolas" panose="020B0609020204030204" pitchFamily="49" charset="0"/>
              </a:rPr>
              <a:t>RAM Image</a:t>
            </a:r>
            <a:endParaRPr lang="en-CA" sz="4000" dirty="0">
              <a:latin typeface="Consolas" panose="020B0609020204030204" pitchFamily="49" charset="0"/>
            </a:endParaRPr>
          </a:p>
        </p:txBody>
      </p:sp>
      <p:pic>
        <p:nvPicPr>
          <p:cNvPr id="8" name="Content Placeholder 7" descr="A screenshot of a computer&#10;&#10;Description automatically generated">
            <a:extLst>
              <a:ext uri="{FF2B5EF4-FFF2-40B4-BE49-F238E27FC236}">
                <a16:creationId xmlns:a16="http://schemas.microsoft.com/office/drawing/2014/main" id="{3BAFDA6B-768C-3BCE-8DEC-104E36027D1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7051" t="28324" r="52890" b="31522"/>
          <a:stretch/>
        </p:blipFill>
        <p:spPr>
          <a:xfrm>
            <a:off x="7549157" y="108797"/>
            <a:ext cx="4418799" cy="3320203"/>
          </a:xfrm>
        </p:spPr>
      </p:pic>
      <p:sp>
        <p:nvSpPr>
          <p:cNvPr id="4" name="Footer Placeholder 3">
            <a:extLst>
              <a:ext uri="{FF2B5EF4-FFF2-40B4-BE49-F238E27FC236}">
                <a16:creationId xmlns:a16="http://schemas.microsoft.com/office/drawing/2014/main" id="{BB9F733B-CC5A-0553-0A49-34CF17D0440D}"/>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096D958E-607E-FD18-7E1E-9A0467F235C0}"/>
              </a:ext>
            </a:extLst>
          </p:cNvPr>
          <p:cNvPicPr>
            <a:picLocks noChangeAspect="1"/>
          </p:cNvPicPr>
          <p:nvPr/>
        </p:nvPicPr>
        <p:blipFill>
          <a:blip r:embed="rId3"/>
          <a:srcRect l="5128" t="9931" r="50638" b="22661"/>
          <a:stretch/>
        </p:blipFill>
        <p:spPr>
          <a:xfrm>
            <a:off x="307909" y="1204205"/>
            <a:ext cx="6456785" cy="553456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A51F55A-C659-8A96-95F1-D7D376FE1922}"/>
              </a:ext>
            </a:extLst>
          </p:cNvPr>
          <p:cNvPicPr>
            <a:picLocks noChangeAspect="1"/>
          </p:cNvPicPr>
          <p:nvPr/>
        </p:nvPicPr>
        <p:blipFill>
          <a:blip r:embed="rId4">
            <a:extLst>
              <a:ext uri="{28A0092B-C50C-407E-A947-70E740481C1C}">
                <a14:useLocalDpi xmlns:a14="http://schemas.microsoft.com/office/drawing/2010/main" val="0"/>
              </a:ext>
            </a:extLst>
          </a:blip>
          <a:srcRect l="17265" t="28843" r="52971" b="32345"/>
          <a:stretch/>
        </p:blipFill>
        <p:spPr>
          <a:xfrm>
            <a:off x="7564600" y="3520214"/>
            <a:ext cx="4387915" cy="3218555"/>
          </a:xfrm>
          <a:prstGeom prst="rect">
            <a:avLst/>
          </a:prstGeom>
        </p:spPr>
      </p:pic>
      <p:sp>
        <p:nvSpPr>
          <p:cNvPr id="11" name="Rectangle 10">
            <a:extLst>
              <a:ext uri="{FF2B5EF4-FFF2-40B4-BE49-F238E27FC236}">
                <a16:creationId xmlns:a16="http://schemas.microsoft.com/office/drawing/2014/main" id="{B8908102-B89B-86F4-FFA8-CD7B10596F7A}"/>
              </a:ext>
            </a:extLst>
          </p:cNvPr>
          <p:cNvSpPr/>
          <p:nvPr/>
        </p:nvSpPr>
        <p:spPr>
          <a:xfrm>
            <a:off x="307909" y="1716833"/>
            <a:ext cx="2537928" cy="1866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7355DF1D-1680-1192-4AB1-23A934BFCCA6}"/>
              </a:ext>
            </a:extLst>
          </p:cNvPr>
          <p:cNvSpPr/>
          <p:nvPr/>
        </p:nvSpPr>
        <p:spPr>
          <a:xfrm>
            <a:off x="8008775" y="1101569"/>
            <a:ext cx="1023259" cy="2047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EEE2245-0DA9-1D28-3E2B-8F7F272883CC}"/>
              </a:ext>
            </a:extLst>
          </p:cNvPr>
          <p:cNvSpPr/>
          <p:nvPr/>
        </p:nvSpPr>
        <p:spPr>
          <a:xfrm>
            <a:off x="7983895" y="4538345"/>
            <a:ext cx="1023259" cy="2047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5698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66788-3942-7692-2403-200500B5BF47}"/>
              </a:ext>
            </a:extLst>
          </p:cNvPr>
          <p:cNvSpPr>
            <a:spLocks noGrp="1"/>
          </p:cNvSpPr>
          <p:nvPr>
            <p:ph type="title"/>
          </p:nvPr>
        </p:nvSpPr>
        <p:spPr/>
        <p:txBody>
          <a:bodyPr>
            <a:normAutofit/>
          </a:bodyPr>
          <a:lstStyle/>
          <a:p>
            <a:r>
              <a:rPr lang="en-US" sz="4000" dirty="0">
                <a:latin typeface="Consolas" panose="020B0609020204030204" pitchFamily="49" charset="0"/>
              </a:rPr>
              <a:t>RAM Image</a:t>
            </a:r>
            <a:endParaRPr lang="en-CA" sz="4000" dirty="0">
              <a:latin typeface="Consolas" panose="020B0609020204030204" pitchFamily="49" charset="0"/>
            </a:endParaRPr>
          </a:p>
        </p:txBody>
      </p:sp>
      <p:sp>
        <p:nvSpPr>
          <p:cNvPr id="3" name="Content Placeholder 2">
            <a:extLst>
              <a:ext uri="{FF2B5EF4-FFF2-40B4-BE49-F238E27FC236}">
                <a16:creationId xmlns:a16="http://schemas.microsoft.com/office/drawing/2014/main" id="{603AEFF6-749C-8C92-B935-B7A98E37FFFF}"/>
              </a:ext>
            </a:extLst>
          </p:cNvPr>
          <p:cNvSpPr>
            <a:spLocks noGrp="1"/>
          </p:cNvSpPr>
          <p:nvPr>
            <p:ph idx="1"/>
          </p:nvPr>
        </p:nvSpPr>
        <p:spPr>
          <a:xfrm>
            <a:off x="307910" y="1825625"/>
            <a:ext cx="7604449" cy="4351338"/>
          </a:xfrm>
        </p:spPr>
        <p:txBody>
          <a:bodyPr>
            <a:normAutofit/>
          </a:bodyPr>
          <a:lstStyle/>
          <a:p>
            <a:r>
              <a:rPr lang="en-US" sz="1600" dirty="0">
                <a:latin typeface="Consolas" panose="020B0609020204030204" pitchFamily="49" charset="0"/>
              </a:rPr>
              <a:t>File </a:t>
            </a:r>
            <a:r>
              <a:rPr lang="en-US" sz="1600" dirty="0">
                <a:latin typeface="Consolas" panose="020B0609020204030204" pitchFamily="49" charset="0"/>
                <a:sym typeface="Wingdings" panose="05000000000000000000" pitchFamily="2" charset="2"/>
              </a:rPr>
              <a:t> Add Evidence Item  Logical Drive  C:\-[NIFS]  Finish </a:t>
            </a:r>
          </a:p>
          <a:p>
            <a:r>
              <a:rPr lang="en-US" sz="1600" dirty="0">
                <a:latin typeface="Consolas" panose="020B0609020204030204" pitchFamily="49" charset="0"/>
                <a:sym typeface="Wingdings" panose="05000000000000000000" pitchFamily="2" charset="2"/>
              </a:rPr>
              <a:t>Custom Content Source:</a:t>
            </a:r>
          </a:p>
          <a:p>
            <a:pPr lvl="1"/>
            <a:r>
              <a:rPr lang="en-CA" sz="1600" dirty="0">
                <a:latin typeface="Consolas" panose="020B0609020204030204" pitchFamily="49" charset="0"/>
              </a:rPr>
              <a:t>Evidence Tree: </a:t>
            </a:r>
          </a:p>
          <a:p>
            <a:pPr lvl="1"/>
            <a:r>
              <a:rPr lang="en-CA" sz="1400" dirty="0">
                <a:latin typeface="Consolas" panose="020B0609020204030204" pitchFamily="49" charset="0"/>
              </a:rPr>
              <a:t>C:\ </a:t>
            </a:r>
            <a:r>
              <a:rPr lang="en-CA" sz="1400" dirty="0">
                <a:latin typeface="Consolas" panose="020B0609020204030204" pitchFamily="49" charset="0"/>
                <a:sym typeface="Wingdings" panose="05000000000000000000" pitchFamily="2" charset="2"/>
              </a:rPr>
              <a:t> NONAME[NIST]  [root]  Windows  System32  config  SAM + SECURITY + SOFTWARE + SYSTEM</a:t>
            </a:r>
          </a:p>
          <a:p>
            <a:pPr lvl="1"/>
            <a:r>
              <a:rPr lang="en-CA" sz="1400" dirty="0">
                <a:latin typeface="Consolas" panose="020B0609020204030204" pitchFamily="49" charset="0"/>
                <a:sym typeface="Wingdings" panose="05000000000000000000" pitchFamily="2" charset="2"/>
              </a:rPr>
              <a:t>Right click  Add to </a:t>
            </a:r>
            <a:r>
              <a:rPr lang="en-US" sz="1400" dirty="0">
                <a:latin typeface="Consolas" panose="020B0609020204030204" pitchFamily="49" charset="0"/>
                <a:sym typeface="Wingdings" panose="05000000000000000000" pitchFamily="2" charset="2"/>
              </a:rPr>
              <a:t>Custom Content Image (AD1)</a:t>
            </a:r>
          </a:p>
          <a:p>
            <a:pPr lvl="1"/>
            <a:endParaRPr lang="en-US" sz="1400" dirty="0">
              <a:latin typeface="Consolas" panose="020B0609020204030204" pitchFamily="49" charset="0"/>
              <a:sym typeface="Wingdings" panose="05000000000000000000" pitchFamily="2" charset="2"/>
            </a:endParaRPr>
          </a:p>
          <a:p>
            <a:pPr lvl="1"/>
            <a:r>
              <a:rPr lang="en-US" sz="1400" dirty="0">
                <a:latin typeface="Consolas" panose="020B0609020204030204" pitchFamily="49" charset="0"/>
                <a:sym typeface="Wingdings" panose="05000000000000000000" pitchFamily="2" charset="2"/>
              </a:rPr>
              <a:t>New  Edit  NTUSER + *.</a:t>
            </a:r>
            <a:r>
              <a:rPr lang="en-US" sz="1400" dirty="0" err="1">
                <a:latin typeface="Consolas" panose="020B0609020204030204" pitchFamily="49" charset="0"/>
                <a:sym typeface="Wingdings" panose="05000000000000000000" pitchFamily="2" charset="2"/>
              </a:rPr>
              <a:t>evtx</a:t>
            </a:r>
            <a:endParaRPr lang="en-US" sz="1400" dirty="0">
              <a:latin typeface="Consolas" panose="020B0609020204030204" pitchFamily="49" charset="0"/>
              <a:sym typeface="Wingdings" panose="05000000000000000000" pitchFamily="2" charset="2"/>
            </a:endParaRPr>
          </a:p>
          <a:p>
            <a:pPr lvl="1"/>
            <a:endParaRPr lang="en-US" sz="1400" dirty="0">
              <a:latin typeface="Consolas" panose="020B0609020204030204" pitchFamily="49" charset="0"/>
              <a:sym typeface="Wingdings" panose="05000000000000000000" pitchFamily="2" charset="2"/>
            </a:endParaRPr>
          </a:p>
          <a:p>
            <a:r>
              <a:rPr lang="en-US" sz="1600" dirty="0">
                <a:latin typeface="Consolas" panose="020B0609020204030204" pitchFamily="49" charset="0"/>
                <a:sym typeface="Wingdings" panose="05000000000000000000" pitchFamily="2" charset="2"/>
              </a:rPr>
              <a:t>File  Export Logic Image (AD1)  Add …</a:t>
            </a:r>
            <a:endParaRPr lang="en-CA" sz="1600" dirty="0">
              <a:latin typeface="Consolas" panose="020B0609020204030204" pitchFamily="49" charset="0"/>
              <a:sym typeface="Wingdings" panose="05000000000000000000" pitchFamily="2" charset="2"/>
            </a:endParaRPr>
          </a:p>
          <a:p>
            <a:pPr lvl="1"/>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E1709167-DCE8-DB90-CE72-4F290D6C95D5}"/>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F8A7EACB-BD86-1269-94A3-0114238508BE}"/>
              </a:ext>
            </a:extLst>
          </p:cNvPr>
          <p:cNvPicPr>
            <a:picLocks noChangeAspect="1"/>
          </p:cNvPicPr>
          <p:nvPr/>
        </p:nvPicPr>
        <p:blipFill>
          <a:blip r:embed="rId2"/>
          <a:stretch>
            <a:fillRect/>
          </a:stretch>
        </p:blipFill>
        <p:spPr>
          <a:xfrm>
            <a:off x="8055793" y="0"/>
            <a:ext cx="4136207" cy="6858000"/>
          </a:xfrm>
          <a:prstGeom prst="rect">
            <a:avLst/>
          </a:prstGeom>
        </p:spPr>
      </p:pic>
      <p:sp>
        <p:nvSpPr>
          <p:cNvPr id="8" name="Rectangle 7">
            <a:extLst>
              <a:ext uri="{FF2B5EF4-FFF2-40B4-BE49-F238E27FC236}">
                <a16:creationId xmlns:a16="http://schemas.microsoft.com/office/drawing/2014/main" id="{9D24939D-1E21-B269-55BE-7C8FA9672B25}"/>
              </a:ext>
            </a:extLst>
          </p:cNvPr>
          <p:cNvSpPr/>
          <p:nvPr/>
        </p:nvSpPr>
        <p:spPr>
          <a:xfrm>
            <a:off x="9719752" y="6674499"/>
            <a:ext cx="1368125" cy="1959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514AFB2-A5EA-0E19-AA1B-756B9901F592}"/>
              </a:ext>
            </a:extLst>
          </p:cNvPr>
          <p:cNvSpPr/>
          <p:nvPr/>
        </p:nvSpPr>
        <p:spPr>
          <a:xfrm>
            <a:off x="8037130" y="23327"/>
            <a:ext cx="901597" cy="1959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6085B9EB-1E3D-6E75-2A8A-2930BDB11A65}"/>
              </a:ext>
            </a:extLst>
          </p:cNvPr>
          <p:cNvSpPr/>
          <p:nvPr/>
        </p:nvSpPr>
        <p:spPr>
          <a:xfrm>
            <a:off x="9041366" y="503851"/>
            <a:ext cx="565511" cy="177281"/>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60D2F331-708A-EB40-5E91-BC8E8F7B685D}"/>
              </a:ext>
            </a:extLst>
          </p:cNvPr>
          <p:cNvSpPr/>
          <p:nvPr/>
        </p:nvSpPr>
        <p:spPr>
          <a:xfrm>
            <a:off x="9041366" y="1329477"/>
            <a:ext cx="839752" cy="177281"/>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CB8A29A8-634A-95DB-42A6-24778BDA6E4C}"/>
              </a:ext>
            </a:extLst>
          </p:cNvPr>
          <p:cNvSpPr/>
          <p:nvPr/>
        </p:nvSpPr>
        <p:spPr>
          <a:xfrm>
            <a:off x="9069357" y="2140974"/>
            <a:ext cx="839752" cy="177281"/>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92F72B1-52D3-A9F7-85E0-35EBEE62ED03}"/>
              </a:ext>
            </a:extLst>
          </p:cNvPr>
          <p:cNvSpPr/>
          <p:nvPr/>
        </p:nvSpPr>
        <p:spPr>
          <a:xfrm>
            <a:off x="9069359" y="2968059"/>
            <a:ext cx="839752" cy="177281"/>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9E52AAD6-0117-CA7E-9F4E-DF9643DDD8C0}"/>
              </a:ext>
            </a:extLst>
          </p:cNvPr>
          <p:cNvSpPr/>
          <p:nvPr/>
        </p:nvSpPr>
        <p:spPr>
          <a:xfrm>
            <a:off x="8029538" y="6413566"/>
            <a:ext cx="358684" cy="1959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15">
            <a:extLst>
              <a:ext uri="{FF2B5EF4-FFF2-40B4-BE49-F238E27FC236}">
                <a16:creationId xmlns:a16="http://schemas.microsoft.com/office/drawing/2014/main" id="{51D52CBA-CE29-CEA8-208D-F833038A0A0E}"/>
              </a:ext>
            </a:extLst>
          </p:cNvPr>
          <p:cNvPicPr>
            <a:picLocks noChangeAspect="1"/>
          </p:cNvPicPr>
          <p:nvPr/>
        </p:nvPicPr>
        <p:blipFill>
          <a:blip r:embed="rId3"/>
          <a:srcRect l="2854" t="61769" r="68723" b="16054"/>
          <a:stretch/>
        </p:blipFill>
        <p:spPr>
          <a:xfrm>
            <a:off x="8077201" y="4415515"/>
            <a:ext cx="4133462" cy="1814121"/>
          </a:xfrm>
          <a:prstGeom prst="rect">
            <a:avLst/>
          </a:prstGeom>
        </p:spPr>
      </p:pic>
      <p:sp>
        <p:nvSpPr>
          <p:cNvPr id="7" name="Rectangle 6">
            <a:extLst>
              <a:ext uri="{FF2B5EF4-FFF2-40B4-BE49-F238E27FC236}">
                <a16:creationId xmlns:a16="http://schemas.microsoft.com/office/drawing/2014/main" id="{E141CE2F-F17D-6077-902D-01689C018FEA}"/>
              </a:ext>
            </a:extLst>
          </p:cNvPr>
          <p:cNvSpPr/>
          <p:nvPr/>
        </p:nvSpPr>
        <p:spPr>
          <a:xfrm>
            <a:off x="8055793" y="4438842"/>
            <a:ext cx="1368125" cy="1959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0111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A678-AD53-52C6-8037-DD164C8C2C1A}"/>
              </a:ext>
            </a:extLst>
          </p:cNvPr>
          <p:cNvSpPr>
            <a:spLocks noGrp="1"/>
          </p:cNvSpPr>
          <p:nvPr>
            <p:ph type="title"/>
          </p:nvPr>
        </p:nvSpPr>
        <p:spPr/>
        <p:txBody>
          <a:bodyPr/>
          <a:lstStyle/>
          <a:p>
            <a:r>
              <a:rPr lang="en-US" dirty="0"/>
              <a:t>Outline</a:t>
            </a:r>
            <a:endParaRPr lang="en-CA" dirty="0"/>
          </a:p>
        </p:txBody>
      </p:sp>
      <p:sp>
        <p:nvSpPr>
          <p:cNvPr id="3" name="Content Placeholder 2">
            <a:extLst>
              <a:ext uri="{FF2B5EF4-FFF2-40B4-BE49-F238E27FC236}">
                <a16:creationId xmlns:a16="http://schemas.microsoft.com/office/drawing/2014/main" id="{B9BB1524-7496-9156-F517-9295BBD11E29}"/>
              </a:ext>
            </a:extLst>
          </p:cNvPr>
          <p:cNvSpPr>
            <a:spLocks noGrp="1"/>
          </p:cNvSpPr>
          <p:nvPr>
            <p:ph idx="1"/>
          </p:nvPr>
        </p:nvSpPr>
        <p:spPr/>
        <p:txBody>
          <a:bodyPr/>
          <a:lstStyle/>
          <a:p>
            <a:pPr marL="514350" indent="-514350">
              <a:buFont typeface="+mj-lt"/>
              <a:buAutoNum type="arabicPeriod"/>
            </a:pPr>
            <a:r>
              <a:rPr lang="en-US" dirty="0"/>
              <a:t>Networks </a:t>
            </a:r>
          </a:p>
          <a:p>
            <a:pPr marL="514350" indent="-514350">
              <a:buFont typeface="+mj-lt"/>
              <a:buAutoNum type="arabicPeriod"/>
            </a:pPr>
            <a:r>
              <a:rPr lang="en-US" dirty="0"/>
              <a:t>Linux Essentials </a:t>
            </a:r>
          </a:p>
          <a:p>
            <a:pPr marL="514350" indent="-514350">
              <a:buFont typeface="+mj-lt"/>
              <a:buAutoNum type="arabicPeriod"/>
            </a:pPr>
            <a:r>
              <a:rPr lang="en-US" dirty="0"/>
              <a:t>Cybersecurity Foundation</a:t>
            </a:r>
          </a:p>
          <a:p>
            <a:pPr marL="514350" indent="-514350">
              <a:buFont typeface="+mj-lt"/>
              <a:buAutoNum type="arabicPeriod"/>
            </a:pPr>
            <a:r>
              <a:rPr lang="en-US" dirty="0"/>
              <a:t>Ethical Hacking </a:t>
            </a:r>
            <a:endParaRPr lang="ar-JO" dirty="0"/>
          </a:p>
          <a:p>
            <a:pPr marL="514350" indent="-514350">
              <a:buFont typeface="+mj-lt"/>
              <a:buAutoNum type="arabicPeriod"/>
            </a:pPr>
            <a:r>
              <a:rPr lang="en-US" dirty="0"/>
              <a:t>Digital Forensic Investigation</a:t>
            </a:r>
          </a:p>
          <a:p>
            <a:pPr marL="514350" indent="-514350">
              <a:buFont typeface="+mj-lt"/>
              <a:buAutoNum type="arabicPeriod"/>
            </a:pPr>
            <a:endParaRPr lang="en-CA" dirty="0"/>
          </a:p>
        </p:txBody>
      </p:sp>
      <p:sp>
        <p:nvSpPr>
          <p:cNvPr id="4" name="Footer Placeholder 3">
            <a:extLst>
              <a:ext uri="{FF2B5EF4-FFF2-40B4-BE49-F238E27FC236}">
                <a16:creationId xmlns:a16="http://schemas.microsoft.com/office/drawing/2014/main" id="{A5DA60AD-1D21-F187-338C-C2BB09C2A94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129733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BE171-0200-93FC-FC17-7C74AF6B04F4}"/>
              </a:ext>
            </a:extLst>
          </p:cNvPr>
          <p:cNvSpPr>
            <a:spLocks noGrp="1"/>
          </p:cNvSpPr>
          <p:nvPr>
            <p:ph type="title"/>
          </p:nvPr>
        </p:nvSpPr>
        <p:spPr/>
        <p:txBody>
          <a:bodyPr>
            <a:normAutofit/>
          </a:bodyPr>
          <a:lstStyle/>
          <a:p>
            <a:r>
              <a:rPr lang="en-US" sz="3600" dirty="0">
                <a:latin typeface="Consolas" panose="020B0609020204030204" pitchFamily="49" charset="0"/>
                <a:sym typeface="Wingdings" panose="05000000000000000000" pitchFamily="2" charset="2"/>
              </a:rPr>
              <a:t>Export Logic Image (AD1)</a:t>
            </a:r>
            <a:endParaRPr lang="en-CA" sz="3600" dirty="0"/>
          </a:p>
        </p:txBody>
      </p:sp>
      <p:sp>
        <p:nvSpPr>
          <p:cNvPr id="4" name="Footer Placeholder 3">
            <a:extLst>
              <a:ext uri="{FF2B5EF4-FFF2-40B4-BE49-F238E27FC236}">
                <a16:creationId xmlns:a16="http://schemas.microsoft.com/office/drawing/2014/main" id="{A32B519B-2749-EF4C-B28A-56D7FA1622E9}"/>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descr="A screenshot of a computer&#10;&#10;Description automatically generated">
            <a:extLst>
              <a:ext uri="{FF2B5EF4-FFF2-40B4-BE49-F238E27FC236}">
                <a16:creationId xmlns:a16="http://schemas.microsoft.com/office/drawing/2014/main" id="{F6419991-47D3-9F8E-6DEA-3C64C3463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15" y="1772208"/>
            <a:ext cx="5484267" cy="433538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CAC513D-ECBC-BDF1-CE09-08BE404C1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72208"/>
            <a:ext cx="5539663" cy="4335388"/>
          </a:xfrm>
          <a:prstGeom prst="rect">
            <a:avLst/>
          </a:prstGeom>
        </p:spPr>
      </p:pic>
    </p:spTree>
    <p:extLst>
      <p:ext uri="{BB962C8B-B14F-4D97-AF65-F5344CB8AC3E}">
        <p14:creationId xmlns:p14="http://schemas.microsoft.com/office/powerpoint/2010/main" val="768549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C85D-2F46-70E0-C306-DD3DD19CF2C5}"/>
              </a:ext>
            </a:extLst>
          </p:cNvPr>
          <p:cNvSpPr>
            <a:spLocks noGrp="1"/>
          </p:cNvSpPr>
          <p:nvPr>
            <p:ph type="title"/>
          </p:nvPr>
        </p:nvSpPr>
        <p:spPr/>
        <p:txBody>
          <a:bodyPr/>
          <a:lstStyle/>
          <a:p>
            <a:r>
              <a:rPr kumimoji="0" lang="en-US" sz="3600" b="0" i="0" u="none" strike="noStrike" kern="1200" cap="none" spc="0" normalizeH="0" baseline="0" noProof="0" dirty="0">
                <a:ln>
                  <a:noFill/>
                </a:ln>
                <a:solidFill>
                  <a:prstClr val="white"/>
                </a:solidFill>
                <a:effectLst/>
                <a:uLnTx/>
                <a:uFillTx/>
                <a:latin typeface="Consolas" panose="020B0609020204030204" pitchFamily="49" charset="0"/>
                <a:ea typeface="+mj-ea"/>
                <a:cs typeface="+mj-cs"/>
                <a:sym typeface="Wingdings" panose="05000000000000000000" pitchFamily="2" charset="2"/>
              </a:rPr>
              <a:t>Export Logic Image (AD1)</a:t>
            </a:r>
            <a:endParaRPr lang="en-CA" dirty="0"/>
          </a:p>
        </p:txBody>
      </p:sp>
      <p:sp>
        <p:nvSpPr>
          <p:cNvPr id="4" name="Footer Placeholder 3">
            <a:extLst>
              <a:ext uri="{FF2B5EF4-FFF2-40B4-BE49-F238E27FC236}">
                <a16:creationId xmlns:a16="http://schemas.microsoft.com/office/drawing/2014/main" id="{9B614831-926A-C63C-028A-7063FDCEF583}"/>
              </a:ext>
            </a:extLst>
          </p:cNvPr>
          <p:cNvSpPr>
            <a:spLocks noGrp="1"/>
          </p:cNvSpPr>
          <p:nvPr>
            <p:ph type="ftr" sz="quarter" idx="11"/>
          </p:nvPr>
        </p:nvSpPr>
        <p:spPr/>
        <p:txBody>
          <a:bodyPr/>
          <a:lstStyle/>
          <a:p>
            <a:r>
              <a:rPr lang="sv-SE"/>
              <a:t>INST. : ENG.ALI BANI BAKAR &amp; ENG.Dana Al-Mahrouk</a:t>
            </a:r>
            <a:endParaRPr lang="en-CA"/>
          </a:p>
        </p:txBody>
      </p:sp>
      <p:pic>
        <p:nvPicPr>
          <p:cNvPr id="5" name="Content Placeholder 5" descr="A screenshot of a computer program&#10;&#10;Description automatically generated">
            <a:extLst>
              <a:ext uri="{FF2B5EF4-FFF2-40B4-BE49-F238E27FC236}">
                <a16:creationId xmlns:a16="http://schemas.microsoft.com/office/drawing/2014/main" id="{89095F9B-BC49-8651-73A9-05ECADF82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105" y="1477686"/>
            <a:ext cx="5369695" cy="487205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A66B658-29A6-BF50-FDA8-A5FD9D34E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88" y="1477686"/>
            <a:ext cx="5009164" cy="4878664"/>
          </a:xfrm>
          <a:prstGeom prst="rect">
            <a:avLst/>
          </a:prstGeom>
        </p:spPr>
      </p:pic>
    </p:spTree>
    <p:extLst>
      <p:ext uri="{BB962C8B-B14F-4D97-AF65-F5344CB8AC3E}">
        <p14:creationId xmlns:p14="http://schemas.microsoft.com/office/powerpoint/2010/main" val="197356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E081-C5C6-8BEE-AB23-27CED216113B}"/>
              </a:ext>
            </a:extLst>
          </p:cNvPr>
          <p:cNvSpPr>
            <a:spLocks noGrp="1"/>
          </p:cNvSpPr>
          <p:nvPr>
            <p:ph type="title"/>
          </p:nvPr>
        </p:nvSpPr>
        <p:spPr/>
        <p:txBody>
          <a:bodyPr/>
          <a:lstStyle/>
          <a:p>
            <a:r>
              <a:rPr lang="en-US" dirty="0">
                <a:latin typeface="Consolas" panose="020B0609020204030204" pitchFamily="49" charset="0"/>
              </a:rPr>
              <a:t>Day 19</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4CD42351-6F3B-E165-0D44-3C699C9D9A0A}"/>
              </a:ext>
            </a:extLst>
          </p:cNvPr>
          <p:cNvSpPr>
            <a:spLocks noGrp="1"/>
          </p:cNvSpPr>
          <p:nvPr>
            <p:ph idx="1"/>
          </p:nvPr>
        </p:nvSpPr>
        <p:spPr/>
        <p:txBody>
          <a:bodyPr/>
          <a:lstStyle/>
          <a:p>
            <a:r>
              <a:rPr lang="en-US" dirty="0">
                <a:latin typeface="Consolas" panose="020B0609020204030204" pitchFamily="49" charset="0"/>
              </a:rPr>
              <a:t>Outline</a:t>
            </a:r>
          </a:p>
          <a:p>
            <a:pPr lvl="1"/>
            <a:r>
              <a:rPr lang="en-US" dirty="0">
                <a:latin typeface="Consolas" panose="020B0609020204030204" pitchFamily="49" charset="0"/>
              </a:rPr>
              <a:t>Hard disk </a:t>
            </a:r>
            <a:r>
              <a:rPr lang="en-US" sz="1800" dirty="0">
                <a:latin typeface="Consolas" panose="020B0609020204030204" pitchFamily="49" charset="0"/>
              </a:rPr>
              <a:t>(Trunk, Sector, Cluster)</a:t>
            </a:r>
          </a:p>
          <a:p>
            <a:pPr lvl="2"/>
            <a:r>
              <a:rPr lang="en-US" dirty="0">
                <a:latin typeface="Consolas" panose="020B0609020204030204" pitchFamily="49" charset="0"/>
              </a:rPr>
              <a:t>Cluster Size</a:t>
            </a:r>
          </a:p>
          <a:p>
            <a:pPr lvl="2"/>
            <a:r>
              <a:rPr lang="en-US" dirty="0">
                <a:latin typeface="Consolas" panose="020B0609020204030204" pitchFamily="49" charset="0"/>
              </a:rPr>
              <a:t>booting a Windows OS</a:t>
            </a:r>
          </a:p>
          <a:p>
            <a:pPr lvl="1"/>
            <a:r>
              <a:rPr lang="en-US" sz="2400" dirty="0">
                <a:latin typeface="Consolas" panose="020B0609020204030204" pitchFamily="49" charset="0"/>
              </a:rPr>
              <a:t>File Wiping (Data Erasure)</a:t>
            </a:r>
          </a:p>
          <a:p>
            <a:pPr lvl="1"/>
            <a:r>
              <a:rPr lang="en-CA" sz="2400" dirty="0">
                <a:latin typeface="Consolas" panose="020B0609020204030204" pitchFamily="49" charset="0"/>
              </a:rPr>
              <a:t>File Recovery</a:t>
            </a:r>
          </a:p>
          <a:p>
            <a:pPr lvl="1"/>
            <a:r>
              <a:rPr lang="en-CA" sz="2400" dirty="0">
                <a:latin typeface="Consolas" panose="020B0609020204030204" pitchFamily="49" charset="0"/>
              </a:rPr>
              <a:t>Formatting</a:t>
            </a:r>
          </a:p>
          <a:p>
            <a:pPr lvl="1"/>
            <a:r>
              <a:rPr lang="en-US" sz="2400" dirty="0">
                <a:latin typeface="Consolas" panose="020B0609020204030204" pitchFamily="49" charset="0"/>
              </a:rPr>
              <a:t>File Wiping issues</a:t>
            </a:r>
          </a:p>
          <a:p>
            <a:pPr lvl="1"/>
            <a:r>
              <a:rPr lang="en-US" sz="2400" dirty="0">
                <a:latin typeface="Consolas" panose="020B0609020204030204" pitchFamily="49" charset="0"/>
              </a:rPr>
              <a:t>C Language for OS </a:t>
            </a:r>
          </a:p>
          <a:p>
            <a:pPr lvl="1"/>
            <a:r>
              <a:rPr lang="en-US" dirty="0">
                <a:latin typeface="Consolas" panose="020B0609020204030204" pitchFamily="49" charset="0"/>
              </a:rPr>
              <a:t>Create Disk Image</a:t>
            </a:r>
          </a:p>
          <a:p>
            <a:pPr lvl="1"/>
            <a:r>
              <a:rPr lang="en-US" dirty="0">
                <a:latin typeface="Consolas" panose="020B0609020204030204" pitchFamily="49" charset="0"/>
              </a:rPr>
              <a:t>Disk Mounting</a:t>
            </a:r>
            <a:endParaRPr lang="en-CA" dirty="0"/>
          </a:p>
        </p:txBody>
      </p:sp>
      <p:sp>
        <p:nvSpPr>
          <p:cNvPr id="4" name="Footer Placeholder 3">
            <a:extLst>
              <a:ext uri="{FF2B5EF4-FFF2-40B4-BE49-F238E27FC236}">
                <a16:creationId xmlns:a16="http://schemas.microsoft.com/office/drawing/2014/main" id="{C267B06E-4162-3508-75DA-D9C2C4B5DB1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423615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413F-8584-194A-7C3B-C026C56206E9}"/>
              </a:ext>
            </a:extLst>
          </p:cNvPr>
          <p:cNvSpPr>
            <a:spLocks noGrp="1"/>
          </p:cNvSpPr>
          <p:nvPr>
            <p:ph type="title"/>
          </p:nvPr>
        </p:nvSpPr>
        <p:spPr/>
        <p:txBody>
          <a:bodyPr/>
          <a:lstStyle/>
          <a:p>
            <a:r>
              <a:rPr lang="en-US" dirty="0">
                <a:latin typeface="Consolas" panose="020B0609020204030204" pitchFamily="49" charset="0"/>
              </a:rPr>
              <a:t>Hard disk</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CB165BC7-A754-4C54-4EEF-02E2E9B22760}"/>
              </a:ext>
            </a:extLst>
          </p:cNvPr>
          <p:cNvSpPr>
            <a:spLocks noGrp="1"/>
          </p:cNvSpPr>
          <p:nvPr>
            <p:ph idx="1"/>
          </p:nvPr>
        </p:nvSpPr>
        <p:spPr>
          <a:xfrm>
            <a:off x="468057" y="1825625"/>
            <a:ext cx="6894763" cy="4351338"/>
          </a:xfrm>
        </p:spPr>
        <p:txBody>
          <a:bodyPr>
            <a:normAutofit/>
          </a:bodyPr>
          <a:lstStyle/>
          <a:p>
            <a:r>
              <a:rPr lang="en-US" sz="1600" b="1" dirty="0">
                <a:solidFill>
                  <a:srgbClr val="FFFF00"/>
                </a:solidFill>
                <a:latin typeface="Consolas" panose="020B0609020204030204" pitchFamily="49" charset="0"/>
              </a:rPr>
              <a:t>Trunk: </a:t>
            </a:r>
          </a:p>
          <a:p>
            <a:r>
              <a:rPr lang="en-US" sz="1600" b="1" dirty="0">
                <a:solidFill>
                  <a:srgbClr val="FF0000"/>
                </a:solidFill>
                <a:latin typeface="Consolas" panose="020B0609020204030204" pitchFamily="49" charset="0"/>
              </a:rPr>
              <a:t>Sector: </a:t>
            </a:r>
            <a:r>
              <a:rPr lang="en-US" sz="1600" dirty="0">
                <a:latin typeface="Consolas" panose="020B0609020204030204" pitchFamily="49" charset="0"/>
              </a:rPr>
              <a:t>512 byte</a:t>
            </a:r>
          </a:p>
          <a:p>
            <a:r>
              <a:rPr lang="en-US" sz="1600" dirty="0">
                <a:latin typeface="Consolas" panose="020B0609020204030204" pitchFamily="49" charset="0"/>
              </a:rPr>
              <a:t>the smallest unit of data storage on a hard disk, physical units that the disk hardware reads and writes.</a:t>
            </a:r>
          </a:p>
          <a:p>
            <a:endParaRPr lang="en-US" sz="1600" dirty="0">
              <a:latin typeface="Consolas" panose="020B0609020204030204" pitchFamily="49" charset="0"/>
            </a:endParaRPr>
          </a:p>
          <a:p>
            <a:r>
              <a:rPr lang="en-US" sz="1600" b="1" dirty="0">
                <a:solidFill>
                  <a:srgbClr val="00B0F0"/>
                </a:solidFill>
                <a:latin typeface="Consolas" panose="020B0609020204030204" pitchFamily="49" charset="0"/>
              </a:rPr>
              <a:t>Cluster: </a:t>
            </a:r>
            <a:r>
              <a:rPr lang="en-US" sz="1600" dirty="0">
                <a:latin typeface="Consolas" panose="020B0609020204030204" pitchFamily="49" charset="0"/>
              </a:rPr>
              <a:t>(allocation unit)</a:t>
            </a:r>
          </a:p>
          <a:p>
            <a:r>
              <a:rPr lang="en-US" sz="1600" dirty="0">
                <a:latin typeface="Consolas" panose="020B0609020204030204" pitchFamily="49" charset="0"/>
              </a:rPr>
              <a:t>A group of sectors that the file system uses to manage data on the disk.</a:t>
            </a:r>
          </a:p>
          <a:p>
            <a:r>
              <a:rPr lang="en-US" sz="1600" dirty="0">
                <a:latin typeface="Consolas" panose="020B0609020204030204" pitchFamily="49" charset="0"/>
              </a:rPr>
              <a:t>The cluster size depends on the file system and partition size. </a:t>
            </a:r>
          </a:p>
          <a:p>
            <a:r>
              <a:rPr lang="en-US" sz="1600" dirty="0">
                <a:latin typeface="Consolas" panose="020B0609020204030204" pitchFamily="49" charset="0"/>
              </a:rPr>
              <a:t>[optional </a:t>
            </a:r>
            <a:r>
              <a:rPr lang="en-US" sz="1600" dirty="0">
                <a:latin typeface="Consolas" panose="020B0609020204030204" pitchFamily="49" charset="0"/>
                <a:sym typeface="Wingdings" panose="05000000000000000000" pitchFamily="2" charset="2"/>
              </a:rPr>
              <a:t> 2 sector</a:t>
            </a:r>
            <a:r>
              <a:rPr lang="en-US" sz="1600" dirty="0">
                <a:latin typeface="Consolas" panose="020B0609020204030204" pitchFamily="49" charset="0"/>
              </a:rPr>
              <a:t>]</a:t>
            </a:r>
          </a:p>
          <a:p>
            <a:r>
              <a:rPr lang="en-US" sz="1600" dirty="0">
                <a:latin typeface="Consolas" panose="020B0609020204030204" pitchFamily="49" charset="0"/>
              </a:rPr>
              <a:t>1024 byte </a:t>
            </a:r>
            <a:r>
              <a:rPr lang="en-US" sz="1600" dirty="0">
                <a:latin typeface="Consolas" panose="020B0609020204030204" pitchFamily="49" charset="0"/>
                <a:sym typeface="Wingdings" panose="05000000000000000000" pitchFamily="2" charset="2"/>
              </a:rPr>
              <a:t> 1 KB</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C548341E-9F99-90E6-BE0A-F3B74C6792C4}"/>
              </a:ext>
            </a:extLst>
          </p:cNvPr>
          <p:cNvSpPr>
            <a:spLocks noGrp="1"/>
          </p:cNvSpPr>
          <p:nvPr>
            <p:ph type="ftr" sz="quarter" idx="11"/>
          </p:nvPr>
        </p:nvSpPr>
        <p:spPr/>
        <p:txBody>
          <a:bodyPr/>
          <a:lstStyle/>
          <a:p>
            <a:r>
              <a:rPr lang="sv-SE"/>
              <a:t>INST. : ENG.ALI BANI BAKAR &amp; ENG.Dana Al-Mahrouk</a:t>
            </a:r>
            <a:endParaRPr lang="en-CA"/>
          </a:p>
        </p:txBody>
      </p:sp>
      <p:grpSp>
        <p:nvGrpSpPr>
          <p:cNvPr id="34" name="Group 33">
            <a:extLst>
              <a:ext uri="{FF2B5EF4-FFF2-40B4-BE49-F238E27FC236}">
                <a16:creationId xmlns:a16="http://schemas.microsoft.com/office/drawing/2014/main" id="{7C8CFE9E-8311-31C8-8135-A3F505D48D09}"/>
              </a:ext>
            </a:extLst>
          </p:cNvPr>
          <p:cNvGrpSpPr/>
          <p:nvPr/>
        </p:nvGrpSpPr>
        <p:grpSpPr>
          <a:xfrm>
            <a:off x="7756518" y="1572577"/>
            <a:ext cx="4210493" cy="4210493"/>
            <a:chOff x="7559749" y="724712"/>
            <a:chExt cx="4210493" cy="4210493"/>
          </a:xfrm>
        </p:grpSpPr>
        <p:sp>
          <p:nvSpPr>
            <p:cNvPr id="5" name="Oval 4">
              <a:extLst>
                <a:ext uri="{FF2B5EF4-FFF2-40B4-BE49-F238E27FC236}">
                  <a16:creationId xmlns:a16="http://schemas.microsoft.com/office/drawing/2014/main" id="{2E2E5312-ACC4-AD21-BDEB-C6BE8061EB2F}"/>
                </a:ext>
              </a:extLst>
            </p:cNvPr>
            <p:cNvSpPr/>
            <p:nvPr/>
          </p:nvSpPr>
          <p:spPr>
            <a:xfrm>
              <a:off x="7559749" y="724712"/>
              <a:ext cx="4210493" cy="42104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140ABFFE-0514-25BC-A267-16B57D6EF6D9}"/>
                </a:ext>
              </a:extLst>
            </p:cNvPr>
            <p:cNvSpPr/>
            <p:nvPr/>
          </p:nvSpPr>
          <p:spPr>
            <a:xfrm>
              <a:off x="7854765" y="1019728"/>
              <a:ext cx="3620460" cy="362046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2992B23F-206B-F944-1142-13DDE5731F95}"/>
                </a:ext>
              </a:extLst>
            </p:cNvPr>
            <p:cNvSpPr/>
            <p:nvPr/>
          </p:nvSpPr>
          <p:spPr>
            <a:xfrm>
              <a:off x="8035306" y="1200269"/>
              <a:ext cx="3259378" cy="325937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1F26D877-7B5C-E6B7-5C78-1B1254C3FD15}"/>
                </a:ext>
              </a:extLst>
            </p:cNvPr>
            <p:cNvSpPr/>
            <p:nvPr/>
          </p:nvSpPr>
          <p:spPr>
            <a:xfrm>
              <a:off x="8168214" y="1333177"/>
              <a:ext cx="2993563" cy="299356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70C4775F-8FB9-0ADA-CCA8-CC4873B8412E}"/>
                </a:ext>
              </a:extLst>
            </p:cNvPr>
            <p:cNvSpPr/>
            <p:nvPr/>
          </p:nvSpPr>
          <p:spPr>
            <a:xfrm>
              <a:off x="7700169" y="865132"/>
              <a:ext cx="3929653" cy="392965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919DB1F6-E7FE-40A9-45A6-636D3E6FB6CF}"/>
                </a:ext>
              </a:extLst>
            </p:cNvPr>
            <p:cNvSpPr/>
            <p:nvPr/>
          </p:nvSpPr>
          <p:spPr>
            <a:xfrm>
              <a:off x="8337660" y="1502623"/>
              <a:ext cx="2654670" cy="26546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0115D31D-2C6D-D2A3-8884-BD1915202588}"/>
                </a:ext>
              </a:extLst>
            </p:cNvPr>
            <p:cNvSpPr/>
            <p:nvPr/>
          </p:nvSpPr>
          <p:spPr>
            <a:xfrm>
              <a:off x="8525503" y="1690466"/>
              <a:ext cx="2278985" cy="227898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03C539C0-6041-39E1-B9E9-D43ABB4C1DF3}"/>
                </a:ext>
              </a:extLst>
            </p:cNvPr>
            <p:cNvSpPr/>
            <p:nvPr/>
          </p:nvSpPr>
          <p:spPr>
            <a:xfrm>
              <a:off x="8692080" y="1857043"/>
              <a:ext cx="1945831" cy="194583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D18EF8C1-7057-D25B-0B40-DC176F60E2DB}"/>
                </a:ext>
              </a:extLst>
            </p:cNvPr>
            <p:cNvSpPr/>
            <p:nvPr/>
          </p:nvSpPr>
          <p:spPr>
            <a:xfrm>
              <a:off x="8869289" y="2034252"/>
              <a:ext cx="1591413" cy="159141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C4DFE247-C571-CC93-E004-A21383999CE0}"/>
                </a:ext>
              </a:extLst>
            </p:cNvPr>
            <p:cNvSpPr/>
            <p:nvPr/>
          </p:nvSpPr>
          <p:spPr>
            <a:xfrm>
              <a:off x="9035866" y="2200829"/>
              <a:ext cx="1258259" cy="125825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957DC720-8EA0-F27D-F1E6-A61911DD1171}"/>
                </a:ext>
              </a:extLst>
            </p:cNvPr>
            <p:cNvSpPr/>
            <p:nvPr/>
          </p:nvSpPr>
          <p:spPr>
            <a:xfrm>
              <a:off x="9186494" y="2351457"/>
              <a:ext cx="957003" cy="95700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F272505F-2F11-FF9B-1A89-43664D4082E8}"/>
                </a:ext>
              </a:extLst>
            </p:cNvPr>
            <p:cNvSpPr/>
            <p:nvPr/>
          </p:nvSpPr>
          <p:spPr>
            <a:xfrm>
              <a:off x="9337121" y="2502084"/>
              <a:ext cx="655748" cy="6557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78999AC6-2B26-BD51-FC23-B0266894BC73}"/>
                </a:ext>
              </a:extLst>
            </p:cNvPr>
            <p:cNvSpPr/>
            <p:nvPr/>
          </p:nvSpPr>
          <p:spPr>
            <a:xfrm>
              <a:off x="9487750" y="2652713"/>
              <a:ext cx="354491" cy="3544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a:extLst>
                <a:ext uri="{FF2B5EF4-FFF2-40B4-BE49-F238E27FC236}">
                  <a16:creationId xmlns:a16="http://schemas.microsoft.com/office/drawing/2014/main" id="{F55D51A8-00CB-C6E6-17D7-DE8BB7B5FADB}"/>
                </a:ext>
              </a:extLst>
            </p:cNvPr>
            <p:cNvCxnSpPr>
              <a:stCxn id="5" idx="0"/>
              <a:endCxn id="5" idx="4"/>
            </p:cNvCxnSpPr>
            <p:nvPr/>
          </p:nvCxnSpPr>
          <p:spPr>
            <a:xfrm>
              <a:off x="9664996" y="724712"/>
              <a:ext cx="0" cy="4210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EB56F60-CA48-BFBA-66CE-EE0F09009C9D}"/>
                </a:ext>
              </a:extLst>
            </p:cNvPr>
            <p:cNvCxnSpPr>
              <a:stCxn id="5" idx="2"/>
              <a:endCxn id="5" idx="6"/>
            </p:cNvCxnSpPr>
            <p:nvPr/>
          </p:nvCxnSpPr>
          <p:spPr>
            <a:xfrm>
              <a:off x="7559749" y="2829959"/>
              <a:ext cx="421049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2C9448C-2AD3-42A3-DDA1-C18B11DAA6C1}"/>
                </a:ext>
              </a:extLst>
            </p:cNvPr>
            <p:cNvCxnSpPr>
              <a:cxnSpLocks/>
              <a:stCxn id="5" idx="3"/>
              <a:endCxn id="5" idx="7"/>
            </p:cNvCxnSpPr>
            <p:nvPr/>
          </p:nvCxnSpPr>
          <p:spPr>
            <a:xfrm flipV="1">
              <a:off x="8176361" y="1341324"/>
              <a:ext cx="2977269" cy="2977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8CE7DF9-C315-F2C9-57E3-C9190A30A3C5}"/>
                </a:ext>
              </a:extLst>
            </p:cNvPr>
            <p:cNvCxnSpPr>
              <a:stCxn id="5" idx="1"/>
              <a:endCxn id="5" idx="5"/>
            </p:cNvCxnSpPr>
            <p:nvPr/>
          </p:nvCxnSpPr>
          <p:spPr>
            <a:xfrm>
              <a:off x="8176361" y="1341324"/>
              <a:ext cx="2977269" cy="2977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673E75-54A7-7CAD-2EE9-AA591424CB38}"/>
                </a:ext>
              </a:extLst>
            </p:cNvPr>
            <p:cNvCxnSpPr>
              <a:cxnSpLocks/>
            </p:cNvCxnSpPr>
            <p:nvPr/>
          </p:nvCxnSpPr>
          <p:spPr>
            <a:xfrm flipV="1">
              <a:off x="8881577" y="865131"/>
              <a:ext cx="1579125" cy="39357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E51F96E-5C5E-7CC0-52D7-63EEB071B4D9}"/>
                </a:ext>
              </a:extLst>
            </p:cNvPr>
            <p:cNvCxnSpPr>
              <a:cxnSpLocks/>
            </p:cNvCxnSpPr>
            <p:nvPr/>
          </p:nvCxnSpPr>
          <p:spPr>
            <a:xfrm flipH="1" flipV="1">
              <a:off x="8876599" y="859051"/>
              <a:ext cx="1579125" cy="39357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796B4BC-6BD0-8DDF-8AA3-4012339AA35A}"/>
                </a:ext>
              </a:extLst>
            </p:cNvPr>
            <p:cNvCxnSpPr/>
            <p:nvPr/>
          </p:nvCxnSpPr>
          <p:spPr>
            <a:xfrm>
              <a:off x="7700169" y="2034252"/>
              <a:ext cx="3929653" cy="15914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C1F0E02-970D-A7F8-2A6F-2A4F085BCC09}"/>
                </a:ext>
              </a:extLst>
            </p:cNvPr>
            <p:cNvCxnSpPr>
              <a:cxnSpLocks/>
            </p:cNvCxnSpPr>
            <p:nvPr/>
          </p:nvCxnSpPr>
          <p:spPr>
            <a:xfrm flipV="1">
              <a:off x="7700169" y="2035988"/>
              <a:ext cx="3929653" cy="15914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6" name="Oval 35">
            <a:extLst>
              <a:ext uri="{FF2B5EF4-FFF2-40B4-BE49-F238E27FC236}">
                <a16:creationId xmlns:a16="http://schemas.microsoft.com/office/drawing/2014/main" id="{9ECEA910-657A-D6FD-7544-F6CCA61EBF2E}"/>
              </a:ext>
            </a:extLst>
          </p:cNvPr>
          <p:cNvSpPr/>
          <p:nvPr/>
        </p:nvSpPr>
        <p:spPr>
          <a:xfrm>
            <a:off x="9458187" y="3273012"/>
            <a:ext cx="809351" cy="809351"/>
          </a:xfrm>
          <a:prstGeom prst="ellipse">
            <a:avLst/>
          </a:prstGeom>
          <a:noFill/>
          <a:ln w="139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Block Arc 38">
            <a:extLst>
              <a:ext uri="{FF2B5EF4-FFF2-40B4-BE49-F238E27FC236}">
                <a16:creationId xmlns:a16="http://schemas.microsoft.com/office/drawing/2014/main" id="{EDBBADFF-B86E-4412-B1DA-14C12690E0F7}"/>
              </a:ext>
            </a:extLst>
          </p:cNvPr>
          <p:cNvSpPr/>
          <p:nvPr/>
        </p:nvSpPr>
        <p:spPr>
          <a:xfrm flipH="1">
            <a:off x="8382819" y="2481450"/>
            <a:ext cx="2433120" cy="2433120"/>
          </a:xfrm>
          <a:prstGeom prst="blockArc">
            <a:avLst>
              <a:gd name="adj1" fmla="val 19943182"/>
              <a:gd name="adj2" fmla="val 21494647"/>
              <a:gd name="adj3" fmla="val 718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1" name="Block Arc 40">
            <a:extLst>
              <a:ext uri="{FF2B5EF4-FFF2-40B4-BE49-F238E27FC236}">
                <a16:creationId xmlns:a16="http://schemas.microsoft.com/office/drawing/2014/main" id="{329CE3BF-A20B-5AD7-4CC8-315B275B79EA}"/>
              </a:ext>
            </a:extLst>
          </p:cNvPr>
          <p:cNvSpPr/>
          <p:nvPr/>
        </p:nvSpPr>
        <p:spPr>
          <a:xfrm rot="5400000">
            <a:off x="8403453" y="2261063"/>
            <a:ext cx="2916621" cy="2916621"/>
          </a:xfrm>
          <a:prstGeom prst="blockArc">
            <a:avLst>
              <a:gd name="adj1" fmla="val 18830054"/>
              <a:gd name="adj2" fmla="val 21558208"/>
              <a:gd name="adj3" fmla="val 5537"/>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2" name="TextBox 41">
            <a:extLst>
              <a:ext uri="{FF2B5EF4-FFF2-40B4-BE49-F238E27FC236}">
                <a16:creationId xmlns:a16="http://schemas.microsoft.com/office/drawing/2014/main" id="{74706ED8-5621-3AEF-722E-4C06A4AE938C}"/>
              </a:ext>
            </a:extLst>
          </p:cNvPr>
          <p:cNvSpPr txBox="1"/>
          <p:nvPr/>
        </p:nvSpPr>
        <p:spPr>
          <a:xfrm>
            <a:off x="10277567" y="5673810"/>
            <a:ext cx="962251" cy="369332"/>
          </a:xfrm>
          <a:prstGeom prst="rect">
            <a:avLst/>
          </a:prstGeom>
          <a:noFill/>
        </p:spPr>
        <p:txBody>
          <a:bodyPr wrap="none" rtlCol="0">
            <a:spAutoFit/>
          </a:bodyPr>
          <a:lstStyle/>
          <a:p>
            <a:r>
              <a:rPr lang="en-US" b="1" dirty="0">
                <a:solidFill>
                  <a:srgbClr val="00B0F0"/>
                </a:solidFill>
              </a:rPr>
              <a:t>Cluster</a:t>
            </a:r>
            <a:endParaRPr lang="en-CA" b="1" dirty="0">
              <a:solidFill>
                <a:srgbClr val="00B0F0"/>
              </a:solidFill>
            </a:endParaRPr>
          </a:p>
        </p:txBody>
      </p:sp>
      <p:sp>
        <p:nvSpPr>
          <p:cNvPr id="43" name="TextBox 42">
            <a:extLst>
              <a:ext uri="{FF2B5EF4-FFF2-40B4-BE49-F238E27FC236}">
                <a16:creationId xmlns:a16="http://schemas.microsoft.com/office/drawing/2014/main" id="{4C0972DC-C94D-3D64-82D3-C10C39A54BC2}"/>
              </a:ext>
            </a:extLst>
          </p:cNvPr>
          <p:cNvSpPr txBox="1"/>
          <p:nvPr/>
        </p:nvSpPr>
        <p:spPr>
          <a:xfrm>
            <a:off x="6807135" y="3014656"/>
            <a:ext cx="876009" cy="369332"/>
          </a:xfrm>
          <a:prstGeom prst="rect">
            <a:avLst/>
          </a:prstGeom>
          <a:noFill/>
        </p:spPr>
        <p:txBody>
          <a:bodyPr wrap="none" rtlCol="0">
            <a:spAutoFit/>
          </a:bodyPr>
          <a:lstStyle/>
          <a:p>
            <a:r>
              <a:rPr lang="en-US" b="1" dirty="0">
                <a:solidFill>
                  <a:srgbClr val="FF0000"/>
                </a:solidFill>
              </a:rPr>
              <a:t>Sector</a:t>
            </a:r>
            <a:endParaRPr lang="en-CA" b="1" dirty="0">
              <a:solidFill>
                <a:srgbClr val="FF0000"/>
              </a:solidFill>
            </a:endParaRPr>
          </a:p>
        </p:txBody>
      </p:sp>
      <p:sp>
        <p:nvSpPr>
          <p:cNvPr id="44" name="TextBox 43">
            <a:extLst>
              <a:ext uri="{FF2B5EF4-FFF2-40B4-BE49-F238E27FC236}">
                <a16:creationId xmlns:a16="http://schemas.microsoft.com/office/drawing/2014/main" id="{A64A007B-4F1A-EE31-132C-3C76C26DFB39}"/>
              </a:ext>
            </a:extLst>
          </p:cNvPr>
          <p:cNvSpPr txBox="1"/>
          <p:nvPr/>
        </p:nvSpPr>
        <p:spPr>
          <a:xfrm>
            <a:off x="9458187" y="1141258"/>
            <a:ext cx="767390" cy="369332"/>
          </a:xfrm>
          <a:prstGeom prst="rect">
            <a:avLst/>
          </a:prstGeom>
          <a:noFill/>
        </p:spPr>
        <p:txBody>
          <a:bodyPr wrap="none" rtlCol="0">
            <a:spAutoFit/>
          </a:bodyPr>
          <a:lstStyle/>
          <a:p>
            <a:r>
              <a:rPr lang="en-US" b="1" dirty="0">
                <a:solidFill>
                  <a:srgbClr val="FFFF00"/>
                </a:solidFill>
              </a:rPr>
              <a:t>Trunk</a:t>
            </a:r>
            <a:endParaRPr lang="en-CA" b="1" dirty="0">
              <a:solidFill>
                <a:srgbClr val="FFFF00"/>
              </a:solidFill>
            </a:endParaRPr>
          </a:p>
        </p:txBody>
      </p:sp>
    </p:spTree>
    <p:extLst>
      <p:ext uri="{BB962C8B-B14F-4D97-AF65-F5344CB8AC3E}">
        <p14:creationId xmlns:p14="http://schemas.microsoft.com/office/powerpoint/2010/main" val="327076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8C929-4121-1751-3C3E-20F29BA87D43}"/>
              </a:ext>
            </a:extLst>
          </p:cNvPr>
          <p:cNvSpPr>
            <a:spLocks noGrp="1"/>
          </p:cNvSpPr>
          <p:nvPr>
            <p:ph type="title"/>
          </p:nvPr>
        </p:nvSpPr>
        <p:spPr/>
        <p:txBody>
          <a:bodyPr>
            <a:normAutofit/>
          </a:bodyPr>
          <a:lstStyle/>
          <a:p>
            <a:r>
              <a:rPr lang="en-US" sz="3200" dirty="0">
                <a:latin typeface="Consolas" panose="020B0609020204030204" pitchFamily="49" charset="0"/>
              </a:rPr>
              <a:t>Q: sector=512-byte File size = 5.5KB</a:t>
            </a:r>
            <a:endParaRPr lang="en-CA" sz="3200" dirty="0">
              <a:latin typeface="Consolas" panose="020B0609020204030204" pitchFamily="49" charset="0"/>
            </a:endParaRPr>
          </a:p>
        </p:txBody>
      </p:sp>
      <p:sp>
        <p:nvSpPr>
          <p:cNvPr id="3" name="Content Placeholder 2">
            <a:extLst>
              <a:ext uri="{FF2B5EF4-FFF2-40B4-BE49-F238E27FC236}">
                <a16:creationId xmlns:a16="http://schemas.microsoft.com/office/drawing/2014/main" id="{B9740FBF-6C09-B1D0-C041-A69C49085E7F}"/>
              </a:ext>
            </a:extLst>
          </p:cNvPr>
          <p:cNvSpPr>
            <a:spLocks noGrp="1"/>
          </p:cNvSpPr>
          <p:nvPr>
            <p:ph idx="1"/>
          </p:nvPr>
        </p:nvSpPr>
        <p:spPr>
          <a:xfrm>
            <a:off x="794313" y="1847850"/>
            <a:ext cx="5111187" cy="4351338"/>
          </a:xfrm>
          <a:ln>
            <a:solidFill>
              <a:schemeClr val="tx1"/>
            </a:solidFill>
          </a:ln>
        </p:spPr>
        <p:txBody>
          <a:bodyPr>
            <a:normAutofit/>
          </a:bodyPr>
          <a:lstStyle/>
          <a:p>
            <a:r>
              <a:rPr lang="en-US" sz="2000" dirty="0">
                <a:latin typeface="Consolas" panose="020B0609020204030204" pitchFamily="49" charset="0"/>
              </a:rPr>
              <a:t>Device 1:</a:t>
            </a:r>
          </a:p>
          <a:p>
            <a:r>
              <a:rPr lang="en-US" sz="1800" dirty="0">
                <a:latin typeface="Consolas" panose="020B0609020204030204" pitchFamily="49" charset="0"/>
              </a:rPr>
              <a:t>Cluster = 2 sector </a:t>
            </a:r>
            <a:r>
              <a:rPr lang="en-US" sz="1800" dirty="0">
                <a:latin typeface="Consolas" panose="020B0609020204030204" pitchFamily="49" charset="0"/>
                <a:sym typeface="Wingdings" panose="05000000000000000000" pitchFamily="2" charset="2"/>
              </a:rPr>
              <a:t> 1024 bytes</a:t>
            </a:r>
          </a:p>
          <a:p>
            <a:endParaRPr lang="en-US" sz="1800" dirty="0">
              <a:latin typeface="Consolas" panose="020B0609020204030204" pitchFamily="49" charset="0"/>
              <a:sym typeface="Wingdings" panose="05000000000000000000" pitchFamily="2" charset="2"/>
            </a:endParaRPr>
          </a:p>
          <a:p>
            <a:r>
              <a:rPr lang="en-US" sz="1800" dirty="0">
                <a:latin typeface="Consolas" panose="020B0609020204030204" pitchFamily="49" charset="0"/>
                <a:sym typeface="Wingdings" panose="05000000000000000000" pitchFamily="2" charset="2"/>
              </a:rPr>
              <a:t>Use 5 clusters  5125 bytes</a:t>
            </a:r>
          </a:p>
          <a:p>
            <a:r>
              <a:rPr lang="en-US" sz="1800" dirty="0">
                <a:latin typeface="Consolas" panose="020B0609020204030204" pitchFamily="49" charset="0"/>
                <a:sym typeface="Wingdings" panose="05000000000000000000" pitchFamily="2" charset="2"/>
              </a:rPr>
              <a:t>Use 6 clusters  6144 bytes</a:t>
            </a:r>
          </a:p>
          <a:p>
            <a:endParaRPr lang="en-US" sz="1800" dirty="0">
              <a:latin typeface="Consolas" panose="020B0609020204030204" pitchFamily="49" charset="0"/>
              <a:sym typeface="Wingdings" panose="05000000000000000000" pitchFamily="2" charset="2"/>
            </a:endParaRPr>
          </a:p>
          <a:p>
            <a:r>
              <a:rPr lang="en-US" sz="1800" dirty="0">
                <a:latin typeface="Consolas" panose="020B0609020204030204" pitchFamily="49" charset="0"/>
                <a:sym typeface="Wingdings" panose="05000000000000000000" pitchFamily="2" charset="2"/>
              </a:rPr>
              <a:t>Losses:</a:t>
            </a:r>
          </a:p>
          <a:p>
            <a:r>
              <a:rPr lang="en-US" sz="1800" dirty="0">
                <a:latin typeface="Consolas" panose="020B0609020204030204" pitchFamily="49" charset="0"/>
                <a:sym typeface="Wingdings" panose="05000000000000000000" pitchFamily="2" charset="2"/>
              </a:rPr>
              <a:t>5 clusters Full + cluster (512 bytes)</a:t>
            </a:r>
          </a:p>
          <a:p>
            <a:r>
              <a:rPr lang="en-US" sz="1800" dirty="0">
                <a:latin typeface="Consolas" panose="020B0609020204030204" pitchFamily="49" charset="0"/>
                <a:sym typeface="Wingdings" panose="05000000000000000000" pitchFamily="2" charset="2"/>
              </a:rPr>
              <a:t>Final File Size  6144</a:t>
            </a:r>
          </a:p>
          <a:p>
            <a:endParaRPr lang="en-CA" sz="2000" dirty="0">
              <a:latin typeface="Consolas" panose="020B0609020204030204" pitchFamily="49" charset="0"/>
            </a:endParaRPr>
          </a:p>
        </p:txBody>
      </p:sp>
      <p:sp>
        <p:nvSpPr>
          <p:cNvPr id="4" name="Footer Placeholder 3">
            <a:extLst>
              <a:ext uri="{FF2B5EF4-FFF2-40B4-BE49-F238E27FC236}">
                <a16:creationId xmlns:a16="http://schemas.microsoft.com/office/drawing/2014/main" id="{48465E22-B7AB-651B-E926-919E8497E671}"/>
              </a:ext>
            </a:extLst>
          </p:cNvPr>
          <p:cNvSpPr>
            <a:spLocks noGrp="1"/>
          </p:cNvSpPr>
          <p:nvPr>
            <p:ph type="ftr" sz="quarter" idx="11"/>
          </p:nvPr>
        </p:nvSpPr>
        <p:spPr/>
        <p:txBody>
          <a:bodyPr/>
          <a:lstStyle/>
          <a:p>
            <a:r>
              <a:rPr lang="sv-SE"/>
              <a:t>INST. : ENG.ALI BANI BAKAR &amp; ENG.Dana Al-Mahrouk</a:t>
            </a:r>
            <a:endParaRPr lang="en-CA"/>
          </a:p>
        </p:txBody>
      </p:sp>
      <p:sp>
        <p:nvSpPr>
          <p:cNvPr id="6" name="Content Placeholder 2">
            <a:extLst>
              <a:ext uri="{FF2B5EF4-FFF2-40B4-BE49-F238E27FC236}">
                <a16:creationId xmlns:a16="http://schemas.microsoft.com/office/drawing/2014/main" id="{2E95FD29-4502-508F-6481-538225A4A90B}"/>
              </a:ext>
            </a:extLst>
          </p:cNvPr>
          <p:cNvSpPr txBox="1">
            <a:spLocks/>
          </p:cNvSpPr>
          <p:nvPr/>
        </p:nvSpPr>
        <p:spPr>
          <a:xfrm>
            <a:off x="6477000" y="1847850"/>
            <a:ext cx="5111187" cy="435133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Device 2:</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Cluster = 4 sector </a:t>
            </a:r>
            <a:r>
              <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sym typeface="Wingdings" panose="05000000000000000000" pitchFamily="2" charset="2"/>
              </a:rPr>
              <a:t> 2048 bytes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sym typeface="Wingdings" panose="05000000000000000000" pitchFamily="2" charset="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sym typeface="Wingdings" panose="05000000000000000000" pitchFamily="2" charset="2"/>
              </a:rPr>
              <a:t>Use 2 clusters  4096 bytes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sym typeface="Wingdings" panose="05000000000000000000" pitchFamily="2" charset="2"/>
              </a:rPr>
              <a:t>Use 3 clusters  6144 bytes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sym typeface="Wingdings" panose="05000000000000000000" pitchFamily="2" charset="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sym typeface="Wingdings" panose="05000000000000000000" pitchFamily="2" charset="2"/>
              </a:rPr>
              <a:t>Losses: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prstClr val="white"/>
                </a:solidFill>
                <a:latin typeface="Consolas" panose="020B0609020204030204" pitchFamily="49" charset="0"/>
                <a:sym typeface="Wingdings" panose="05000000000000000000" pitchFamily="2" charset="2"/>
              </a:rPr>
              <a:t>2</a:t>
            </a:r>
            <a:r>
              <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sym typeface="Wingdings" panose="05000000000000000000" pitchFamily="2" charset="2"/>
              </a:rPr>
              <a:t> clusters Full + cluster (512 bytes)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sym typeface="Wingdings" panose="05000000000000000000" pitchFamily="2" charset="2"/>
              </a:rPr>
              <a:t>Final File Size  6144</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143038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6A91-01DC-18D5-092C-9BF6991DF07A}"/>
              </a:ext>
            </a:extLst>
          </p:cNvPr>
          <p:cNvSpPr>
            <a:spLocks noGrp="1"/>
          </p:cNvSpPr>
          <p:nvPr>
            <p:ph type="title"/>
          </p:nvPr>
        </p:nvSpPr>
        <p:spPr>
          <a:xfrm>
            <a:off x="694480" y="365125"/>
            <a:ext cx="10659319" cy="1325563"/>
          </a:xfrm>
        </p:spPr>
        <p:txBody>
          <a:bodyPr>
            <a:normAutofit/>
          </a:bodyPr>
          <a:lstStyle/>
          <a:p>
            <a:r>
              <a:rPr lang="en-US" sz="3600" dirty="0">
                <a:latin typeface="Consolas" panose="020B0609020204030204" pitchFamily="49" charset="0"/>
              </a:rPr>
              <a:t>Cluster Size</a:t>
            </a:r>
            <a:endParaRPr lang="en-CA" sz="3600" dirty="0">
              <a:latin typeface="Consolas" panose="020B0609020204030204" pitchFamily="49" charset="0"/>
            </a:endParaRPr>
          </a:p>
        </p:txBody>
      </p:sp>
      <p:sp>
        <p:nvSpPr>
          <p:cNvPr id="3" name="Content Placeholder 2">
            <a:extLst>
              <a:ext uri="{FF2B5EF4-FFF2-40B4-BE49-F238E27FC236}">
                <a16:creationId xmlns:a16="http://schemas.microsoft.com/office/drawing/2014/main" id="{A3F2B009-9EA7-881C-C01E-68C31FE36281}"/>
              </a:ext>
            </a:extLst>
          </p:cNvPr>
          <p:cNvSpPr>
            <a:spLocks noGrp="1"/>
          </p:cNvSpPr>
          <p:nvPr>
            <p:ph idx="1"/>
          </p:nvPr>
        </p:nvSpPr>
        <p:spPr>
          <a:xfrm>
            <a:off x="694480" y="1825625"/>
            <a:ext cx="6342928" cy="4351338"/>
          </a:xfrm>
        </p:spPr>
        <p:txBody>
          <a:bodyPr>
            <a:normAutofit/>
          </a:bodyPr>
          <a:lstStyle/>
          <a:p>
            <a:r>
              <a:rPr lang="en-US" sz="1800" dirty="0">
                <a:latin typeface="Consolas" panose="020B0609020204030204" pitchFamily="49" charset="0"/>
              </a:rPr>
              <a:t>Small Cluster:</a:t>
            </a:r>
          </a:p>
          <a:p>
            <a:r>
              <a:rPr lang="en-US" sz="1800" dirty="0">
                <a:latin typeface="Consolas" panose="020B0609020204030204" pitchFamily="49" charset="0"/>
              </a:rPr>
              <a:t>loss spaces decrease (no empty spaces)</a:t>
            </a:r>
          </a:p>
          <a:p>
            <a:r>
              <a:rPr lang="en-US" sz="1800" dirty="0">
                <a:latin typeface="Consolas" panose="020B0609020204030204" pitchFamily="49" charset="0"/>
              </a:rPr>
              <a:t>Long time to search / find data </a:t>
            </a:r>
            <a:r>
              <a:rPr lang="en-US" sz="1800" dirty="0">
                <a:latin typeface="Consolas" panose="020B0609020204030204" pitchFamily="49" charset="0"/>
                <a:sym typeface="Wingdings" panose="05000000000000000000" pitchFamily="2" charset="2"/>
              </a:rPr>
              <a:t> read write </a:t>
            </a:r>
          </a:p>
          <a:p>
            <a:endParaRPr lang="en-US" sz="1800" dirty="0">
              <a:latin typeface="Consolas" panose="020B0609020204030204" pitchFamily="49" charset="0"/>
              <a:sym typeface="Wingdings" panose="05000000000000000000" pitchFamily="2" charset="2"/>
            </a:endParaRPr>
          </a:p>
          <a:p>
            <a:r>
              <a:rPr lang="en-US" sz="1800" dirty="0">
                <a:latin typeface="Consolas" panose="020B0609020204030204" pitchFamily="49" charset="0"/>
                <a:sym typeface="Wingdings" panose="05000000000000000000" pitchFamily="2" charset="2"/>
              </a:rPr>
              <a:t>Big Cluster:</a:t>
            </a:r>
          </a:p>
          <a:p>
            <a:r>
              <a:rPr lang="en-US" sz="1800" dirty="0">
                <a:latin typeface="Consolas" panose="020B0609020204030204" pitchFamily="49" charset="0"/>
                <a:sym typeface="Wingdings" panose="05000000000000000000" pitchFamily="2" charset="2"/>
              </a:rPr>
              <a:t>Loss spaces increase (a lot of empty spaces)</a:t>
            </a:r>
          </a:p>
          <a:p>
            <a:r>
              <a:rPr lang="en-US" sz="1800" dirty="0">
                <a:latin typeface="Consolas" panose="020B0609020204030204" pitchFamily="49" charset="0"/>
                <a:sym typeface="Wingdings" panose="05000000000000000000" pitchFamily="2" charset="2"/>
              </a:rPr>
              <a:t>Fast in read / write </a:t>
            </a:r>
          </a:p>
          <a:p>
            <a:endParaRPr lang="en-US" sz="1800" dirty="0">
              <a:latin typeface="Consolas" panose="020B0609020204030204" pitchFamily="49" charset="0"/>
              <a:sym typeface="Wingdings" panose="05000000000000000000" pitchFamily="2" charset="2"/>
            </a:endParaRPr>
          </a:p>
        </p:txBody>
      </p:sp>
      <p:sp>
        <p:nvSpPr>
          <p:cNvPr id="4" name="Footer Placeholder 3">
            <a:extLst>
              <a:ext uri="{FF2B5EF4-FFF2-40B4-BE49-F238E27FC236}">
                <a16:creationId xmlns:a16="http://schemas.microsoft.com/office/drawing/2014/main" id="{D8FA7897-D446-CD6A-7778-2754DF6C82C9}"/>
              </a:ext>
            </a:extLst>
          </p:cNvPr>
          <p:cNvSpPr>
            <a:spLocks noGrp="1"/>
          </p:cNvSpPr>
          <p:nvPr>
            <p:ph type="ftr" sz="quarter" idx="11"/>
          </p:nvPr>
        </p:nvSpPr>
        <p:spPr/>
        <p:txBody>
          <a:bodyPr/>
          <a:lstStyle/>
          <a:p>
            <a:r>
              <a:rPr lang="sv-SE"/>
              <a:t>INST. : ENG.ALI BANI BAKAR &amp; ENG.Dana Al-Mahrouk</a:t>
            </a:r>
            <a:endParaRPr lang="en-CA"/>
          </a:p>
        </p:txBody>
      </p:sp>
      <p:pic>
        <p:nvPicPr>
          <p:cNvPr id="10" name="Picture 9" descr="A close-up of a hard drive&#10;&#10;Description automatically generated">
            <a:extLst>
              <a:ext uri="{FF2B5EF4-FFF2-40B4-BE49-F238E27FC236}">
                <a16:creationId xmlns:a16="http://schemas.microsoft.com/office/drawing/2014/main" id="{E5DA93E4-53C7-1CE1-7774-11A078FAFD69}"/>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428562" y="0"/>
            <a:ext cx="4763438" cy="6858000"/>
          </a:xfrm>
          <a:prstGeom prst="rect">
            <a:avLst/>
          </a:prstGeom>
        </p:spPr>
      </p:pic>
    </p:spTree>
    <p:extLst>
      <p:ext uri="{BB962C8B-B14F-4D97-AF65-F5344CB8AC3E}">
        <p14:creationId xmlns:p14="http://schemas.microsoft.com/office/powerpoint/2010/main" val="3836597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7339-D0C4-EA89-6650-2A5C41307AB5}"/>
              </a:ext>
            </a:extLst>
          </p:cNvPr>
          <p:cNvSpPr>
            <a:spLocks noGrp="1"/>
          </p:cNvSpPr>
          <p:nvPr>
            <p:ph type="title"/>
          </p:nvPr>
        </p:nvSpPr>
        <p:spPr/>
        <p:txBody>
          <a:bodyPr/>
          <a:lstStyle/>
          <a:p>
            <a:r>
              <a:rPr lang="en-US" dirty="0">
                <a:latin typeface="Consolas" panose="020B0609020204030204" pitchFamily="49" charset="0"/>
              </a:rPr>
              <a:t>booting a Windows OS</a:t>
            </a:r>
            <a:endParaRPr lang="en-CA" dirty="0"/>
          </a:p>
        </p:txBody>
      </p:sp>
      <p:sp>
        <p:nvSpPr>
          <p:cNvPr id="4" name="Footer Placeholder 3">
            <a:extLst>
              <a:ext uri="{FF2B5EF4-FFF2-40B4-BE49-F238E27FC236}">
                <a16:creationId xmlns:a16="http://schemas.microsoft.com/office/drawing/2014/main" id="{75806633-D707-7CCC-B767-9500F914F7AC}"/>
              </a:ext>
            </a:extLst>
          </p:cNvPr>
          <p:cNvSpPr>
            <a:spLocks noGrp="1"/>
          </p:cNvSpPr>
          <p:nvPr>
            <p:ph type="ftr" sz="quarter" idx="11"/>
          </p:nvPr>
        </p:nvSpPr>
        <p:spPr/>
        <p:txBody>
          <a:bodyPr/>
          <a:lstStyle/>
          <a:p>
            <a:r>
              <a:rPr lang="sv-SE"/>
              <a:t>INST. : ENG.ALI BANI BAKAR &amp; ENG.Dana Al-Mahrouk</a:t>
            </a:r>
            <a:endParaRPr lang="en-CA"/>
          </a:p>
        </p:txBody>
      </p:sp>
      <p:sp>
        <p:nvSpPr>
          <p:cNvPr id="5" name="Content Placeholder 2">
            <a:extLst>
              <a:ext uri="{FF2B5EF4-FFF2-40B4-BE49-F238E27FC236}">
                <a16:creationId xmlns:a16="http://schemas.microsoft.com/office/drawing/2014/main" id="{F61B5B47-36C7-D74B-CE8E-819C675DAB6A}"/>
              </a:ext>
            </a:extLst>
          </p:cNvPr>
          <p:cNvSpPr>
            <a:spLocks noGrp="1"/>
          </p:cNvSpPr>
          <p:nvPr>
            <p:ph idx="1"/>
          </p:nvPr>
        </p:nvSpPr>
        <p:spPr>
          <a:xfrm>
            <a:off x="838200" y="1825625"/>
            <a:ext cx="10515600" cy="4351338"/>
          </a:xfrm>
        </p:spPr>
        <p:txBody>
          <a:bodyPr>
            <a:normAutofit/>
          </a:bodyPr>
          <a:lstStyle/>
          <a:p>
            <a:r>
              <a:rPr lang="en-US" sz="1600" dirty="0">
                <a:latin typeface="Consolas" panose="020B0609020204030204" pitchFamily="49" charset="0"/>
              </a:rPr>
              <a:t>File System: [NTFS], [FAT32], [FAT16].</a:t>
            </a:r>
          </a:p>
          <a:p>
            <a:r>
              <a:rPr lang="en-US" sz="1600" dirty="0">
                <a:latin typeface="Consolas" panose="020B0609020204030204" pitchFamily="49" charset="0"/>
              </a:rPr>
              <a:t>OS </a:t>
            </a:r>
            <a:r>
              <a:rPr lang="en-US" sz="1600" dirty="0">
                <a:latin typeface="Consolas" panose="020B0609020204030204" pitchFamily="49" charset="0"/>
                <a:sym typeface="Wingdings" panose="05000000000000000000" pitchFamily="2" charset="2"/>
              </a:rPr>
              <a:t> RAM [32-Bit] [64-Bit]</a:t>
            </a:r>
          </a:p>
          <a:p>
            <a:r>
              <a:rPr lang="en-US" sz="1600" dirty="0">
                <a:latin typeface="Consolas" panose="020B0609020204030204" pitchFamily="49" charset="0"/>
                <a:sym typeface="Wingdings" panose="05000000000000000000" pitchFamily="2" charset="2"/>
              </a:rPr>
              <a:t>CPU  [32-Bit] [64-Bit]</a:t>
            </a:r>
          </a:p>
          <a:p>
            <a:endParaRPr lang="en-US" sz="1600" dirty="0">
              <a:latin typeface="Consolas" panose="020B0609020204030204" pitchFamily="49" charset="0"/>
              <a:sym typeface="Wingdings" panose="05000000000000000000" pitchFamily="2" charset="2"/>
            </a:endParaRPr>
          </a:p>
          <a:p>
            <a:r>
              <a:rPr lang="en-US" sz="1600" dirty="0">
                <a:latin typeface="Consolas" panose="020B0609020204030204" pitchFamily="49" charset="0"/>
                <a:sym typeface="Wingdings" panose="05000000000000000000" pitchFamily="2" charset="2"/>
              </a:rPr>
              <a:t>File  start address, size</a:t>
            </a:r>
          </a:p>
          <a:p>
            <a:endParaRPr lang="en-CA" sz="1600" dirty="0">
              <a:latin typeface="Consolas" panose="020B0609020204030204" pitchFamily="49" charset="0"/>
            </a:endParaRPr>
          </a:p>
        </p:txBody>
      </p:sp>
    </p:spTree>
    <p:extLst>
      <p:ext uri="{BB962C8B-B14F-4D97-AF65-F5344CB8AC3E}">
        <p14:creationId xmlns:p14="http://schemas.microsoft.com/office/powerpoint/2010/main" val="381724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4025-83D1-D3E6-6146-5A7D6DF08917}"/>
              </a:ext>
            </a:extLst>
          </p:cNvPr>
          <p:cNvSpPr>
            <a:spLocks noGrp="1"/>
          </p:cNvSpPr>
          <p:nvPr>
            <p:ph type="title"/>
          </p:nvPr>
        </p:nvSpPr>
        <p:spPr>
          <a:xfrm>
            <a:off x="376693" y="136525"/>
            <a:ext cx="5354256" cy="975951"/>
          </a:xfrm>
        </p:spPr>
        <p:txBody>
          <a:bodyPr/>
          <a:lstStyle/>
          <a:p>
            <a:r>
              <a:rPr lang="en-US" dirty="0"/>
              <a:t>Ex:</a:t>
            </a:r>
            <a:endParaRPr lang="en-CA" dirty="0"/>
          </a:p>
        </p:txBody>
      </p:sp>
      <p:graphicFrame>
        <p:nvGraphicFramePr>
          <p:cNvPr id="5" name="Content Placeholder 4">
            <a:extLst>
              <a:ext uri="{FF2B5EF4-FFF2-40B4-BE49-F238E27FC236}">
                <a16:creationId xmlns:a16="http://schemas.microsoft.com/office/drawing/2014/main" id="{E39CA145-5156-917F-8827-335434B62FAA}"/>
              </a:ext>
            </a:extLst>
          </p:cNvPr>
          <p:cNvGraphicFramePr>
            <a:graphicFrameLocks noGrp="1"/>
          </p:cNvGraphicFramePr>
          <p:nvPr>
            <p:ph idx="1"/>
            <p:extLst>
              <p:ext uri="{D42A27DB-BD31-4B8C-83A1-F6EECF244321}">
                <p14:modId xmlns:p14="http://schemas.microsoft.com/office/powerpoint/2010/main" val="2659795151"/>
              </p:ext>
            </p:extLst>
          </p:nvPr>
        </p:nvGraphicFramePr>
        <p:xfrm>
          <a:off x="4443714" y="1112476"/>
          <a:ext cx="7130005" cy="1854200"/>
        </p:xfrm>
        <a:graphic>
          <a:graphicData uri="http://schemas.openxmlformats.org/drawingml/2006/table">
            <a:tbl>
              <a:tblPr firstRow="1" bandRow="1">
                <a:tableStyleId>{E8B1032C-EA38-4F05-BA0D-38AFFFC7BED3}</a:tableStyleId>
              </a:tblPr>
              <a:tblGrid>
                <a:gridCol w="2615879">
                  <a:extLst>
                    <a:ext uri="{9D8B030D-6E8A-4147-A177-3AD203B41FA5}">
                      <a16:colId xmlns:a16="http://schemas.microsoft.com/office/drawing/2014/main" val="3469160363"/>
                    </a:ext>
                  </a:extLst>
                </a:gridCol>
                <a:gridCol w="1284790">
                  <a:extLst>
                    <a:ext uri="{9D8B030D-6E8A-4147-A177-3AD203B41FA5}">
                      <a16:colId xmlns:a16="http://schemas.microsoft.com/office/drawing/2014/main" val="1320313535"/>
                    </a:ext>
                  </a:extLst>
                </a:gridCol>
                <a:gridCol w="3229336">
                  <a:extLst>
                    <a:ext uri="{9D8B030D-6E8A-4147-A177-3AD203B41FA5}">
                      <a16:colId xmlns:a16="http://schemas.microsoft.com/office/drawing/2014/main" val="3045198551"/>
                    </a:ext>
                  </a:extLst>
                </a:gridCol>
              </a:tblGrid>
              <a:tr h="370840">
                <a:tc>
                  <a:txBody>
                    <a:bodyPr/>
                    <a:lstStyle/>
                    <a:p>
                      <a:r>
                        <a:rPr lang="en-US" dirty="0"/>
                        <a:t>Tag</a:t>
                      </a:r>
                      <a:endParaRPr lang="en-CA" dirty="0"/>
                    </a:p>
                  </a:txBody>
                  <a:tcPr>
                    <a:solidFill>
                      <a:schemeClr val="accent6">
                        <a:lumMod val="50000"/>
                      </a:schemeClr>
                    </a:solidFill>
                  </a:tcPr>
                </a:tc>
                <a:tc>
                  <a:txBody>
                    <a:bodyPr/>
                    <a:lstStyle/>
                    <a:p>
                      <a:r>
                        <a:rPr lang="en-US" dirty="0"/>
                        <a:t>Address</a:t>
                      </a:r>
                      <a:endParaRPr lang="en-CA" dirty="0"/>
                    </a:p>
                  </a:txBody>
                  <a:tcPr>
                    <a:solidFill>
                      <a:schemeClr val="accent6">
                        <a:lumMod val="50000"/>
                      </a:schemeClr>
                    </a:solidFill>
                  </a:tcPr>
                </a:tc>
                <a:tc>
                  <a:txBody>
                    <a:bodyPr/>
                    <a:lstStyle/>
                    <a:p>
                      <a:r>
                        <a:rPr lang="en-US" dirty="0"/>
                        <a:t>Data</a:t>
                      </a:r>
                      <a:endParaRPr lang="en-CA" dirty="0"/>
                    </a:p>
                  </a:txBody>
                  <a:tcPr>
                    <a:solidFill>
                      <a:schemeClr val="accent6">
                        <a:lumMod val="50000"/>
                      </a:schemeClr>
                    </a:solidFill>
                  </a:tcPr>
                </a:tc>
                <a:extLst>
                  <a:ext uri="{0D108BD9-81ED-4DB2-BD59-A6C34878D82A}">
                    <a16:rowId xmlns:a16="http://schemas.microsoft.com/office/drawing/2014/main" val="766265306"/>
                  </a:ext>
                </a:extLst>
              </a:tr>
              <a:tr h="370840">
                <a:tc>
                  <a:txBody>
                    <a:bodyPr/>
                    <a:lstStyle/>
                    <a:p>
                      <a:r>
                        <a:rPr lang="en-US" dirty="0"/>
                        <a:t>0 </a:t>
                      </a:r>
                      <a:r>
                        <a:rPr lang="en-US" dirty="0">
                          <a:sym typeface="Wingdings" panose="05000000000000000000" pitchFamily="2" charset="2"/>
                        </a:rPr>
                        <a:t> </a:t>
                      </a:r>
                      <a:r>
                        <a:rPr lang="en-US" dirty="0"/>
                        <a:t>1 </a:t>
                      </a:r>
                      <a:r>
                        <a:rPr lang="en-US" dirty="0">
                          <a:sym typeface="Wingdings" panose="05000000000000000000" pitchFamily="2" charset="2"/>
                        </a:rPr>
                        <a:t> </a:t>
                      </a:r>
                      <a:r>
                        <a:rPr lang="en-US" dirty="0"/>
                        <a:t>0 </a:t>
                      </a:r>
                      <a:r>
                        <a:rPr lang="en-US" dirty="0">
                          <a:sym typeface="Wingdings" panose="05000000000000000000" pitchFamily="2" charset="2"/>
                        </a:rPr>
                        <a:t> 1</a:t>
                      </a:r>
                      <a:endParaRPr lang="en-CA" dirty="0"/>
                    </a:p>
                  </a:txBody>
                  <a:tcPr/>
                </a:tc>
                <a:tc>
                  <a:txBody>
                    <a:bodyPr/>
                    <a:lstStyle/>
                    <a:p>
                      <a:r>
                        <a:rPr lang="en-US" dirty="0"/>
                        <a:t>00000000</a:t>
                      </a:r>
                      <a:endParaRPr lang="en-CA" dirty="0"/>
                    </a:p>
                  </a:txBody>
                  <a:tcPr/>
                </a:tc>
                <a:tc>
                  <a:txBody>
                    <a:bodyPr/>
                    <a:lstStyle/>
                    <a:p>
                      <a:r>
                        <a:rPr lang="en-US" dirty="0"/>
                        <a:t>Note.txt </a:t>
                      </a:r>
                      <a:r>
                        <a:rPr lang="en-US" dirty="0">
                          <a:sym typeface="Wingdings" panose="05000000000000000000" pitchFamily="2" charset="2"/>
                        </a:rPr>
                        <a:t> note2.txt</a:t>
                      </a:r>
                      <a:endParaRPr lang="en-CA" dirty="0"/>
                    </a:p>
                  </a:txBody>
                  <a:tcPr/>
                </a:tc>
                <a:extLst>
                  <a:ext uri="{0D108BD9-81ED-4DB2-BD59-A6C34878D82A}">
                    <a16:rowId xmlns:a16="http://schemas.microsoft.com/office/drawing/2014/main" val="3330237854"/>
                  </a:ext>
                </a:extLst>
              </a:tr>
              <a:tr h="370840">
                <a:tc>
                  <a:txBody>
                    <a:bodyPr/>
                    <a:lstStyle/>
                    <a:p>
                      <a:r>
                        <a:rPr lang="en-US" dirty="0"/>
                        <a:t>0 </a:t>
                      </a:r>
                      <a:r>
                        <a:rPr lang="en-US" dirty="0">
                          <a:sym typeface="Wingdings" panose="05000000000000000000" pitchFamily="2" charset="2"/>
                        </a:rPr>
                        <a:t> </a:t>
                      </a:r>
                      <a:r>
                        <a:rPr lang="en-US" dirty="0"/>
                        <a:t>1 </a:t>
                      </a:r>
                      <a:r>
                        <a:rPr lang="en-US" dirty="0">
                          <a:sym typeface="Wingdings" panose="05000000000000000000" pitchFamily="2" charset="2"/>
                        </a:rPr>
                        <a:t> 0  1  0  1</a:t>
                      </a:r>
                      <a:endParaRPr lang="en-CA" dirty="0"/>
                    </a:p>
                  </a:txBody>
                  <a:tcPr/>
                </a:tc>
                <a:tc>
                  <a:txBody>
                    <a:bodyPr/>
                    <a:lstStyle/>
                    <a:p>
                      <a:r>
                        <a:rPr lang="en-US" dirty="0"/>
                        <a:t>00000010</a:t>
                      </a:r>
                      <a:endParaRPr lang="en-CA" dirty="0"/>
                    </a:p>
                  </a:txBody>
                  <a:tcPr/>
                </a:tc>
                <a:tc>
                  <a:txBody>
                    <a:bodyPr/>
                    <a:lstStyle/>
                    <a:p>
                      <a:r>
                        <a:rPr lang="en-US" dirty="0"/>
                        <a:t>Folwer.jpg </a:t>
                      </a:r>
                      <a:r>
                        <a:rPr lang="en-US" dirty="0">
                          <a:sym typeface="Wingdings" panose="05000000000000000000" pitchFamily="2" charset="2"/>
                        </a:rPr>
                        <a:t> w.doc  cat.jpg</a:t>
                      </a:r>
                      <a:endParaRPr lang="en-CA" dirty="0"/>
                    </a:p>
                  </a:txBody>
                  <a:tcPr/>
                </a:tc>
                <a:extLst>
                  <a:ext uri="{0D108BD9-81ED-4DB2-BD59-A6C34878D82A}">
                    <a16:rowId xmlns:a16="http://schemas.microsoft.com/office/drawing/2014/main" val="2492985609"/>
                  </a:ext>
                </a:extLst>
              </a:tr>
              <a:tr h="370840">
                <a:tc>
                  <a:txBody>
                    <a:bodyPr/>
                    <a:lstStyle/>
                    <a:p>
                      <a:r>
                        <a:rPr lang="en-US" dirty="0"/>
                        <a:t>0 </a:t>
                      </a:r>
                      <a:r>
                        <a:rPr lang="en-US" dirty="0">
                          <a:sym typeface="Wingdings" panose="05000000000000000000" pitchFamily="2" charset="2"/>
                        </a:rPr>
                        <a:t> </a:t>
                      </a:r>
                      <a:r>
                        <a:rPr lang="en-US" dirty="0"/>
                        <a:t>1 </a:t>
                      </a:r>
                      <a:r>
                        <a:rPr lang="en-US" dirty="0">
                          <a:sym typeface="Wingdings" panose="05000000000000000000" pitchFamily="2" charset="2"/>
                        </a:rPr>
                        <a:t> 0  1</a:t>
                      </a:r>
                      <a:endParaRPr lang="en-CA" dirty="0"/>
                    </a:p>
                  </a:txBody>
                  <a:tcPr/>
                </a:tc>
                <a:tc>
                  <a:txBody>
                    <a:bodyPr/>
                    <a:lstStyle/>
                    <a:p>
                      <a:r>
                        <a:rPr lang="en-US" dirty="0"/>
                        <a:t>00000020</a:t>
                      </a:r>
                      <a:endParaRPr lang="en-CA" dirty="0"/>
                    </a:p>
                  </a:txBody>
                  <a:tcPr/>
                </a:tc>
                <a:tc>
                  <a:txBody>
                    <a:bodyPr/>
                    <a:lstStyle/>
                    <a:p>
                      <a:r>
                        <a:rPr lang="en-US" dirty="0"/>
                        <a:t>Zinc.png </a:t>
                      </a:r>
                      <a:r>
                        <a:rPr lang="en-US" dirty="0">
                          <a:sym typeface="Wingdings" panose="05000000000000000000" pitchFamily="2" charset="2"/>
                        </a:rPr>
                        <a:t> BAU.exe</a:t>
                      </a:r>
                      <a:endParaRPr lang="en-CA" dirty="0"/>
                    </a:p>
                  </a:txBody>
                  <a:tcPr/>
                </a:tc>
                <a:extLst>
                  <a:ext uri="{0D108BD9-81ED-4DB2-BD59-A6C34878D82A}">
                    <a16:rowId xmlns:a16="http://schemas.microsoft.com/office/drawing/2014/main" val="4001073437"/>
                  </a:ext>
                </a:extLst>
              </a:tr>
              <a:tr h="370840">
                <a:tc>
                  <a:txBody>
                    <a:bodyPr/>
                    <a:lstStyle/>
                    <a:p>
                      <a:r>
                        <a:rPr lang="en-US" dirty="0"/>
                        <a:t>0 </a:t>
                      </a:r>
                      <a:r>
                        <a:rPr lang="en-US" dirty="0">
                          <a:sym typeface="Wingdings" panose="05000000000000000000" pitchFamily="2" charset="2"/>
                        </a:rPr>
                        <a:t> 1 </a:t>
                      </a:r>
                      <a:endParaRPr lang="en-CA" dirty="0"/>
                    </a:p>
                  </a:txBody>
                  <a:tcPr/>
                </a:tc>
                <a:tc>
                  <a:txBody>
                    <a:bodyPr/>
                    <a:lstStyle/>
                    <a:p>
                      <a:r>
                        <a:rPr lang="en-US" dirty="0"/>
                        <a:t>00000030</a:t>
                      </a:r>
                      <a:endParaRPr lang="en-CA" dirty="0"/>
                    </a:p>
                  </a:txBody>
                  <a:tcPr/>
                </a:tc>
                <a:tc>
                  <a:txBody>
                    <a:bodyPr/>
                    <a:lstStyle/>
                    <a:p>
                      <a:r>
                        <a:rPr lang="en-US" dirty="0"/>
                        <a:t>Book.txt</a:t>
                      </a:r>
                      <a:endParaRPr lang="en-CA" dirty="0"/>
                    </a:p>
                  </a:txBody>
                  <a:tcPr/>
                </a:tc>
                <a:extLst>
                  <a:ext uri="{0D108BD9-81ED-4DB2-BD59-A6C34878D82A}">
                    <a16:rowId xmlns:a16="http://schemas.microsoft.com/office/drawing/2014/main" val="1142013823"/>
                  </a:ext>
                </a:extLst>
              </a:tr>
            </a:tbl>
          </a:graphicData>
        </a:graphic>
      </p:graphicFrame>
      <p:sp>
        <p:nvSpPr>
          <p:cNvPr id="4" name="Footer Placeholder 3">
            <a:extLst>
              <a:ext uri="{FF2B5EF4-FFF2-40B4-BE49-F238E27FC236}">
                <a16:creationId xmlns:a16="http://schemas.microsoft.com/office/drawing/2014/main" id="{3BF5EEEA-2BB0-2CD7-731E-368A79F5B0FC}"/>
              </a:ext>
            </a:extLst>
          </p:cNvPr>
          <p:cNvSpPr>
            <a:spLocks noGrp="1"/>
          </p:cNvSpPr>
          <p:nvPr>
            <p:ph type="ftr" sz="quarter" idx="11"/>
          </p:nvPr>
        </p:nvSpPr>
        <p:spPr/>
        <p:txBody>
          <a:bodyPr/>
          <a:lstStyle/>
          <a:p>
            <a:r>
              <a:rPr lang="sv-SE"/>
              <a:t>INST. : ENG.ALI BANI BAKAR &amp; ENG.Dana Al-Mahrouk</a:t>
            </a:r>
            <a:endParaRPr lang="en-CA"/>
          </a:p>
        </p:txBody>
      </p:sp>
      <p:sp>
        <p:nvSpPr>
          <p:cNvPr id="6" name="Content Placeholder 2">
            <a:extLst>
              <a:ext uri="{FF2B5EF4-FFF2-40B4-BE49-F238E27FC236}">
                <a16:creationId xmlns:a16="http://schemas.microsoft.com/office/drawing/2014/main" id="{ADDA51CE-95C1-BA8D-FB9C-25AD7320AF8F}"/>
              </a:ext>
            </a:extLst>
          </p:cNvPr>
          <p:cNvSpPr txBox="1">
            <a:spLocks/>
          </p:cNvSpPr>
          <p:nvPr/>
        </p:nvSpPr>
        <p:spPr>
          <a:xfrm>
            <a:off x="277792" y="1112476"/>
            <a:ext cx="5453157" cy="5608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onsolas" panose="020B0609020204030204" pitchFamily="49" charset="0"/>
              </a:rPr>
              <a:t>Init Tag is 0</a:t>
            </a:r>
          </a:p>
          <a:p>
            <a:r>
              <a:rPr lang="en-US" sz="1600" dirty="0">
                <a:latin typeface="Consolas" panose="020B0609020204030204" pitchFamily="49" charset="0"/>
              </a:rPr>
              <a:t>Linux:</a:t>
            </a:r>
          </a:p>
          <a:p>
            <a:endParaRPr lang="en-US" sz="1600" dirty="0">
              <a:latin typeface="Consolas" panose="020B0609020204030204" pitchFamily="49" charset="0"/>
            </a:endParaRPr>
          </a:p>
          <a:p>
            <a:r>
              <a:rPr lang="en-US" sz="1600" dirty="0">
                <a:latin typeface="Consolas" panose="020B0609020204030204" pitchFamily="49" charset="0"/>
              </a:rPr>
              <a:t>touch note.txt </a:t>
            </a:r>
          </a:p>
          <a:p>
            <a:r>
              <a:rPr lang="en-US" sz="1600" dirty="0">
                <a:latin typeface="Consolas" panose="020B0609020204030204" pitchFamily="49" charset="0"/>
              </a:rPr>
              <a:t>rm note.txt</a:t>
            </a:r>
          </a:p>
          <a:p>
            <a:r>
              <a:rPr lang="en-US" sz="1600" dirty="0">
                <a:latin typeface="Consolas" panose="020B0609020204030204" pitchFamily="49" charset="0"/>
              </a:rPr>
              <a:t>touch note2.txt</a:t>
            </a:r>
          </a:p>
          <a:p>
            <a:r>
              <a:rPr lang="en-US" sz="1600" dirty="0">
                <a:latin typeface="Consolas" panose="020B0609020204030204" pitchFamily="49" charset="0"/>
              </a:rPr>
              <a:t>touch flower.jpg</a:t>
            </a:r>
          </a:p>
          <a:p>
            <a:r>
              <a:rPr lang="en-US" sz="1600" dirty="0">
                <a:latin typeface="Consolas" panose="020B0609020204030204" pitchFamily="49" charset="0"/>
              </a:rPr>
              <a:t>touch zinc.png</a:t>
            </a:r>
          </a:p>
          <a:p>
            <a:r>
              <a:rPr lang="en-US" sz="1600" dirty="0">
                <a:latin typeface="Consolas" panose="020B0609020204030204" pitchFamily="49" charset="0"/>
              </a:rPr>
              <a:t>rm flower.jpg</a:t>
            </a:r>
          </a:p>
          <a:p>
            <a:r>
              <a:rPr lang="en-US" sz="1600" dirty="0">
                <a:latin typeface="Consolas" panose="020B0609020204030204" pitchFamily="49" charset="0"/>
              </a:rPr>
              <a:t>rm zinc.png</a:t>
            </a:r>
          </a:p>
          <a:p>
            <a:r>
              <a:rPr lang="en-US" sz="1600" dirty="0">
                <a:latin typeface="Consolas" panose="020B0609020204030204" pitchFamily="49" charset="0"/>
              </a:rPr>
              <a:t>touch w.doc</a:t>
            </a:r>
          </a:p>
          <a:p>
            <a:r>
              <a:rPr lang="en-US" sz="1600" dirty="0">
                <a:latin typeface="Consolas" panose="020B0609020204030204" pitchFamily="49" charset="0"/>
              </a:rPr>
              <a:t>touch Book.txt</a:t>
            </a:r>
          </a:p>
          <a:p>
            <a:r>
              <a:rPr lang="en-CA" sz="1600" dirty="0">
                <a:latin typeface="Consolas" panose="020B0609020204030204" pitchFamily="49" charset="0"/>
              </a:rPr>
              <a:t>rm </a:t>
            </a:r>
            <a:r>
              <a:rPr lang="en-US" sz="1600" dirty="0">
                <a:latin typeface="Consolas" panose="020B0609020204030204" pitchFamily="49" charset="0"/>
              </a:rPr>
              <a:t>w.doc</a:t>
            </a:r>
          </a:p>
          <a:p>
            <a:r>
              <a:rPr lang="en-US" sz="1600" dirty="0">
                <a:latin typeface="Consolas" panose="020B0609020204030204" pitchFamily="49" charset="0"/>
              </a:rPr>
              <a:t>touch BAU.exe</a:t>
            </a:r>
          </a:p>
          <a:p>
            <a:r>
              <a:rPr lang="en-US" sz="1600" dirty="0">
                <a:latin typeface="Consolas" panose="020B0609020204030204" pitchFamily="49" charset="0"/>
              </a:rPr>
              <a:t>touch cat.jpg</a:t>
            </a:r>
            <a:endParaRPr lang="en-CA" sz="1600" dirty="0">
              <a:latin typeface="Consolas" panose="020B0609020204030204" pitchFamily="49" charset="0"/>
            </a:endParaRPr>
          </a:p>
        </p:txBody>
      </p:sp>
      <p:sp>
        <p:nvSpPr>
          <p:cNvPr id="3" name="Content Placeholder 2">
            <a:extLst>
              <a:ext uri="{FF2B5EF4-FFF2-40B4-BE49-F238E27FC236}">
                <a16:creationId xmlns:a16="http://schemas.microsoft.com/office/drawing/2014/main" id="{C64DDD5E-5356-B14D-D20C-3EF672A1C2EF}"/>
              </a:ext>
            </a:extLst>
          </p:cNvPr>
          <p:cNvSpPr txBox="1">
            <a:spLocks/>
          </p:cNvSpPr>
          <p:nvPr/>
        </p:nvSpPr>
        <p:spPr>
          <a:xfrm>
            <a:off x="4443714" y="3541853"/>
            <a:ext cx="7130005" cy="2558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onsolas" panose="020B0609020204030204" pitchFamily="49" charset="0"/>
              </a:rPr>
              <a:t>Test your knowledge</a:t>
            </a:r>
          </a:p>
          <a:p>
            <a:r>
              <a:rPr lang="en-US" sz="1600" dirty="0">
                <a:latin typeface="Consolas" panose="020B0609020204030204" pitchFamily="49" charset="0"/>
              </a:rPr>
              <a:t>Q: A customer wants you to recover some deleted data from his device, what advice would you give him until he reaches you? </a:t>
            </a:r>
            <a:r>
              <a:rPr lang="en-US" sz="1600" dirty="0">
                <a:latin typeface="Consolas" panose="020B0609020204030204" pitchFamily="49" charset="0"/>
                <a:sym typeface="Wingdings" panose="05000000000000000000" pitchFamily="2" charset="2"/>
              </a:rPr>
              <a:t> (Don’t Overwrite  File Recovery)</a:t>
            </a:r>
            <a:endParaRPr lang="ar-JO" sz="1600" dirty="0">
              <a:latin typeface="Consolas" panose="020B0609020204030204" pitchFamily="49" charset="0"/>
            </a:endParaRPr>
          </a:p>
          <a:p>
            <a:endParaRPr lang="ar-JO" sz="1600" dirty="0">
              <a:latin typeface="Consolas" panose="020B0609020204030204" pitchFamily="49" charset="0"/>
            </a:endParaRPr>
          </a:p>
          <a:p>
            <a:r>
              <a:rPr lang="en-US" sz="1600" dirty="0">
                <a:latin typeface="Consolas" panose="020B0609020204030204" pitchFamily="49" charset="0"/>
              </a:rPr>
              <a:t>Q: How can we delete data while ensuring that no one can recover it? </a:t>
            </a:r>
            <a:r>
              <a:rPr lang="en-US" sz="1600" dirty="0">
                <a:latin typeface="Consolas" panose="020B0609020204030204" pitchFamily="49" charset="0"/>
                <a:sym typeface="Wingdings" panose="05000000000000000000" pitchFamily="2" charset="2"/>
              </a:rPr>
              <a:t> (Overwrite Full Hard disk  File Wiping)</a:t>
            </a:r>
            <a:endParaRPr lang="en-CA" sz="1600" dirty="0">
              <a:latin typeface="Consolas" panose="020B0609020204030204" pitchFamily="49" charset="0"/>
            </a:endParaRPr>
          </a:p>
        </p:txBody>
      </p:sp>
    </p:spTree>
    <p:extLst>
      <p:ext uri="{BB962C8B-B14F-4D97-AF65-F5344CB8AC3E}">
        <p14:creationId xmlns:p14="http://schemas.microsoft.com/office/powerpoint/2010/main" val="1475028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7C6C-22BF-2712-03BF-15235153FB64}"/>
              </a:ext>
            </a:extLst>
          </p:cNvPr>
          <p:cNvSpPr>
            <a:spLocks noGrp="1"/>
          </p:cNvSpPr>
          <p:nvPr>
            <p:ph type="title"/>
          </p:nvPr>
        </p:nvSpPr>
        <p:spPr/>
        <p:txBody>
          <a:bodyPr>
            <a:normAutofit/>
          </a:bodyPr>
          <a:lstStyle/>
          <a:p>
            <a:r>
              <a:rPr lang="en-US" sz="3600" dirty="0">
                <a:latin typeface="Consolas" panose="020B0609020204030204" pitchFamily="49" charset="0"/>
              </a:rPr>
              <a:t>File Wiping (Data Erasure)</a:t>
            </a:r>
            <a:endParaRPr lang="en-CA" sz="3600" dirty="0">
              <a:latin typeface="Consolas" panose="020B0609020204030204" pitchFamily="49" charset="0"/>
            </a:endParaRPr>
          </a:p>
        </p:txBody>
      </p:sp>
      <p:sp>
        <p:nvSpPr>
          <p:cNvPr id="3" name="Content Placeholder 2">
            <a:extLst>
              <a:ext uri="{FF2B5EF4-FFF2-40B4-BE49-F238E27FC236}">
                <a16:creationId xmlns:a16="http://schemas.microsoft.com/office/drawing/2014/main" id="{E119A52D-B9A9-103A-8214-BA05EACC2301}"/>
              </a:ext>
            </a:extLst>
          </p:cNvPr>
          <p:cNvSpPr>
            <a:spLocks noGrp="1"/>
          </p:cNvSpPr>
          <p:nvPr>
            <p:ph idx="1"/>
          </p:nvPr>
        </p:nvSpPr>
        <p:spPr>
          <a:xfrm>
            <a:off x="838200" y="1825625"/>
            <a:ext cx="6442276" cy="4351338"/>
          </a:xfrm>
        </p:spPr>
        <p:txBody>
          <a:bodyPr>
            <a:normAutofit/>
          </a:bodyPr>
          <a:lstStyle/>
          <a:p>
            <a:r>
              <a:rPr lang="en-US" sz="1600" dirty="0">
                <a:latin typeface="Consolas" panose="020B0609020204030204" pitchFamily="49" charset="0"/>
              </a:rPr>
              <a:t>It involves overwriting the existing data with random patterns of ones and zeros multiple times to ensure the data is completely unrecoverable.</a:t>
            </a:r>
          </a:p>
          <a:p>
            <a:endParaRPr lang="en-US" sz="1600" dirty="0">
              <a:latin typeface="Consolas" panose="020B0609020204030204" pitchFamily="49" charset="0"/>
            </a:endParaRPr>
          </a:p>
          <a:p>
            <a:r>
              <a:rPr lang="en-US" sz="1600" dirty="0">
                <a:latin typeface="Consolas" panose="020B0609020204030204" pitchFamily="49" charset="0"/>
              </a:rPr>
              <a:t>Single-Pass Overwrite: Writes over the data once. This is often enough for most users, but not the most secure option.</a:t>
            </a:r>
          </a:p>
          <a:p>
            <a:r>
              <a:rPr lang="en-US" sz="1600" dirty="0">
                <a:latin typeface="Consolas" panose="020B0609020204030204" pitchFamily="49" charset="0"/>
              </a:rPr>
              <a:t>Multiple-Pass Overwrite: More secure methods like the DoD 5220.22-M standard perform three or more passes to overwrite the data, making recovery even harder.</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09F27F35-2181-0B3A-1C6A-A3C488C1F0C7}"/>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descr="A white and orange logo&#10;&#10;Description automatically generated with medium confidence">
            <a:extLst>
              <a:ext uri="{FF2B5EF4-FFF2-40B4-BE49-F238E27FC236}">
                <a16:creationId xmlns:a16="http://schemas.microsoft.com/office/drawing/2014/main" id="{66DE23DF-2ECE-A0ED-47A6-209898EEF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6493" y="230188"/>
            <a:ext cx="1202702" cy="1202702"/>
          </a:xfrm>
          <a:prstGeom prst="rect">
            <a:avLst/>
          </a:prstGeom>
        </p:spPr>
      </p:pic>
      <p:pic>
        <p:nvPicPr>
          <p:cNvPr id="10" name="Picture 9" descr="A shredder with a paper in it&#10;&#10;Description automatically generated">
            <a:extLst>
              <a:ext uri="{FF2B5EF4-FFF2-40B4-BE49-F238E27FC236}">
                <a16:creationId xmlns:a16="http://schemas.microsoft.com/office/drawing/2014/main" id="{A9E13963-C656-B862-4304-A4C630D9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545" y="1139825"/>
            <a:ext cx="4057650" cy="5581650"/>
          </a:xfrm>
          <a:prstGeom prst="rect">
            <a:avLst/>
          </a:prstGeom>
        </p:spPr>
      </p:pic>
    </p:spTree>
    <p:extLst>
      <p:ext uri="{BB962C8B-B14F-4D97-AF65-F5344CB8AC3E}">
        <p14:creationId xmlns:p14="http://schemas.microsoft.com/office/powerpoint/2010/main" val="2805316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EC77-ED78-B973-9094-2EBA72DDEA75}"/>
              </a:ext>
            </a:extLst>
          </p:cNvPr>
          <p:cNvSpPr>
            <a:spLocks noGrp="1"/>
          </p:cNvSpPr>
          <p:nvPr>
            <p:ph type="title"/>
          </p:nvPr>
        </p:nvSpPr>
        <p:spPr>
          <a:xfrm>
            <a:off x="289368" y="365125"/>
            <a:ext cx="11064432" cy="1325563"/>
          </a:xfrm>
        </p:spPr>
        <p:txBody>
          <a:bodyPr>
            <a:normAutofit/>
          </a:bodyPr>
          <a:lstStyle/>
          <a:p>
            <a:r>
              <a:rPr lang="en-CA" sz="3600" dirty="0">
                <a:latin typeface="Consolas" panose="020B0609020204030204" pitchFamily="49" charset="0"/>
              </a:rPr>
              <a:t>File Recovery</a:t>
            </a:r>
          </a:p>
        </p:txBody>
      </p:sp>
      <p:sp>
        <p:nvSpPr>
          <p:cNvPr id="3" name="Content Placeholder 2">
            <a:extLst>
              <a:ext uri="{FF2B5EF4-FFF2-40B4-BE49-F238E27FC236}">
                <a16:creationId xmlns:a16="http://schemas.microsoft.com/office/drawing/2014/main" id="{B6DED536-CD16-F214-B280-49E237C8F656}"/>
              </a:ext>
            </a:extLst>
          </p:cNvPr>
          <p:cNvSpPr>
            <a:spLocks noGrp="1"/>
          </p:cNvSpPr>
          <p:nvPr>
            <p:ph idx="1"/>
          </p:nvPr>
        </p:nvSpPr>
        <p:spPr>
          <a:xfrm>
            <a:off x="289368" y="1825625"/>
            <a:ext cx="4988688" cy="4351338"/>
          </a:xfrm>
        </p:spPr>
        <p:txBody>
          <a:bodyPr>
            <a:normAutofit/>
          </a:bodyPr>
          <a:lstStyle/>
          <a:p>
            <a:r>
              <a:rPr lang="en-US" sz="1600" dirty="0">
                <a:latin typeface="Consolas" panose="020B0609020204030204" pitchFamily="49" charset="0"/>
              </a:rPr>
              <a:t>File recovery is the process of restoring lost, deleted, or corrupted data from a storage device.</a:t>
            </a:r>
          </a:p>
          <a:p>
            <a:endParaRPr lang="en-US" sz="1600" dirty="0">
              <a:latin typeface="Consolas" panose="020B0609020204030204" pitchFamily="49" charset="0"/>
            </a:endParaRPr>
          </a:p>
          <a:p>
            <a:r>
              <a:rPr lang="en-US" sz="1600" dirty="0">
                <a:latin typeface="Consolas" panose="020B0609020204030204" pitchFamily="49" charset="0"/>
              </a:rPr>
              <a:t>When a file is deleted, the </a:t>
            </a:r>
            <a:r>
              <a:rPr lang="en-US" sz="1600" dirty="0" err="1">
                <a:latin typeface="Consolas" panose="020B0609020204030204" pitchFamily="49" charset="0"/>
              </a:rPr>
              <a:t>os</a:t>
            </a:r>
            <a:r>
              <a:rPr lang="en-US" sz="1600" dirty="0">
                <a:latin typeface="Consolas" panose="020B0609020204030204" pitchFamily="49" charset="0"/>
              </a:rPr>
              <a:t> </a:t>
            </a:r>
            <a:r>
              <a:rPr lang="en-US" sz="1600" b="1" dirty="0">
                <a:solidFill>
                  <a:srgbClr val="FFFF00"/>
                </a:solidFill>
                <a:latin typeface="Consolas" panose="020B0609020204030204" pitchFamily="49" charset="0"/>
              </a:rPr>
              <a:t>marks</a:t>
            </a:r>
            <a:r>
              <a:rPr lang="en-US" sz="1600" dirty="0">
                <a:latin typeface="Consolas" panose="020B0609020204030204" pitchFamily="49" charset="0"/>
              </a:rPr>
              <a:t> the space occupied by that file as available but does not erase the data itself. File recovery software can locate these "deleted" files and restore them if they have not yet been overwritten.</a:t>
            </a:r>
          </a:p>
          <a:p>
            <a:endParaRPr lang="en-US" sz="1600" dirty="0">
              <a:latin typeface="Consolas" panose="020B0609020204030204" pitchFamily="49" charset="0"/>
            </a:endParaRPr>
          </a:p>
          <a:p>
            <a:r>
              <a:rPr lang="en-US" sz="1600" dirty="0">
                <a:latin typeface="Consolas" panose="020B0609020204030204" pitchFamily="49" charset="0"/>
              </a:rPr>
              <a:t>Overwriting: If new data has been written to the drive, it can overwrite the deleted files, making them impossible to recover.</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E21C5C08-A10C-817E-72FE-443EC48943B8}"/>
              </a:ext>
            </a:extLst>
          </p:cNvPr>
          <p:cNvSpPr>
            <a:spLocks noGrp="1"/>
          </p:cNvSpPr>
          <p:nvPr>
            <p:ph type="ftr" sz="quarter" idx="11"/>
          </p:nvPr>
        </p:nvSpPr>
        <p:spPr/>
        <p:txBody>
          <a:bodyPr/>
          <a:lstStyle/>
          <a:p>
            <a:r>
              <a:rPr lang="sv-SE"/>
              <a:t>INST. : ENG.ALI BANI BAKAR &amp; ENG.Dana Al-Mahrouk</a:t>
            </a:r>
            <a:endParaRPr lang="en-CA"/>
          </a:p>
        </p:txBody>
      </p:sp>
      <p:sp>
        <p:nvSpPr>
          <p:cNvPr id="5" name="Oval 4">
            <a:extLst>
              <a:ext uri="{FF2B5EF4-FFF2-40B4-BE49-F238E27FC236}">
                <a16:creationId xmlns:a16="http://schemas.microsoft.com/office/drawing/2014/main" id="{BCA70C57-E766-E410-A656-7A75DC503CF4}"/>
              </a:ext>
            </a:extLst>
          </p:cNvPr>
          <p:cNvSpPr/>
          <p:nvPr/>
        </p:nvSpPr>
        <p:spPr>
          <a:xfrm>
            <a:off x="5397500" y="0"/>
            <a:ext cx="6794500" cy="6794500"/>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6D0548E7-E869-E31C-0757-EFBC15D005BA}"/>
              </a:ext>
            </a:extLst>
          </p:cNvPr>
          <p:cNvSpPr/>
          <p:nvPr/>
        </p:nvSpPr>
        <p:spPr>
          <a:xfrm>
            <a:off x="7594918" y="2197418"/>
            <a:ext cx="2399665" cy="239966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5133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1657-21F7-2BB1-6E84-F2E5E13173F7}"/>
              </a:ext>
            </a:extLst>
          </p:cNvPr>
          <p:cNvSpPr>
            <a:spLocks noGrp="1"/>
          </p:cNvSpPr>
          <p:nvPr>
            <p:ph type="title"/>
          </p:nvPr>
        </p:nvSpPr>
        <p:spPr/>
        <p:txBody>
          <a:bodyPr/>
          <a:lstStyle/>
          <a:p>
            <a:r>
              <a:rPr lang="en-US" dirty="0">
                <a:latin typeface="Consolas" panose="020B0609020204030204" pitchFamily="49" charset="0"/>
              </a:rPr>
              <a:t>Day 18</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8E362BE5-0979-4916-084C-CB59BA1A54E3}"/>
              </a:ext>
            </a:extLst>
          </p:cNvPr>
          <p:cNvSpPr>
            <a:spLocks noGrp="1"/>
          </p:cNvSpPr>
          <p:nvPr>
            <p:ph idx="1"/>
          </p:nvPr>
        </p:nvSpPr>
        <p:spPr>
          <a:xfrm>
            <a:off x="838200" y="1651849"/>
            <a:ext cx="10515600" cy="4743341"/>
          </a:xfrm>
        </p:spPr>
        <p:txBody>
          <a:bodyPr>
            <a:normAutofit/>
          </a:bodyPr>
          <a:lstStyle/>
          <a:p>
            <a:r>
              <a:rPr lang="en-US" dirty="0">
                <a:latin typeface="Consolas" panose="020B0609020204030204" pitchFamily="49" charset="0"/>
              </a:rPr>
              <a:t>Outline</a:t>
            </a:r>
          </a:p>
          <a:p>
            <a:pPr lvl="1"/>
            <a:r>
              <a:rPr lang="en-CA" sz="2800" dirty="0">
                <a:latin typeface="Consolas" panose="020B0609020204030204" pitchFamily="49" charset="0"/>
              </a:rPr>
              <a:t>Digital Forensics</a:t>
            </a:r>
          </a:p>
          <a:p>
            <a:pPr lvl="2"/>
            <a:r>
              <a:rPr lang="en-CA" dirty="0">
                <a:latin typeface="Consolas" panose="020B0609020204030204" pitchFamily="49" charset="0"/>
              </a:rPr>
              <a:t>Knowledge of Digital Forensics</a:t>
            </a:r>
          </a:p>
          <a:p>
            <a:pPr lvl="2"/>
            <a:r>
              <a:rPr kumimoji="0" lang="en-US" b="0" i="0" u="none" strike="noStrike" kern="1200" cap="none" spc="0" normalizeH="0" baseline="0" noProof="0" dirty="0">
                <a:ln>
                  <a:noFill/>
                </a:ln>
                <a:solidFill>
                  <a:prstClr val="white"/>
                </a:solidFill>
                <a:effectLst/>
                <a:uLnTx/>
                <a:uFillTx/>
                <a:latin typeface="Consolas" panose="020B0609020204030204" pitchFamily="49" charset="0"/>
                <a:ea typeface="+mj-ea"/>
                <a:cs typeface="+mj-cs"/>
              </a:rPr>
              <a:t>Steps</a:t>
            </a:r>
            <a:r>
              <a:rPr kumimoji="0" lang="en-CA" b="0" i="0" u="none" strike="noStrike" kern="1200" cap="none" spc="0" normalizeH="0" baseline="0" noProof="0" dirty="0">
                <a:ln>
                  <a:noFill/>
                </a:ln>
                <a:solidFill>
                  <a:prstClr val="white"/>
                </a:solidFill>
                <a:effectLst/>
                <a:uLnTx/>
                <a:uFillTx/>
                <a:latin typeface="Consolas" panose="020B0609020204030204" pitchFamily="49" charset="0"/>
                <a:ea typeface="+mj-ea"/>
                <a:cs typeface="+mj-cs"/>
              </a:rPr>
              <a:t> of </a:t>
            </a:r>
            <a:r>
              <a:rPr lang="en-CA" dirty="0">
                <a:latin typeface="Consolas" panose="020B0609020204030204" pitchFamily="49" charset="0"/>
              </a:rPr>
              <a:t>Digital Forensics</a:t>
            </a:r>
          </a:p>
          <a:p>
            <a:pPr lvl="1"/>
            <a:r>
              <a:rPr lang="en-CA" dirty="0">
                <a:latin typeface="Consolas" panose="020B0609020204030204" pitchFamily="49" charset="0"/>
              </a:rPr>
              <a:t>Scenario</a:t>
            </a:r>
          </a:p>
          <a:p>
            <a:pPr lvl="1"/>
            <a:r>
              <a:rPr lang="en-CA" dirty="0">
                <a:latin typeface="Consolas" panose="020B0609020204030204" pitchFamily="49" charset="0"/>
              </a:rPr>
              <a:t>Best Practices</a:t>
            </a:r>
          </a:p>
          <a:p>
            <a:pPr lvl="1"/>
            <a:r>
              <a:rPr lang="en-US" dirty="0">
                <a:latin typeface="Consolas" panose="020B0609020204030204" pitchFamily="49" charset="0"/>
              </a:rPr>
              <a:t>Memory </a:t>
            </a:r>
          </a:p>
          <a:p>
            <a:pPr lvl="1"/>
            <a:r>
              <a:rPr lang="en-CA" dirty="0">
                <a:latin typeface="Consolas" panose="020B0609020204030204" pitchFamily="49" charset="0"/>
              </a:rPr>
              <a:t>Virtual Memory</a:t>
            </a:r>
          </a:p>
          <a:p>
            <a:pPr lvl="1"/>
            <a:r>
              <a:rPr lang="en-CA" dirty="0">
                <a:latin typeface="Consolas" panose="020B0609020204030204" pitchFamily="49" charset="0"/>
              </a:rPr>
              <a:t>Custom Content Image</a:t>
            </a:r>
          </a:p>
          <a:p>
            <a:pPr lvl="1"/>
            <a:r>
              <a:rPr lang="en-CA" dirty="0">
                <a:latin typeface="Consolas" panose="020B0609020204030204" pitchFamily="49" charset="0"/>
              </a:rPr>
              <a:t>Forensic Image</a:t>
            </a:r>
          </a:p>
          <a:p>
            <a:pPr lvl="1"/>
            <a:r>
              <a:rPr lang="en-US" dirty="0" err="1">
                <a:latin typeface="Consolas" panose="020B0609020204030204" pitchFamily="49" charset="0"/>
              </a:rPr>
              <a:t>AccessData</a:t>
            </a:r>
            <a:r>
              <a:rPr lang="en-US" dirty="0">
                <a:latin typeface="Consolas" panose="020B0609020204030204" pitchFamily="49" charset="0"/>
              </a:rPr>
              <a:t> FTK Imager</a:t>
            </a:r>
          </a:p>
          <a:p>
            <a:pPr lvl="2"/>
            <a:r>
              <a:rPr lang="en-US" sz="2400" dirty="0">
                <a:latin typeface="Consolas" panose="020B0609020204030204" pitchFamily="49" charset="0"/>
              </a:rPr>
              <a:t>RAM Image</a:t>
            </a:r>
            <a:endParaRPr lang="en-CA" sz="2400" dirty="0">
              <a:latin typeface="Consolas" panose="020B0609020204030204" pitchFamily="49" charset="0"/>
            </a:endParaRPr>
          </a:p>
        </p:txBody>
      </p:sp>
      <p:sp>
        <p:nvSpPr>
          <p:cNvPr id="4" name="Footer Placeholder 3">
            <a:extLst>
              <a:ext uri="{FF2B5EF4-FFF2-40B4-BE49-F238E27FC236}">
                <a16:creationId xmlns:a16="http://schemas.microsoft.com/office/drawing/2014/main" id="{9C2037F9-27D7-E803-01F0-90F50261ECC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332901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4EA5-0EC6-8411-5C54-99B1FF3DBB17}"/>
              </a:ext>
            </a:extLst>
          </p:cNvPr>
          <p:cNvSpPr>
            <a:spLocks noGrp="1"/>
          </p:cNvSpPr>
          <p:nvPr>
            <p:ph type="title"/>
          </p:nvPr>
        </p:nvSpPr>
        <p:spPr/>
        <p:txBody>
          <a:bodyPr>
            <a:normAutofit/>
          </a:bodyPr>
          <a:lstStyle/>
          <a:p>
            <a:r>
              <a:rPr lang="en-CA" sz="3600" dirty="0">
                <a:latin typeface="Consolas" panose="020B0609020204030204" pitchFamily="49" charset="0"/>
              </a:rPr>
              <a:t>Formatting</a:t>
            </a:r>
          </a:p>
        </p:txBody>
      </p:sp>
      <p:sp>
        <p:nvSpPr>
          <p:cNvPr id="3" name="Content Placeholder 2">
            <a:extLst>
              <a:ext uri="{FF2B5EF4-FFF2-40B4-BE49-F238E27FC236}">
                <a16:creationId xmlns:a16="http://schemas.microsoft.com/office/drawing/2014/main" id="{2CA6C0DA-BFF3-13C2-139D-9415B18F9FBB}"/>
              </a:ext>
            </a:extLst>
          </p:cNvPr>
          <p:cNvSpPr>
            <a:spLocks noGrp="1"/>
          </p:cNvSpPr>
          <p:nvPr>
            <p:ph idx="1"/>
          </p:nvPr>
        </p:nvSpPr>
        <p:spPr/>
        <p:txBody>
          <a:bodyPr>
            <a:normAutofit/>
          </a:bodyPr>
          <a:lstStyle/>
          <a:p>
            <a:r>
              <a:rPr lang="en-US" sz="1600" dirty="0">
                <a:latin typeface="Consolas" panose="020B0609020204030204" pitchFamily="49" charset="0"/>
              </a:rPr>
              <a:t>Formatting a drive prepares it for use by creating a file system on it (like NTFS, FAT32, or </a:t>
            </a:r>
            <a:r>
              <a:rPr lang="en-US" sz="1600" dirty="0" err="1">
                <a:latin typeface="Consolas" panose="020B0609020204030204" pitchFamily="49" charset="0"/>
              </a:rPr>
              <a:t>exFAT</a:t>
            </a:r>
            <a:r>
              <a:rPr lang="en-US" sz="1600" dirty="0">
                <a:latin typeface="Consolas" panose="020B0609020204030204" pitchFamily="49" charset="0"/>
              </a:rPr>
              <a:t>).</a:t>
            </a:r>
          </a:p>
          <a:p>
            <a:r>
              <a:rPr lang="en-US" sz="1600" b="1" dirty="0">
                <a:solidFill>
                  <a:srgbClr val="FFFF00"/>
                </a:solidFill>
                <a:latin typeface="Consolas" panose="020B0609020204030204" pitchFamily="49" charset="0"/>
              </a:rPr>
              <a:t>Quick Format:</a:t>
            </a:r>
          </a:p>
          <a:p>
            <a:pPr marL="0" indent="0">
              <a:buNone/>
            </a:pPr>
            <a:r>
              <a:rPr lang="en-US" sz="1600" dirty="0">
                <a:latin typeface="Consolas" panose="020B0609020204030204" pitchFamily="49" charset="0"/>
              </a:rPr>
              <a:t>Only deletes the file system's index (the table that tracks where files are stored) and sets up a new, empty file system.</a:t>
            </a:r>
          </a:p>
          <a:p>
            <a:pPr marL="0" indent="0">
              <a:buNone/>
            </a:pPr>
            <a:r>
              <a:rPr lang="en-US" sz="1600" dirty="0">
                <a:latin typeface="Consolas" panose="020B0609020204030204" pitchFamily="49" charset="0"/>
              </a:rPr>
              <a:t>It does not erase the data itself, the files can still be recovered using file recovery software until they are overwritten.</a:t>
            </a:r>
          </a:p>
          <a:p>
            <a:endParaRPr lang="en-US" sz="1600" dirty="0">
              <a:latin typeface="Consolas" panose="020B0609020204030204" pitchFamily="49" charset="0"/>
            </a:endParaRPr>
          </a:p>
          <a:p>
            <a:r>
              <a:rPr lang="en-US" sz="1600" b="1" dirty="0">
                <a:solidFill>
                  <a:srgbClr val="FFFF00"/>
                </a:solidFill>
                <a:latin typeface="Consolas" panose="020B0609020204030204" pitchFamily="49" charset="0"/>
              </a:rPr>
              <a:t>Full Format:</a:t>
            </a:r>
          </a:p>
          <a:p>
            <a:r>
              <a:rPr lang="en-US" sz="1600" dirty="0">
                <a:latin typeface="Consolas" panose="020B0609020204030204" pitchFamily="49" charset="0"/>
              </a:rPr>
              <a:t>scans the drive for bad sectors and overwrites all the data with zeros, which significantly reduces the chances of data recovery.</a:t>
            </a:r>
          </a:p>
          <a:p>
            <a:r>
              <a:rPr lang="en-US" sz="1600" dirty="0">
                <a:latin typeface="Consolas" panose="020B0609020204030204" pitchFamily="49" charset="0"/>
              </a:rPr>
              <a:t>more thorough and secure than a quick format because it not only removes the file system's index but also writes over the data.</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AF581BEE-8273-03CD-9265-E0E0530C391E}"/>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714485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4AC7-EB61-B8A9-7A9A-6F51DE9ED61E}"/>
              </a:ext>
            </a:extLst>
          </p:cNvPr>
          <p:cNvSpPr>
            <a:spLocks noGrp="1"/>
          </p:cNvSpPr>
          <p:nvPr>
            <p:ph type="title"/>
          </p:nvPr>
        </p:nvSpPr>
        <p:spPr/>
        <p:txBody>
          <a:bodyPr/>
          <a:lstStyle/>
          <a:p>
            <a:r>
              <a:rPr lang="en-US" dirty="0">
                <a:latin typeface="Consolas" panose="020B0609020204030204" pitchFamily="49" charset="0"/>
              </a:rPr>
              <a:t>HW</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8F33211B-C67D-10A9-813E-30E5F2517900}"/>
              </a:ext>
            </a:extLst>
          </p:cNvPr>
          <p:cNvSpPr>
            <a:spLocks noGrp="1"/>
          </p:cNvSpPr>
          <p:nvPr>
            <p:ph idx="1"/>
          </p:nvPr>
        </p:nvSpPr>
        <p:spPr/>
        <p:txBody>
          <a:bodyPr>
            <a:normAutofit/>
          </a:bodyPr>
          <a:lstStyle/>
          <a:p>
            <a:r>
              <a:rPr lang="en-US" sz="1600" dirty="0">
                <a:latin typeface="Consolas" panose="020B0609020204030204" pitchFamily="49" charset="0"/>
              </a:rPr>
              <a:t>Q: The difference between making an image of the entire hard disk and making images of individual partitions or drives (like C:\, D:\, E:\, F:\)?</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B2131E83-F583-F07D-C565-0B22BEF2D141}"/>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3288936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4546-48C4-920E-76ED-BAE2AAC4622F}"/>
              </a:ext>
            </a:extLst>
          </p:cNvPr>
          <p:cNvSpPr>
            <a:spLocks noGrp="1"/>
          </p:cNvSpPr>
          <p:nvPr>
            <p:ph type="title"/>
          </p:nvPr>
        </p:nvSpPr>
        <p:spPr>
          <a:xfrm>
            <a:off x="838200" y="136525"/>
            <a:ext cx="10515600" cy="875846"/>
          </a:xfrm>
        </p:spPr>
        <p:txBody>
          <a:bodyPr>
            <a:normAutofit/>
          </a:bodyPr>
          <a:lstStyle/>
          <a:p>
            <a:pPr algn="ctr"/>
            <a:r>
              <a:rPr lang="en-US" sz="4000" dirty="0">
                <a:latin typeface="Consolas" panose="020B0609020204030204" pitchFamily="49" charset="0"/>
              </a:rPr>
              <a:t>File Wiping issues </a:t>
            </a:r>
            <a:endParaRPr lang="en-CA" sz="4000" dirty="0">
              <a:latin typeface="Consolas" panose="020B0609020204030204" pitchFamily="49" charset="0"/>
            </a:endParaRPr>
          </a:p>
        </p:txBody>
      </p:sp>
      <p:sp>
        <p:nvSpPr>
          <p:cNvPr id="3" name="Content Placeholder 2">
            <a:extLst>
              <a:ext uri="{FF2B5EF4-FFF2-40B4-BE49-F238E27FC236}">
                <a16:creationId xmlns:a16="http://schemas.microsoft.com/office/drawing/2014/main" id="{970D77E9-F02E-8FEC-4F0E-21439D83D253}"/>
              </a:ext>
            </a:extLst>
          </p:cNvPr>
          <p:cNvSpPr>
            <a:spLocks noGrp="1"/>
          </p:cNvSpPr>
          <p:nvPr>
            <p:ph idx="1"/>
          </p:nvPr>
        </p:nvSpPr>
        <p:spPr>
          <a:xfrm>
            <a:off x="298579" y="1101012"/>
            <a:ext cx="11719249" cy="5486400"/>
          </a:xfrm>
        </p:spPr>
        <p:txBody>
          <a:bodyPr>
            <a:normAutofit/>
          </a:bodyPr>
          <a:lstStyle/>
          <a:p>
            <a:pPr>
              <a:lnSpc>
                <a:spcPct val="100000"/>
              </a:lnSpc>
            </a:pPr>
            <a:r>
              <a:rPr lang="en-US" sz="1600" dirty="0">
                <a:latin typeface="Consolas" panose="020B0609020204030204" pitchFamily="49" charset="0"/>
              </a:rPr>
              <a:t>achieving 100% data deletion can be tricky due to a few technical reasons:</a:t>
            </a:r>
          </a:p>
          <a:p>
            <a:pPr>
              <a:lnSpc>
                <a:spcPct val="100000"/>
              </a:lnSpc>
            </a:pPr>
            <a:endParaRPr lang="en-US" sz="1600" dirty="0">
              <a:latin typeface="Consolas" panose="020B0609020204030204" pitchFamily="49" charset="0"/>
            </a:endParaRPr>
          </a:p>
          <a:p>
            <a:pPr marL="342900" indent="-342900">
              <a:lnSpc>
                <a:spcPct val="100000"/>
              </a:lnSpc>
              <a:buFont typeface="+mj-lt"/>
              <a:buAutoNum type="arabicPeriod"/>
            </a:pPr>
            <a:r>
              <a:rPr lang="en-US" sz="1600" b="1" dirty="0">
                <a:solidFill>
                  <a:srgbClr val="FF0000"/>
                </a:solidFill>
                <a:latin typeface="Consolas" panose="020B0609020204030204" pitchFamily="49" charset="0"/>
              </a:rPr>
              <a:t>File System Complexity: </a:t>
            </a:r>
            <a:r>
              <a:rPr lang="en-US" sz="1600" dirty="0">
                <a:latin typeface="Consolas" panose="020B0609020204030204" pitchFamily="49" charset="0"/>
              </a:rPr>
              <a:t>Many modern file systems (like NTFS or ext4) </a:t>
            </a:r>
            <a:r>
              <a:rPr lang="en-US" sz="1600" b="1" dirty="0">
                <a:solidFill>
                  <a:srgbClr val="FF0000"/>
                </a:solidFill>
                <a:latin typeface="Consolas" panose="020B0609020204030204" pitchFamily="49" charset="0"/>
              </a:rPr>
              <a:t>keep metadata</a:t>
            </a:r>
            <a:r>
              <a:rPr lang="en-US" sz="1600" dirty="0">
                <a:latin typeface="Consolas" panose="020B0609020204030204" pitchFamily="49" charset="0"/>
              </a:rPr>
              <a:t>. Even after overwriting file contents, fragments of this metadata may still exist elsewhere on the disk.</a:t>
            </a:r>
          </a:p>
          <a:p>
            <a:pPr marL="342900" indent="-342900">
              <a:lnSpc>
                <a:spcPct val="100000"/>
              </a:lnSpc>
              <a:buFont typeface="+mj-lt"/>
              <a:buAutoNum type="arabicPeriod"/>
            </a:pPr>
            <a:r>
              <a:rPr lang="en-US" sz="1600" b="1" dirty="0">
                <a:solidFill>
                  <a:srgbClr val="FF0000"/>
                </a:solidFill>
                <a:latin typeface="Consolas" panose="020B0609020204030204" pitchFamily="49" charset="0"/>
              </a:rPr>
              <a:t>Data Caching: </a:t>
            </a:r>
            <a:r>
              <a:rPr lang="en-US" sz="1600" dirty="0">
                <a:latin typeface="Consolas" panose="020B0609020204030204" pitchFamily="49" charset="0"/>
              </a:rPr>
              <a:t>OS and hard drives often </a:t>
            </a:r>
            <a:r>
              <a:rPr lang="en-US" sz="1600" b="1" dirty="0">
                <a:solidFill>
                  <a:srgbClr val="FF0000"/>
                </a:solidFill>
                <a:latin typeface="Consolas" panose="020B0609020204030204" pitchFamily="49" charset="0"/>
              </a:rPr>
              <a:t>cache data for quick access</a:t>
            </a:r>
            <a:r>
              <a:rPr lang="en-US" sz="1600" dirty="0">
                <a:latin typeface="Consolas" panose="020B0609020204030204" pitchFamily="49" charset="0"/>
              </a:rPr>
              <a:t>. Some of this cached data can persist even after deletion and might not be wiped in a standard deletion process.</a:t>
            </a:r>
          </a:p>
          <a:p>
            <a:pPr marL="342900" indent="-342900">
              <a:lnSpc>
                <a:spcPct val="100000"/>
              </a:lnSpc>
              <a:buFont typeface="+mj-lt"/>
              <a:buAutoNum type="arabicPeriod"/>
            </a:pPr>
            <a:r>
              <a:rPr lang="en-US" sz="1600" b="1" dirty="0">
                <a:solidFill>
                  <a:srgbClr val="FF0000"/>
                </a:solidFill>
                <a:latin typeface="Consolas" panose="020B0609020204030204" pitchFamily="49" charset="0"/>
              </a:rPr>
              <a:t>Over-Provisioning on SSDs: </a:t>
            </a:r>
            <a:r>
              <a:rPr lang="en-US" sz="1600" dirty="0">
                <a:latin typeface="Consolas" panose="020B0609020204030204" pitchFamily="49" charset="0"/>
              </a:rPr>
              <a:t>SSDs use </a:t>
            </a:r>
            <a:r>
              <a:rPr lang="en-US" sz="1600" b="1" dirty="0">
                <a:solidFill>
                  <a:srgbClr val="92D050"/>
                </a:solidFill>
                <a:latin typeface="Consolas" panose="020B0609020204030204" pitchFamily="49" charset="0"/>
              </a:rPr>
              <a:t>hidden areas for efficient write operations</a:t>
            </a:r>
            <a:r>
              <a:rPr lang="en-US" sz="1600" dirty="0">
                <a:latin typeface="Consolas" panose="020B0609020204030204" pitchFamily="49" charset="0"/>
              </a:rPr>
              <a:t>, which aren't accessible to standard wiping tools, leaving residual data.</a:t>
            </a:r>
          </a:p>
          <a:p>
            <a:pPr marL="342900" indent="-342900">
              <a:lnSpc>
                <a:spcPct val="100000"/>
              </a:lnSpc>
              <a:buFont typeface="+mj-lt"/>
              <a:buAutoNum type="arabicPeriod"/>
            </a:pPr>
            <a:r>
              <a:rPr lang="en-US" sz="1600" b="1" dirty="0">
                <a:solidFill>
                  <a:srgbClr val="FF0000"/>
                </a:solidFill>
                <a:latin typeface="Consolas" panose="020B0609020204030204" pitchFamily="49" charset="0"/>
              </a:rPr>
              <a:t>Shadow Copies and Backups: </a:t>
            </a:r>
            <a:r>
              <a:rPr lang="en-US" sz="1600" dirty="0">
                <a:latin typeface="Consolas" panose="020B0609020204030204" pitchFamily="49" charset="0"/>
              </a:rPr>
              <a:t>Systems like Windows retain older file versions in backups, allowing deleted data to persist in snapshots.</a:t>
            </a:r>
          </a:p>
          <a:p>
            <a:pPr marL="342900" indent="-342900">
              <a:lnSpc>
                <a:spcPct val="100000"/>
              </a:lnSpc>
              <a:buFont typeface="+mj-lt"/>
              <a:buAutoNum type="arabicPeriod"/>
            </a:pPr>
            <a:r>
              <a:rPr lang="en-US" sz="1600" b="1" dirty="0">
                <a:solidFill>
                  <a:srgbClr val="FF0000"/>
                </a:solidFill>
                <a:latin typeface="Consolas" panose="020B0609020204030204" pitchFamily="49" charset="0"/>
              </a:rPr>
              <a:t>Logical vs. Physical Deletion: </a:t>
            </a:r>
            <a:r>
              <a:rPr lang="en-US" sz="1600" dirty="0">
                <a:latin typeface="Consolas" panose="020B0609020204030204" pitchFamily="49" charset="0"/>
              </a:rPr>
              <a:t>Standard deletion removes only </a:t>
            </a:r>
            <a:r>
              <a:rPr lang="en-US" sz="1600" b="1" dirty="0">
                <a:solidFill>
                  <a:srgbClr val="92D050"/>
                </a:solidFill>
                <a:latin typeface="Consolas" panose="020B0609020204030204" pitchFamily="49" charset="0"/>
              </a:rPr>
              <a:t>file pointers</a:t>
            </a:r>
            <a:r>
              <a:rPr lang="en-US" sz="1600" dirty="0">
                <a:latin typeface="Consolas" panose="020B0609020204030204" pitchFamily="49" charset="0"/>
              </a:rPr>
              <a:t>, not the data itself, which can still be recovered until </a:t>
            </a:r>
            <a:r>
              <a:rPr lang="en-US" sz="1600" b="1" dirty="0">
                <a:solidFill>
                  <a:srgbClr val="FF0000"/>
                </a:solidFill>
                <a:latin typeface="Consolas" panose="020B0609020204030204" pitchFamily="49" charset="0"/>
              </a:rPr>
              <a:t>overwritten securely</a:t>
            </a:r>
            <a:r>
              <a:rPr lang="en-US" sz="1600" dirty="0">
                <a:latin typeface="Consolas" panose="020B0609020204030204" pitchFamily="49" charset="0"/>
              </a:rPr>
              <a:t>.</a:t>
            </a:r>
          </a:p>
          <a:p>
            <a:pPr>
              <a:lnSpc>
                <a:spcPct val="100000"/>
              </a:lnSpc>
            </a:pPr>
            <a:endParaRPr lang="en-US" sz="1600" dirty="0">
              <a:latin typeface="Consolas" panose="020B0609020204030204" pitchFamily="49" charset="0"/>
            </a:endParaRPr>
          </a:p>
          <a:p>
            <a:pPr>
              <a:lnSpc>
                <a:spcPct val="100000"/>
              </a:lnSpc>
            </a:pPr>
            <a:r>
              <a:rPr lang="en-US" sz="1600" dirty="0">
                <a:latin typeface="Consolas" panose="020B0609020204030204" pitchFamily="49" charset="0"/>
              </a:rPr>
              <a:t>To truly wipe data, specialized tools and techniques (like `</a:t>
            </a:r>
            <a:r>
              <a:rPr lang="en-US" sz="1600" b="1" dirty="0">
                <a:latin typeface="Consolas" panose="020B0609020204030204" pitchFamily="49" charset="0"/>
              </a:rPr>
              <a:t>secure erase</a:t>
            </a:r>
            <a:r>
              <a:rPr lang="en-US" sz="1600" dirty="0">
                <a:latin typeface="Consolas" panose="020B0609020204030204" pitchFamily="49" charset="0"/>
              </a:rPr>
              <a:t>` for SSDs, or `</a:t>
            </a:r>
            <a:r>
              <a:rPr lang="en-US" sz="1600" b="1" dirty="0">
                <a:latin typeface="Consolas" panose="020B0609020204030204" pitchFamily="49" charset="0"/>
              </a:rPr>
              <a:t>physical destruction</a:t>
            </a:r>
            <a:r>
              <a:rPr lang="en-US" sz="1600" dirty="0">
                <a:latin typeface="Consolas" panose="020B0609020204030204" pitchFamily="49" charset="0"/>
              </a:rPr>
              <a:t>` of storage media) are often needed.</a:t>
            </a:r>
            <a:endParaRPr lang="en-CA" sz="1600" dirty="0">
              <a:latin typeface="Consolas" panose="020B0609020204030204" pitchFamily="49" charset="0"/>
            </a:endParaRPr>
          </a:p>
          <a:p>
            <a:pPr>
              <a:lnSpc>
                <a:spcPct val="100000"/>
              </a:lnSpc>
            </a:pPr>
            <a:endParaRPr lang="en-US"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FFCB66C1-9D3E-7E48-A01E-A8B24F8890BC}"/>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943039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4AC7-EB61-B8A9-7A9A-6F51DE9ED61E}"/>
              </a:ext>
            </a:extLst>
          </p:cNvPr>
          <p:cNvSpPr>
            <a:spLocks noGrp="1"/>
          </p:cNvSpPr>
          <p:nvPr>
            <p:ph type="title"/>
          </p:nvPr>
        </p:nvSpPr>
        <p:spPr/>
        <p:txBody>
          <a:bodyPr>
            <a:normAutofit/>
          </a:bodyPr>
          <a:lstStyle/>
          <a:p>
            <a:r>
              <a:rPr lang="en-US" sz="4000" dirty="0">
                <a:latin typeface="Consolas" panose="020B0609020204030204" pitchFamily="49" charset="0"/>
              </a:rPr>
              <a:t>C Language for OS</a:t>
            </a:r>
            <a:endParaRPr lang="en-CA" sz="4000" dirty="0">
              <a:latin typeface="Consolas" panose="020B0609020204030204" pitchFamily="49" charset="0"/>
            </a:endParaRPr>
          </a:p>
        </p:txBody>
      </p:sp>
      <p:sp>
        <p:nvSpPr>
          <p:cNvPr id="3" name="Content Placeholder 2">
            <a:extLst>
              <a:ext uri="{FF2B5EF4-FFF2-40B4-BE49-F238E27FC236}">
                <a16:creationId xmlns:a16="http://schemas.microsoft.com/office/drawing/2014/main" id="{8F33211B-C67D-10A9-813E-30E5F2517900}"/>
              </a:ext>
            </a:extLst>
          </p:cNvPr>
          <p:cNvSpPr>
            <a:spLocks noGrp="1"/>
          </p:cNvSpPr>
          <p:nvPr>
            <p:ph idx="1"/>
          </p:nvPr>
        </p:nvSpPr>
        <p:spPr>
          <a:xfrm>
            <a:off x="838200" y="1825625"/>
            <a:ext cx="10515600" cy="1486739"/>
          </a:xfrm>
        </p:spPr>
        <p:txBody>
          <a:bodyPr>
            <a:normAutofit/>
          </a:bodyPr>
          <a:lstStyle/>
          <a:p>
            <a:r>
              <a:rPr lang="en-US" sz="1600" dirty="0">
                <a:latin typeface="Consolas" panose="020B0609020204030204" pitchFamily="49" charset="0"/>
              </a:rPr>
              <a:t>When installing a new OS or formatting a drive, leftover data from the previous system may remain because formatting usually only clears file pointers, not the actual data. </a:t>
            </a:r>
          </a:p>
          <a:p>
            <a:r>
              <a:rPr lang="en-US" sz="1600" dirty="0">
                <a:latin typeface="Consolas" panose="020B0609020204030204" pitchFamily="49" charset="0"/>
              </a:rPr>
              <a:t>This residual data, including sensitive information, can be recovered by someone with access to the disk. To fully erase old data and prevent exposure, a secure wipe should be done before installing the OS.</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B2131E83-F583-F07D-C565-0B22BEF2D141}"/>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4">
            <a:extLst>
              <a:ext uri="{FF2B5EF4-FFF2-40B4-BE49-F238E27FC236}">
                <a16:creationId xmlns:a16="http://schemas.microsoft.com/office/drawing/2014/main" id="{7DA9EEF9-73AD-47E0-3F29-FFBD99F662C8}"/>
              </a:ext>
            </a:extLst>
          </p:cNvPr>
          <p:cNvSpPr/>
          <p:nvPr/>
        </p:nvSpPr>
        <p:spPr>
          <a:xfrm>
            <a:off x="2519400" y="3983811"/>
            <a:ext cx="1698172" cy="21622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endParaRPr lang="en-CA" dirty="0"/>
          </a:p>
        </p:txBody>
      </p:sp>
      <p:sp>
        <p:nvSpPr>
          <p:cNvPr id="6" name="Rectangle 5">
            <a:extLst>
              <a:ext uri="{FF2B5EF4-FFF2-40B4-BE49-F238E27FC236}">
                <a16:creationId xmlns:a16="http://schemas.microsoft.com/office/drawing/2014/main" id="{E4911DDD-06EA-FC91-3F1A-3430D5B45C5E}"/>
              </a:ext>
            </a:extLst>
          </p:cNvPr>
          <p:cNvSpPr/>
          <p:nvPr/>
        </p:nvSpPr>
        <p:spPr>
          <a:xfrm>
            <a:off x="2519400" y="3447301"/>
            <a:ext cx="1698172" cy="5365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Old OS Space</a:t>
            </a:r>
            <a:endParaRPr lang="en-CA" dirty="0"/>
          </a:p>
        </p:txBody>
      </p:sp>
      <p:cxnSp>
        <p:nvCxnSpPr>
          <p:cNvPr id="8" name="Straight Arrow Connector 7">
            <a:extLst>
              <a:ext uri="{FF2B5EF4-FFF2-40B4-BE49-F238E27FC236}">
                <a16:creationId xmlns:a16="http://schemas.microsoft.com/office/drawing/2014/main" id="{36E00E86-7E0B-A6A6-9C55-36B885C0EA8B}"/>
              </a:ext>
            </a:extLst>
          </p:cNvPr>
          <p:cNvCxnSpPr/>
          <p:nvPr/>
        </p:nvCxnSpPr>
        <p:spPr>
          <a:xfrm>
            <a:off x="4527201" y="4823566"/>
            <a:ext cx="126896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6B9492C2-99A2-F668-DE06-4ACF380F3C94}"/>
              </a:ext>
            </a:extLst>
          </p:cNvPr>
          <p:cNvSpPr/>
          <p:nvPr/>
        </p:nvSpPr>
        <p:spPr>
          <a:xfrm>
            <a:off x="6013547" y="3983811"/>
            <a:ext cx="1698172" cy="21622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endParaRPr lang="en-CA" dirty="0"/>
          </a:p>
        </p:txBody>
      </p:sp>
      <p:sp>
        <p:nvSpPr>
          <p:cNvPr id="10" name="Rectangle 9">
            <a:extLst>
              <a:ext uri="{FF2B5EF4-FFF2-40B4-BE49-F238E27FC236}">
                <a16:creationId xmlns:a16="http://schemas.microsoft.com/office/drawing/2014/main" id="{01B840ED-5E0A-C0A6-6C9D-254863B97423}"/>
              </a:ext>
            </a:extLst>
          </p:cNvPr>
          <p:cNvSpPr/>
          <p:nvPr/>
        </p:nvSpPr>
        <p:spPr>
          <a:xfrm>
            <a:off x="6013547" y="3447301"/>
            <a:ext cx="1698172" cy="1049694"/>
          </a:xfrm>
          <a:prstGeom prst="rect">
            <a:avLst/>
          </a:prstGeom>
          <a:solidFill>
            <a:srgbClr val="E971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 OS Space</a:t>
            </a:r>
            <a:endParaRPr lang="en-CA" dirty="0"/>
          </a:p>
        </p:txBody>
      </p:sp>
      <p:sp>
        <p:nvSpPr>
          <p:cNvPr id="11" name="TextBox 10">
            <a:extLst>
              <a:ext uri="{FF2B5EF4-FFF2-40B4-BE49-F238E27FC236}">
                <a16:creationId xmlns:a16="http://schemas.microsoft.com/office/drawing/2014/main" id="{54A1997D-353D-4418-A5FF-4AB81E93B4F8}"/>
              </a:ext>
            </a:extLst>
          </p:cNvPr>
          <p:cNvSpPr txBox="1"/>
          <p:nvPr/>
        </p:nvSpPr>
        <p:spPr>
          <a:xfrm>
            <a:off x="408562" y="3429000"/>
            <a:ext cx="1952084" cy="584775"/>
          </a:xfrm>
          <a:prstGeom prst="rect">
            <a:avLst/>
          </a:prstGeom>
          <a:noFill/>
        </p:spPr>
        <p:txBody>
          <a:bodyPr wrap="square" rtlCol="0">
            <a:spAutoFit/>
          </a:bodyPr>
          <a:lstStyle/>
          <a:p>
            <a:r>
              <a:rPr lang="en-US" sz="1600" dirty="0">
                <a:latin typeface="Consolas" panose="020B0609020204030204" pitchFamily="49" charset="0"/>
              </a:rPr>
              <a:t>int mem[100];</a:t>
            </a:r>
          </a:p>
          <a:p>
            <a:endParaRPr lang="en-CA" sz="1600" dirty="0">
              <a:latin typeface="Consolas" panose="020B0609020204030204" pitchFamily="49" charset="0"/>
            </a:endParaRPr>
          </a:p>
        </p:txBody>
      </p:sp>
      <p:sp>
        <p:nvSpPr>
          <p:cNvPr id="12" name="TextBox 11">
            <a:extLst>
              <a:ext uri="{FF2B5EF4-FFF2-40B4-BE49-F238E27FC236}">
                <a16:creationId xmlns:a16="http://schemas.microsoft.com/office/drawing/2014/main" id="{E259884B-569B-4990-5315-4C2C52CFFEA5}"/>
              </a:ext>
            </a:extLst>
          </p:cNvPr>
          <p:cNvSpPr txBox="1"/>
          <p:nvPr/>
        </p:nvSpPr>
        <p:spPr>
          <a:xfrm>
            <a:off x="7996137" y="3457401"/>
            <a:ext cx="4114800" cy="2554545"/>
          </a:xfrm>
          <a:prstGeom prst="rect">
            <a:avLst/>
          </a:prstGeom>
          <a:noFill/>
        </p:spPr>
        <p:txBody>
          <a:bodyPr wrap="square" rtlCol="0">
            <a:spAutoFit/>
          </a:bodyPr>
          <a:lstStyle/>
          <a:p>
            <a:r>
              <a:rPr lang="en-US" sz="1600" dirty="0">
                <a:latin typeface="Consolas" panose="020B0609020204030204" pitchFamily="49" charset="0"/>
              </a:rPr>
              <a:t>int mem[200];</a:t>
            </a:r>
          </a:p>
          <a:p>
            <a:endParaRPr lang="en-US" sz="1600" dirty="0">
              <a:latin typeface="Consolas" panose="020B0609020204030204" pitchFamily="49" charset="0"/>
            </a:endParaRPr>
          </a:p>
          <a:p>
            <a:r>
              <a:rPr lang="en-US" sz="1600" dirty="0">
                <a:latin typeface="Consolas" panose="020B0609020204030204" pitchFamily="49" charset="0"/>
              </a:rPr>
              <a:t>Here the operating system reserves more space on the hard disk, as the data is in the operating system space now, if the operating system does not use this space and if this data is sensitive then it can be read by anyone who checks the hard disk.</a:t>
            </a:r>
            <a:endParaRPr lang="en-CA" sz="1600" dirty="0">
              <a:latin typeface="Consolas" panose="020B0609020204030204" pitchFamily="49" charset="0"/>
            </a:endParaRPr>
          </a:p>
        </p:txBody>
      </p:sp>
      <p:sp>
        <p:nvSpPr>
          <p:cNvPr id="13" name="TextBox 12">
            <a:extLst>
              <a:ext uri="{FF2B5EF4-FFF2-40B4-BE49-F238E27FC236}">
                <a16:creationId xmlns:a16="http://schemas.microsoft.com/office/drawing/2014/main" id="{EE876D9F-8C30-1591-3688-FE3D4B2C49B8}"/>
              </a:ext>
            </a:extLst>
          </p:cNvPr>
          <p:cNvSpPr txBox="1"/>
          <p:nvPr/>
        </p:nvSpPr>
        <p:spPr>
          <a:xfrm>
            <a:off x="4434954" y="4370712"/>
            <a:ext cx="1453457" cy="338554"/>
          </a:xfrm>
          <a:prstGeom prst="rect">
            <a:avLst/>
          </a:prstGeom>
          <a:noFill/>
        </p:spPr>
        <p:txBody>
          <a:bodyPr wrap="square" rtlCol="0">
            <a:spAutoFit/>
          </a:bodyPr>
          <a:lstStyle/>
          <a:p>
            <a:r>
              <a:rPr lang="en-US" sz="1600" dirty="0">
                <a:latin typeface="Consolas" panose="020B0609020204030204" pitchFamily="49" charset="0"/>
              </a:rPr>
              <a:t>File Wiping</a:t>
            </a:r>
            <a:endParaRPr lang="en-CA" sz="1600" dirty="0">
              <a:latin typeface="Consolas" panose="020B0609020204030204" pitchFamily="49" charset="0"/>
            </a:endParaRPr>
          </a:p>
        </p:txBody>
      </p:sp>
    </p:spTree>
    <p:extLst>
      <p:ext uri="{BB962C8B-B14F-4D97-AF65-F5344CB8AC3E}">
        <p14:creationId xmlns:p14="http://schemas.microsoft.com/office/powerpoint/2010/main" val="1144840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4AC7-EB61-B8A9-7A9A-6F51DE9ED61E}"/>
              </a:ext>
            </a:extLst>
          </p:cNvPr>
          <p:cNvSpPr>
            <a:spLocks noGrp="1"/>
          </p:cNvSpPr>
          <p:nvPr>
            <p:ph type="title"/>
          </p:nvPr>
        </p:nvSpPr>
        <p:spPr/>
        <p:txBody>
          <a:bodyPr/>
          <a:lstStyle/>
          <a:p>
            <a:r>
              <a:rPr lang="en-US" dirty="0">
                <a:latin typeface="Consolas" panose="020B0609020204030204" pitchFamily="49" charset="0"/>
              </a:rPr>
              <a:t>Create Disk Image</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B2131E83-F583-F07D-C565-0B22BEF2D141}"/>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screenshot of a computer&#10;&#10;Description automatically generated">
            <a:extLst>
              <a:ext uri="{FF2B5EF4-FFF2-40B4-BE49-F238E27FC236}">
                <a16:creationId xmlns:a16="http://schemas.microsoft.com/office/drawing/2014/main" id="{2E9F5DCA-77A8-9528-EAEF-C9453DCFF630}"/>
              </a:ext>
            </a:extLst>
          </p:cNvPr>
          <p:cNvPicPr>
            <a:picLocks noChangeAspect="1"/>
          </p:cNvPicPr>
          <p:nvPr/>
        </p:nvPicPr>
        <p:blipFill>
          <a:blip r:embed="rId2">
            <a:extLst>
              <a:ext uri="{28A0092B-C50C-407E-A947-70E740481C1C}">
                <a14:useLocalDpi xmlns:a14="http://schemas.microsoft.com/office/drawing/2010/main" val="0"/>
              </a:ext>
            </a:extLst>
          </a:blip>
          <a:srcRect l="2909" r="80025" b="48843"/>
          <a:stretch/>
        </p:blipFill>
        <p:spPr>
          <a:xfrm>
            <a:off x="214604" y="2017960"/>
            <a:ext cx="2467001" cy="4159607"/>
          </a:xfrm>
          <a:prstGeom prst="rect">
            <a:avLst/>
          </a:prstGeom>
        </p:spPr>
      </p:pic>
      <p:pic>
        <p:nvPicPr>
          <p:cNvPr id="8" name="Picture 7">
            <a:extLst>
              <a:ext uri="{FF2B5EF4-FFF2-40B4-BE49-F238E27FC236}">
                <a16:creationId xmlns:a16="http://schemas.microsoft.com/office/drawing/2014/main" id="{5F047022-97C8-29CA-3808-546395ECD97B}"/>
              </a:ext>
            </a:extLst>
          </p:cNvPr>
          <p:cNvPicPr>
            <a:picLocks noChangeAspect="1"/>
          </p:cNvPicPr>
          <p:nvPr/>
        </p:nvPicPr>
        <p:blipFill>
          <a:blip r:embed="rId3"/>
          <a:srcRect l="22118" t="14286" r="47729" b="45714"/>
          <a:stretch/>
        </p:blipFill>
        <p:spPr>
          <a:xfrm>
            <a:off x="2895602" y="2392285"/>
            <a:ext cx="4372147" cy="3262465"/>
          </a:xfrm>
          <a:prstGeom prst="rect">
            <a:avLst/>
          </a:prstGeom>
        </p:spPr>
      </p:pic>
      <p:pic>
        <p:nvPicPr>
          <p:cNvPr id="12" name="Picture 11">
            <a:extLst>
              <a:ext uri="{FF2B5EF4-FFF2-40B4-BE49-F238E27FC236}">
                <a16:creationId xmlns:a16="http://schemas.microsoft.com/office/drawing/2014/main" id="{B116A130-ED0D-ACF5-F4F9-C0D8EE57B218}"/>
              </a:ext>
            </a:extLst>
          </p:cNvPr>
          <p:cNvPicPr>
            <a:picLocks noChangeAspect="1"/>
          </p:cNvPicPr>
          <p:nvPr/>
        </p:nvPicPr>
        <p:blipFill>
          <a:blip r:embed="rId4"/>
          <a:srcRect l="22118" t="14422" r="47806" b="46259"/>
          <a:stretch/>
        </p:blipFill>
        <p:spPr>
          <a:xfrm>
            <a:off x="7481746" y="2415948"/>
            <a:ext cx="4372147" cy="3215141"/>
          </a:xfrm>
          <a:prstGeom prst="rect">
            <a:avLst/>
          </a:prstGeom>
        </p:spPr>
      </p:pic>
    </p:spTree>
    <p:extLst>
      <p:ext uri="{BB962C8B-B14F-4D97-AF65-F5344CB8AC3E}">
        <p14:creationId xmlns:p14="http://schemas.microsoft.com/office/powerpoint/2010/main" val="2480695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4AC7-EB61-B8A9-7A9A-6F51DE9ED61E}"/>
              </a:ext>
            </a:extLst>
          </p:cNvPr>
          <p:cNvSpPr>
            <a:spLocks noGrp="1"/>
          </p:cNvSpPr>
          <p:nvPr>
            <p:ph type="title"/>
          </p:nvPr>
        </p:nvSpPr>
        <p:spPr/>
        <p:txBody>
          <a:bodyPr/>
          <a:lstStyle/>
          <a:p>
            <a:r>
              <a:rPr lang="en-US" dirty="0">
                <a:latin typeface="Consolas" panose="020B0609020204030204" pitchFamily="49" charset="0"/>
              </a:rPr>
              <a:t>Create Disk Image</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B2131E83-F583-F07D-C565-0B22BEF2D141}"/>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screenshot of a computer&#10;&#10;Description automatically generated">
            <a:extLst>
              <a:ext uri="{FF2B5EF4-FFF2-40B4-BE49-F238E27FC236}">
                <a16:creationId xmlns:a16="http://schemas.microsoft.com/office/drawing/2014/main" id="{B7FD86ED-AE46-1E60-3501-352E886CC16A}"/>
              </a:ext>
            </a:extLst>
          </p:cNvPr>
          <p:cNvPicPr>
            <a:picLocks noChangeAspect="1"/>
          </p:cNvPicPr>
          <p:nvPr/>
        </p:nvPicPr>
        <p:blipFill>
          <a:blip r:embed="rId2">
            <a:extLst>
              <a:ext uri="{28A0092B-C50C-407E-A947-70E740481C1C}">
                <a14:useLocalDpi xmlns:a14="http://schemas.microsoft.com/office/drawing/2010/main" val="0"/>
              </a:ext>
            </a:extLst>
          </a:blip>
          <a:srcRect l="24107" t="11564" r="50000" b="43402"/>
          <a:stretch/>
        </p:blipFill>
        <p:spPr>
          <a:xfrm>
            <a:off x="623595" y="1765693"/>
            <a:ext cx="4536233" cy="4437911"/>
          </a:xfrm>
          <a:prstGeom prst="rect">
            <a:avLst/>
          </a:prstGeom>
        </p:spPr>
      </p:pic>
      <p:pic>
        <p:nvPicPr>
          <p:cNvPr id="9" name="Picture 8">
            <a:extLst>
              <a:ext uri="{FF2B5EF4-FFF2-40B4-BE49-F238E27FC236}">
                <a16:creationId xmlns:a16="http://schemas.microsoft.com/office/drawing/2014/main" id="{633440F8-74D5-5BBD-FA9B-05F786CC8737}"/>
              </a:ext>
            </a:extLst>
          </p:cNvPr>
          <p:cNvPicPr>
            <a:picLocks noChangeAspect="1"/>
          </p:cNvPicPr>
          <p:nvPr/>
        </p:nvPicPr>
        <p:blipFill>
          <a:blip r:embed="rId3"/>
          <a:srcRect l="23801" t="15510" r="50000" b="47347"/>
          <a:stretch/>
        </p:blipFill>
        <p:spPr>
          <a:xfrm>
            <a:off x="6274242" y="2098577"/>
            <a:ext cx="4827632" cy="3849883"/>
          </a:xfrm>
          <a:prstGeom prst="rect">
            <a:avLst/>
          </a:prstGeom>
        </p:spPr>
      </p:pic>
    </p:spTree>
    <p:extLst>
      <p:ext uri="{BB962C8B-B14F-4D97-AF65-F5344CB8AC3E}">
        <p14:creationId xmlns:p14="http://schemas.microsoft.com/office/powerpoint/2010/main" val="1339711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4AC7-EB61-B8A9-7A9A-6F51DE9ED61E}"/>
              </a:ext>
            </a:extLst>
          </p:cNvPr>
          <p:cNvSpPr>
            <a:spLocks noGrp="1"/>
          </p:cNvSpPr>
          <p:nvPr>
            <p:ph type="title"/>
          </p:nvPr>
        </p:nvSpPr>
        <p:spPr/>
        <p:txBody>
          <a:bodyPr/>
          <a:lstStyle/>
          <a:p>
            <a:r>
              <a:rPr lang="en-US" dirty="0">
                <a:latin typeface="Consolas" panose="020B0609020204030204" pitchFamily="49" charset="0"/>
              </a:rPr>
              <a:t>Create Disk Image</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B2131E83-F583-F07D-C565-0B22BEF2D141}"/>
              </a:ext>
            </a:extLst>
          </p:cNvPr>
          <p:cNvSpPr>
            <a:spLocks noGrp="1"/>
          </p:cNvSpPr>
          <p:nvPr>
            <p:ph type="ftr" sz="quarter" idx="11"/>
          </p:nvPr>
        </p:nvSpPr>
        <p:spPr/>
        <p:txBody>
          <a:bodyPr/>
          <a:lstStyle/>
          <a:p>
            <a:r>
              <a:rPr lang="sv-SE"/>
              <a:t>INST. : ENG.ALI BANI BAKAR &amp; ENG.Dana Al-Mahrouk</a:t>
            </a:r>
            <a:endParaRPr lang="en-CA"/>
          </a:p>
        </p:txBody>
      </p:sp>
      <p:pic>
        <p:nvPicPr>
          <p:cNvPr id="11" name="Picture 10">
            <a:extLst>
              <a:ext uri="{FF2B5EF4-FFF2-40B4-BE49-F238E27FC236}">
                <a16:creationId xmlns:a16="http://schemas.microsoft.com/office/drawing/2014/main" id="{A6A2C51B-F9B2-ABE1-2D7B-F344E5305FB8}"/>
              </a:ext>
            </a:extLst>
          </p:cNvPr>
          <p:cNvPicPr>
            <a:picLocks noChangeAspect="1"/>
          </p:cNvPicPr>
          <p:nvPr/>
        </p:nvPicPr>
        <p:blipFill>
          <a:blip r:embed="rId2"/>
          <a:srcRect l="23801" t="15375" r="50000" b="47347"/>
          <a:stretch/>
        </p:blipFill>
        <p:spPr>
          <a:xfrm>
            <a:off x="591535" y="1690688"/>
            <a:ext cx="5268089" cy="4216522"/>
          </a:xfrm>
          <a:prstGeom prst="rect">
            <a:avLst/>
          </a:prstGeom>
        </p:spPr>
      </p:pic>
      <p:pic>
        <p:nvPicPr>
          <p:cNvPr id="3" name="Picture 2">
            <a:extLst>
              <a:ext uri="{FF2B5EF4-FFF2-40B4-BE49-F238E27FC236}">
                <a16:creationId xmlns:a16="http://schemas.microsoft.com/office/drawing/2014/main" id="{6885E674-BC7D-E42D-90D6-D480C0E59C41}"/>
              </a:ext>
            </a:extLst>
          </p:cNvPr>
          <p:cNvPicPr>
            <a:picLocks noChangeAspect="1"/>
          </p:cNvPicPr>
          <p:nvPr/>
        </p:nvPicPr>
        <p:blipFill>
          <a:blip r:embed="rId3"/>
          <a:srcRect l="23648" t="15783" r="50000" b="47347"/>
          <a:stretch/>
        </p:blipFill>
        <p:spPr>
          <a:xfrm>
            <a:off x="6106289" y="1690687"/>
            <a:ext cx="5361033" cy="4219283"/>
          </a:xfrm>
          <a:prstGeom prst="rect">
            <a:avLst/>
          </a:prstGeom>
        </p:spPr>
      </p:pic>
    </p:spTree>
    <p:extLst>
      <p:ext uri="{BB962C8B-B14F-4D97-AF65-F5344CB8AC3E}">
        <p14:creationId xmlns:p14="http://schemas.microsoft.com/office/powerpoint/2010/main" val="542009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4AC7-EB61-B8A9-7A9A-6F51DE9ED61E}"/>
              </a:ext>
            </a:extLst>
          </p:cNvPr>
          <p:cNvSpPr>
            <a:spLocks noGrp="1"/>
          </p:cNvSpPr>
          <p:nvPr>
            <p:ph type="title"/>
          </p:nvPr>
        </p:nvSpPr>
        <p:spPr/>
        <p:txBody>
          <a:bodyPr/>
          <a:lstStyle/>
          <a:p>
            <a:r>
              <a:rPr lang="en-US" dirty="0">
                <a:latin typeface="Consolas" panose="020B0609020204030204" pitchFamily="49" charset="0"/>
              </a:rPr>
              <a:t>Create Disk Image (USB)</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B2131E83-F583-F07D-C565-0B22BEF2D141}"/>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a:extLst>
              <a:ext uri="{FF2B5EF4-FFF2-40B4-BE49-F238E27FC236}">
                <a16:creationId xmlns:a16="http://schemas.microsoft.com/office/drawing/2014/main" id="{9565106C-EDC3-B0F2-67CE-F442BCA17D1E}"/>
              </a:ext>
            </a:extLst>
          </p:cNvPr>
          <p:cNvPicPr>
            <a:picLocks noChangeAspect="1"/>
          </p:cNvPicPr>
          <p:nvPr/>
        </p:nvPicPr>
        <p:blipFill>
          <a:blip r:embed="rId2"/>
          <a:srcRect l="21812" t="14421" r="47653" b="45715"/>
          <a:stretch/>
        </p:blipFill>
        <p:spPr>
          <a:xfrm>
            <a:off x="289249" y="1756003"/>
            <a:ext cx="5473856" cy="4019647"/>
          </a:xfrm>
          <a:prstGeom prst="rect">
            <a:avLst/>
          </a:prstGeom>
        </p:spPr>
      </p:pic>
      <p:sp>
        <p:nvSpPr>
          <p:cNvPr id="6" name="Rectangle 5">
            <a:extLst>
              <a:ext uri="{FF2B5EF4-FFF2-40B4-BE49-F238E27FC236}">
                <a16:creationId xmlns:a16="http://schemas.microsoft.com/office/drawing/2014/main" id="{A6925820-5365-967B-2FC3-FF48E3624B2D}"/>
              </a:ext>
            </a:extLst>
          </p:cNvPr>
          <p:cNvSpPr/>
          <p:nvPr/>
        </p:nvSpPr>
        <p:spPr>
          <a:xfrm>
            <a:off x="838200" y="3013788"/>
            <a:ext cx="4321629" cy="2985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DD6DFBCB-EE66-2CB1-712C-B2EFC3E6FF43}"/>
              </a:ext>
            </a:extLst>
          </p:cNvPr>
          <p:cNvPicPr>
            <a:picLocks noChangeAspect="1"/>
          </p:cNvPicPr>
          <p:nvPr/>
        </p:nvPicPr>
        <p:blipFill>
          <a:blip r:embed="rId3"/>
          <a:srcRect l="37883" t="30068" r="38018" b="36327"/>
          <a:stretch/>
        </p:blipFill>
        <p:spPr>
          <a:xfrm>
            <a:off x="6165978" y="1753260"/>
            <a:ext cx="5121147" cy="4016905"/>
          </a:xfrm>
          <a:prstGeom prst="rect">
            <a:avLst/>
          </a:prstGeom>
        </p:spPr>
      </p:pic>
    </p:spTree>
    <p:extLst>
      <p:ext uri="{BB962C8B-B14F-4D97-AF65-F5344CB8AC3E}">
        <p14:creationId xmlns:p14="http://schemas.microsoft.com/office/powerpoint/2010/main" val="1347411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4F81-CE01-9938-22FF-6D38B85A9FC8}"/>
              </a:ext>
            </a:extLst>
          </p:cNvPr>
          <p:cNvSpPr>
            <a:spLocks noGrp="1"/>
          </p:cNvSpPr>
          <p:nvPr>
            <p:ph type="title"/>
          </p:nvPr>
        </p:nvSpPr>
        <p:spPr/>
        <p:txBody>
          <a:bodyPr/>
          <a:lstStyle/>
          <a:p>
            <a:r>
              <a:rPr lang="en-US" dirty="0">
                <a:latin typeface="Consolas" panose="020B0609020204030204" pitchFamily="49" charset="0"/>
              </a:rPr>
              <a:t>Result</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F3D22D41-5282-6E75-5B98-B9465AFE3FE1}"/>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a:extLst>
              <a:ext uri="{FF2B5EF4-FFF2-40B4-BE49-F238E27FC236}">
                <a16:creationId xmlns:a16="http://schemas.microsoft.com/office/drawing/2014/main" id="{C4F6A549-5242-FDEF-4EAB-1177610F9E6D}"/>
              </a:ext>
            </a:extLst>
          </p:cNvPr>
          <p:cNvPicPr>
            <a:picLocks noChangeAspect="1"/>
          </p:cNvPicPr>
          <p:nvPr/>
        </p:nvPicPr>
        <p:blipFill>
          <a:blip r:embed="rId2"/>
          <a:srcRect l="35280" t="24925" r="26837" b="28708"/>
          <a:stretch/>
        </p:blipFill>
        <p:spPr>
          <a:xfrm>
            <a:off x="513182" y="1825625"/>
            <a:ext cx="6204858" cy="4271975"/>
          </a:xfrm>
          <a:prstGeom prst="rect">
            <a:avLst/>
          </a:prstGeom>
        </p:spPr>
      </p:pic>
      <p:pic>
        <p:nvPicPr>
          <p:cNvPr id="10" name="Picture 9">
            <a:extLst>
              <a:ext uri="{FF2B5EF4-FFF2-40B4-BE49-F238E27FC236}">
                <a16:creationId xmlns:a16="http://schemas.microsoft.com/office/drawing/2014/main" id="{9B7C1ADF-75A0-4577-8FD4-7DB4A1BFDE1D}"/>
              </a:ext>
            </a:extLst>
          </p:cNvPr>
          <p:cNvPicPr>
            <a:picLocks noChangeAspect="1"/>
          </p:cNvPicPr>
          <p:nvPr/>
        </p:nvPicPr>
        <p:blipFill>
          <a:blip r:embed="rId3"/>
          <a:srcRect l="38035" t="20953" r="37781" b="27891"/>
          <a:stretch/>
        </p:blipFill>
        <p:spPr>
          <a:xfrm>
            <a:off x="7470711" y="1349237"/>
            <a:ext cx="4208107" cy="5007113"/>
          </a:xfrm>
          <a:prstGeom prst="rect">
            <a:avLst/>
          </a:prstGeom>
        </p:spPr>
      </p:pic>
    </p:spTree>
    <p:extLst>
      <p:ext uri="{BB962C8B-B14F-4D97-AF65-F5344CB8AC3E}">
        <p14:creationId xmlns:p14="http://schemas.microsoft.com/office/powerpoint/2010/main" val="1866355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FECC-2D06-141E-0680-C6CBC817078B}"/>
              </a:ext>
            </a:extLst>
          </p:cNvPr>
          <p:cNvSpPr>
            <a:spLocks noGrp="1"/>
          </p:cNvSpPr>
          <p:nvPr>
            <p:ph type="title"/>
          </p:nvPr>
        </p:nvSpPr>
        <p:spPr/>
        <p:txBody>
          <a:bodyPr/>
          <a:lstStyle/>
          <a:p>
            <a:r>
              <a:rPr lang="en-US" dirty="0"/>
              <a:t>Result of USB Image </a:t>
            </a:r>
            <a:endParaRPr lang="en-CA" dirty="0"/>
          </a:p>
        </p:txBody>
      </p:sp>
      <p:sp>
        <p:nvSpPr>
          <p:cNvPr id="4" name="Footer Placeholder 3">
            <a:extLst>
              <a:ext uri="{FF2B5EF4-FFF2-40B4-BE49-F238E27FC236}">
                <a16:creationId xmlns:a16="http://schemas.microsoft.com/office/drawing/2014/main" id="{C1D312E4-52A8-429A-2E7B-D51251B65CF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AA53690D-A9D8-A960-4CC2-44950E58FDA8}"/>
              </a:ext>
            </a:extLst>
          </p:cNvPr>
          <p:cNvPicPr>
            <a:picLocks noChangeAspect="1"/>
          </p:cNvPicPr>
          <p:nvPr/>
        </p:nvPicPr>
        <p:blipFill>
          <a:blip r:embed="rId2"/>
          <a:stretch>
            <a:fillRect/>
          </a:stretch>
        </p:blipFill>
        <p:spPr>
          <a:xfrm>
            <a:off x="229193" y="1847850"/>
            <a:ext cx="6166422" cy="4351338"/>
          </a:xfrm>
          <a:prstGeom prst="rect">
            <a:avLst/>
          </a:prstGeom>
        </p:spPr>
      </p:pic>
      <p:pic>
        <p:nvPicPr>
          <p:cNvPr id="8" name="Picture 7">
            <a:extLst>
              <a:ext uri="{FF2B5EF4-FFF2-40B4-BE49-F238E27FC236}">
                <a16:creationId xmlns:a16="http://schemas.microsoft.com/office/drawing/2014/main" id="{EEC4BA11-CCED-0951-CB6F-0D8CFCC1E182}"/>
              </a:ext>
            </a:extLst>
          </p:cNvPr>
          <p:cNvPicPr>
            <a:picLocks noChangeAspect="1"/>
          </p:cNvPicPr>
          <p:nvPr/>
        </p:nvPicPr>
        <p:blipFill>
          <a:blip r:embed="rId3"/>
          <a:stretch>
            <a:fillRect/>
          </a:stretch>
        </p:blipFill>
        <p:spPr>
          <a:xfrm>
            <a:off x="6525782" y="0"/>
            <a:ext cx="5666218" cy="6792686"/>
          </a:xfrm>
          <a:prstGeom prst="rect">
            <a:avLst/>
          </a:prstGeom>
        </p:spPr>
      </p:pic>
    </p:spTree>
    <p:extLst>
      <p:ext uri="{BB962C8B-B14F-4D97-AF65-F5344CB8AC3E}">
        <p14:creationId xmlns:p14="http://schemas.microsoft.com/office/powerpoint/2010/main" val="1561292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486C-B4D4-ABE0-5513-8F5E1BFEA7B5}"/>
              </a:ext>
            </a:extLst>
          </p:cNvPr>
          <p:cNvSpPr>
            <a:spLocks noGrp="1"/>
          </p:cNvSpPr>
          <p:nvPr>
            <p:ph type="title"/>
          </p:nvPr>
        </p:nvSpPr>
        <p:spPr/>
        <p:txBody>
          <a:bodyPr>
            <a:normAutofit/>
          </a:bodyPr>
          <a:lstStyle/>
          <a:p>
            <a:r>
              <a:rPr lang="en-CA" sz="4000" dirty="0">
                <a:latin typeface="Consolas" panose="020B0609020204030204" pitchFamily="49" charset="0"/>
              </a:rPr>
              <a:t>Digital Forensics</a:t>
            </a:r>
          </a:p>
        </p:txBody>
      </p:sp>
      <p:sp>
        <p:nvSpPr>
          <p:cNvPr id="3" name="Content Placeholder 2">
            <a:extLst>
              <a:ext uri="{FF2B5EF4-FFF2-40B4-BE49-F238E27FC236}">
                <a16:creationId xmlns:a16="http://schemas.microsoft.com/office/drawing/2014/main" id="{4E6EE571-1D05-9CEE-ED77-7732968DFC46}"/>
              </a:ext>
            </a:extLst>
          </p:cNvPr>
          <p:cNvSpPr>
            <a:spLocks noGrp="1"/>
          </p:cNvSpPr>
          <p:nvPr>
            <p:ph idx="1"/>
          </p:nvPr>
        </p:nvSpPr>
        <p:spPr>
          <a:xfrm>
            <a:off x="353454" y="1807628"/>
            <a:ext cx="5129981" cy="4351338"/>
          </a:xfrm>
        </p:spPr>
        <p:txBody>
          <a:bodyPr>
            <a:normAutofit/>
          </a:bodyPr>
          <a:lstStyle/>
          <a:p>
            <a:r>
              <a:rPr lang="en-US" sz="1800" dirty="0">
                <a:latin typeface="Consolas" panose="020B0609020204030204" pitchFamily="49" charset="0"/>
              </a:rPr>
              <a:t>Digital forensics is the process of collecting, preserving, analyzing, and presenting digital evidence from digital devices in a way that is legally acceptable. </a:t>
            </a:r>
          </a:p>
          <a:p>
            <a:r>
              <a:rPr lang="en-US" sz="1800" dirty="0">
                <a:latin typeface="Consolas" panose="020B0609020204030204" pitchFamily="49" charset="0"/>
              </a:rPr>
              <a:t>To uncover information that can be crucial in </a:t>
            </a:r>
            <a:r>
              <a:rPr lang="en-US" sz="1800" b="1" dirty="0">
                <a:solidFill>
                  <a:srgbClr val="FF0000"/>
                </a:solidFill>
                <a:latin typeface="Consolas" panose="020B0609020204030204" pitchFamily="49" charset="0"/>
              </a:rPr>
              <a:t>investigations</a:t>
            </a:r>
            <a:r>
              <a:rPr lang="en-US" sz="1800" dirty="0">
                <a:latin typeface="Consolas" panose="020B0609020204030204" pitchFamily="49" charset="0"/>
              </a:rPr>
              <a:t> related to </a:t>
            </a:r>
            <a:r>
              <a:rPr lang="en-US" sz="1800" b="1" dirty="0">
                <a:solidFill>
                  <a:srgbClr val="FF0000"/>
                </a:solidFill>
                <a:latin typeface="Consolas" panose="020B0609020204030204" pitchFamily="49" charset="0"/>
              </a:rPr>
              <a:t>cybercrimes</a:t>
            </a:r>
            <a:r>
              <a:rPr lang="en-US" sz="1800" dirty="0">
                <a:latin typeface="Consolas" panose="020B0609020204030204" pitchFamily="49" charset="0"/>
              </a:rPr>
              <a:t>.</a:t>
            </a:r>
          </a:p>
          <a:p>
            <a:endParaRPr lang="en-US" sz="1800" dirty="0">
              <a:latin typeface="Consolas" panose="020B0609020204030204" pitchFamily="49" charset="0"/>
            </a:endParaRPr>
          </a:p>
          <a:p>
            <a:endParaRPr lang="en-CA" sz="1800" dirty="0">
              <a:latin typeface="Consolas" panose="020B0609020204030204" pitchFamily="49" charset="0"/>
            </a:endParaRPr>
          </a:p>
        </p:txBody>
      </p:sp>
      <p:sp>
        <p:nvSpPr>
          <p:cNvPr id="4" name="Footer Placeholder 3">
            <a:extLst>
              <a:ext uri="{FF2B5EF4-FFF2-40B4-BE49-F238E27FC236}">
                <a16:creationId xmlns:a16="http://schemas.microsoft.com/office/drawing/2014/main" id="{D949415B-07EE-88D5-D55A-DF6309A783A7}"/>
              </a:ext>
            </a:extLst>
          </p:cNvPr>
          <p:cNvSpPr>
            <a:spLocks noGrp="1"/>
          </p:cNvSpPr>
          <p:nvPr>
            <p:ph type="ftr" sz="quarter" idx="11"/>
          </p:nvPr>
        </p:nvSpPr>
        <p:spPr/>
        <p:txBody>
          <a:bodyPr/>
          <a:lstStyle/>
          <a:p>
            <a:r>
              <a:rPr lang="sv-SE"/>
              <a:t>INST. : ENG.ALI BANI BAKAR &amp; ENG.Dana Al-Mahrouk</a:t>
            </a:r>
            <a:endParaRPr lang="en-CA"/>
          </a:p>
        </p:txBody>
      </p:sp>
      <p:grpSp>
        <p:nvGrpSpPr>
          <p:cNvPr id="5" name="Group 4">
            <a:extLst>
              <a:ext uri="{FF2B5EF4-FFF2-40B4-BE49-F238E27FC236}">
                <a16:creationId xmlns:a16="http://schemas.microsoft.com/office/drawing/2014/main" id="{8C5C2E86-566E-7B7D-A413-FFC5F6251F81}"/>
              </a:ext>
            </a:extLst>
          </p:cNvPr>
          <p:cNvGrpSpPr/>
          <p:nvPr/>
        </p:nvGrpSpPr>
        <p:grpSpPr>
          <a:xfrm>
            <a:off x="4435813" y="-645866"/>
            <a:ext cx="8959274" cy="6290612"/>
            <a:chOff x="6443123" y="963014"/>
            <a:chExt cx="6772957" cy="4899709"/>
          </a:xfrm>
          <a:blipFill>
            <a:blip r:embed="rId2"/>
            <a:stretch>
              <a:fillRect/>
            </a:stretch>
          </a:blipFill>
        </p:grpSpPr>
        <p:sp>
          <p:nvSpPr>
            <p:cNvPr id="6" name="Rectangle: Rounded Corners 5">
              <a:extLst>
                <a:ext uri="{FF2B5EF4-FFF2-40B4-BE49-F238E27FC236}">
                  <a16:creationId xmlns:a16="http://schemas.microsoft.com/office/drawing/2014/main" id="{0D6896C1-0227-71F6-C6A9-4EB51E6D6137}"/>
                </a:ext>
              </a:extLst>
            </p:cNvPr>
            <p:cNvSpPr/>
            <p:nvPr/>
          </p:nvSpPr>
          <p:spPr>
            <a:xfrm rot="20100525">
              <a:off x="9639094" y="963014"/>
              <a:ext cx="2504416" cy="6096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Rounded Corners 6">
              <a:extLst>
                <a:ext uri="{FF2B5EF4-FFF2-40B4-BE49-F238E27FC236}">
                  <a16:creationId xmlns:a16="http://schemas.microsoft.com/office/drawing/2014/main" id="{29C037E9-5FC2-A49D-FE17-243FA79AC216}"/>
                </a:ext>
              </a:extLst>
            </p:cNvPr>
            <p:cNvSpPr/>
            <p:nvPr/>
          </p:nvSpPr>
          <p:spPr>
            <a:xfrm rot="20100525">
              <a:off x="6923300" y="2237496"/>
              <a:ext cx="6085699" cy="6096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95A3924F-EEED-DB02-532B-0F9866C64D00}"/>
                </a:ext>
              </a:extLst>
            </p:cNvPr>
            <p:cNvSpPr/>
            <p:nvPr/>
          </p:nvSpPr>
          <p:spPr>
            <a:xfrm rot="20100525">
              <a:off x="7961474" y="1969047"/>
              <a:ext cx="1837051" cy="6096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2EA94CAF-3AF7-F786-BA00-E363ED2A1FD0}"/>
                </a:ext>
              </a:extLst>
            </p:cNvPr>
            <p:cNvSpPr/>
            <p:nvPr/>
          </p:nvSpPr>
          <p:spPr>
            <a:xfrm rot="20100525">
              <a:off x="9200022" y="2683188"/>
              <a:ext cx="3100412" cy="6096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22E7F3E8-95AC-3568-C94A-C29FBD5F289D}"/>
                </a:ext>
              </a:extLst>
            </p:cNvPr>
            <p:cNvSpPr/>
            <p:nvPr/>
          </p:nvSpPr>
          <p:spPr>
            <a:xfrm rot="20100525">
              <a:off x="6443123" y="4034260"/>
              <a:ext cx="2998838" cy="6096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F5301D8D-7906-0946-6E76-06EC671DCF94}"/>
                </a:ext>
              </a:extLst>
            </p:cNvPr>
            <p:cNvSpPr/>
            <p:nvPr/>
          </p:nvSpPr>
          <p:spPr>
            <a:xfrm rot="20100525">
              <a:off x="11088046" y="2846732"/>
              <a:ext cx="2128034" cy="6096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46C3760E-0924-0E1C-709E-B786D704AE96}"/>
                </a:ext>
              </a:extLst>
            </p:cNvPr>
            <p:cNvSpPr/>
            <p:nvPr/>
          </p:nvSpPr>
          <p:spPr>
            <a:xfrm rot="20100525">
              <a:off x="7274931" y="4251539"/>
              <a:ext cx="4059171" cy="6096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22564B00-2E62-7CF8-E147-AF41B7AA0FF2}"/>
                </a:ext>
              </a:extLst>
            </p:cNvPr>
            <p:cNvSpPr/>
            <p:nvPr/>
          </p:nvSpPr>
          <p:spPr>
            <a:xfrm rot="20100525">
              <a:off x="7231156" y="4769120"/>
              <a:ext cx="5621870" cy="6096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A1C7DD5B-FAEF-B59A-8DBC-BE62D9E1167D}"/>
                </a:ext>
              </a:extLst>
            </p:cNvPr>
            <p:cNvSpPr/>
            <p:nvPr/>
          </p:nvSpPr>
          <p:spPr>
            <a:xfrm rot="20100525">
              <a:off x="9293626" y="5253123"/>
              <a:ext cx="3119138" cy="6096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072720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4AC7-EB61-B8A9-7A9A-6F51DE9ED61E}"/>
              </a:ext>
            </a:extLst>
          </p:cNvPr>
          <p:cNvSpPr>
            <a:spLocks noGrp="1"/>
          </p:cNvSpPr>
          <p:nvPr>
            <p:ph type="title"/>
          </p:nvPr>
        </p:nvSpPr>
        <p:spPr/>
        <p:txBody>
          <a:bodyPr/>
          <a:lstStyle/>
          <a:p>
            <a:r>
              <a:rPr lang="en-US" dirty="0">
                <a:latin typeface="Consolas" panose="020B0609020204030204" pitchFamily="49" charset="0"/>
              </a:rPr>
              <a:t>Disk Mounting</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8F33211B-C67D-10A9-813E-30E5F2517900}"/>
              </a:ext>
            </a:extLst>
          </p:cNvPr>
          <p:cNvSpPr>
            <a:spLocks noGrp="1"/>
          </p:cNvSpPr>
          <p:nvPr>
            <p:ph idx="1"/>
          </p:nvPr>
        </p:nvSpPr>
        <p:spPr>
          <a:xfrm>
            <a:off x="289249" y="1825625"/>
            <a:ext cx="5197151" cy="4667250"/>
          </a:xfrm>
        </p:spPr>
        <p:txBody>
          <a:bodyPr>
            <a:normAutofit/>
          </a:bodyPr>
          <a:lstStyle/>
          <a:p>
            <a:r>
              <a:rPr lang="en-US" sz="1600" dirty="0">
                <a:latin typeface="Consolas" panose="020B0609020204030204" pitchFamily="49" charset="0"/>
              </a:rPr>
              <a:t>A disk image is a file that contains a complete copy of a storage device, including its file system, files, and metadata. Common formats include `.E01` (EnCase image files) and `.dd` or `.</a:t>
            </a:r>
            <a:r>
              <a:rPr lang="en-US" sz="1600" dirty="0" err="1">
                <a:latin typeface="Consolas" panose="020B0609020204030204" pitchFamily="49" charset="0"/>
              </a:rPr>
              <a:t>img</a:t>
            </a:r>
            <a:r>
              <a:rPr lang="en-US" sz="1600" dirty="0">
                <a:latin typeface="Consolas" panose="020B0609020204030204" pitchFamily="49" charset="0"/>
              </a:rPr>
              <a:t>` (raw image files).</a:t>
            </a:r>
          </a:p>
          <a:p>
            <a:endParaRPr lang="en-US" sz="1600" dirty="0">
              <a:latin typeface="Consolas" panose="020B0609020204030204" pitchFamily="49" charset="0"/>
            </a:endParaRPr>
          </a:p>
          <a:p>
            <a:r>
              <a:rPr lang="en-US" sz="1600" dirty="0">
                <a:latin typeface="Consolas" panose="020B0609020204030204" pitchFamily="49" charset="0"/>
              </a:rPr>
              <a:t>When you mount a disk image, you are essentially telling FTK to treat the image like a physical drive or partition, allowing you to access its contents.</a:t>
            </a:r>
          </a:p>
          <a:p>
            <a:r>
              <a:rPr lang="en-US" sz="1600" dirty="0">
                <a:latin typeface="Consolas" panose="020B0609020204030204" pitchFamily="49" charset="0"/>
              </a:rPr>
              <a:t>The software reads the disk image, interprets its file system, and makes the files and directories within that image accessible for forensic analysis.</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B2131E83-F583-F07D-C565-0B22BEF2D141}"/>
              </a:ext>
            </a:extLst>
          </p:cNvPr>
          <p:cNvSpPr>
            <a:spLocks noGrp="1"/>
          </p:cNvSpPr>
          <p:nvPr>
            <p:ph type="ftr" sz="quarter" idx="11"/>
          </p:nvPr>
        </p:nvSpPr>
        <p:spPr/>
        <p:txBody>
          <a:bodyPr/>
          <a:lstStyle/>
          <a:p>
            <a:r>
              <a:rPr lang="sv-SE"/>
              <a:t>INST. : ENG.ALI BANI BAKAR &amp; ENG.Dana Al-Mahrouk</a:t>
            </a:r>
            <a:endParaRPr lang="en-CA"/>
          </a:p>
        </p:txBody>
      </p:sp>
      <p:pic>
        <p:nvPicPr>
          <p:cNvPr id="10" name="Picture 9">
            <a:extLst>
              <a:ext uri="{FF2B5EF4-FFF2-40B4-BE49-F238E27FC236}">
                <a16:creationId xmlns:a16="http://schemas.microsoft.com/office/drawing/2014/main" id="{C50443F8-5714-A4B0-7E76-925527D9201B}"/>
              </a:ext>
            </a:extLst>
          </p:cNvPr>
          <p:cNvPicPr>
            <a:picLocks noChangeAspect="1"/>
          </p:cNvPicPr>
          <p:nvPr/>
        </p:nvPicPr>
        <p:blipFill>
          <a:blip r:embed="rId2"/>
          <a:srcRect l="19822" t="1977" r="45663" b="33197"/>
          <a:stretch/>
        </p:blipFill>
        <p:spPr>
          <a:xfrm>
            <a:off x="6235960" y="136525"/>
            <a:ext cx="5819192" cy="6147860"/>
          </a:xfrm>
          <a:prstGeom prst="rect">
            <a:avLst/>
          </a:prstGeom>
        </p:spPr>
      </p:pic>
    </p:spTree>
    <p:extLst>
      <p:ext uri="{BB962C8B-B14F-4D97-AF65-F5344CB8AC3E}">
        <p14:creationId xmlns:p14="http://schemas.microsoft.com/office/powerpoint/2010/main" val="3232822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CD1C-DF3A-86D5-BFFE-E1A984006B2D}"/>
              </a:ext>
            </a:extLst>
          </p:cNvPr>
          <p:cNvSpPr>
            <a:spLocks noGrp="1"/>
          </p:cNvSpPr>
          <p:nvPr>
            <p:ph type="title"/>
          </p:nvPr>
        </p:nvSpPr>
        <p:spPr>
          <a:xfrm>
            <a:off x="285213" y="365125"/>
            <a:ext cx="11068587" cy="1325563"/>
          </a:xfrm>
        </p:spPr>
        <p:txBody>
          <a:bodyPr>
            <a:normAutofit/>
          </a:bodyPr>
          <a:lstStyle/>
          <a:p>
            <a:r>
              <a:rPr lang="en-US" sz="4000" dirty="0">
                <a:latin typeface="Consolas" panose="020B0609020204030204" pitchFamily="49" charset="0"/>
              </a:rPr>
              <a:t>Why is Mounting</a:t>
            </a:r>
            <a:endParaRPr lang="en-CA" sz="4000" dirty="0">
              <a:latin typeface="Consolas" panose="020B0609020204030204" pitchFamily="49" charset="0"/>
            </a:endParaRPr>
          </a:p>
        </p:txBody>
      </p:sp>
      <p:sp>
        <p:nvSpPr>
          <p:cNvPr id="3" name="Content Placeholder 2">
            <a:extLst>
              <a:ext uri="{FF2B5EF4-FFF2-40B4-BE49-F238E27FC236}">
                <a16:creationId xmlns:a16="http://schemas.microsoft.com/office/drawing/2014/main" id="{B8D01989-E9EB-442B-0CD0-987178A0A744}"/>
              </a:ext>
            </a:extLst>
          </p:cNvPr>
          <p:cNvSpPr>
            <a:spLocks noGrp="1"/>
          </p:cNvSpPr>
          <p:nvPr>
            <p:ph idx="1"/>
          </p:nvPr>
        </p:nvSpPr>
        <p:spPr>
          <a:xfrm>
            <a:off x="285213" y="1825625"/>
            <a:ext cx="5623247" cy="4808440"/>
          </a:xfrm>
        </p:spPr>
        <p:txBody>
          <a:bodyPr>
            <a:normAutofit/>
          </a:bodyPr>
          <a:lstStyle/>
          <a:p>
            <a:r>
              <a:rPr lang="en-US" sz="1600" dirty="0">
                <a:latin typeface="Consolas" panose="020B0609020204030204" pitchFamily="49" charset="0"/>
              </a:rPr>
              <a:t>Q: Why is Mounting Important in Forensics?</a:t>
            </a:r>
          </a:p>
          <a:p>
            <a:pPr marL="0" indent="0">
              <a:buNone/>
            </a:pPr>
            <a:endParaRPr lang="en-US" sz="1600" dirty="0">
              <a:latin typeface="Consolas" panose="020B0609020204030204" pitchFamily="49" charset="0"/>
            </a:endParaRPr>
          </a:p>
          <a:p>
            <a:r>
              <a:rPr lang="en-US" sz="1600" dirty="0">
                <a:latin typeface="Consolas" panose="020B0609020204030204" pitchFamily="49" charset="0"/>
              </a:rPr>
              <a:t>Efficiency: It provides a user-friendly way to access and analyze the contents of disk images without needing to write complex scripts or commands.</a:t>
            </a:r>
          </a:p>
          <a:p>
            <a:endParaRPr lang="en-US" sz="1600" dirty="0">
              <a:latin typeface="Consolas" panose="020B0609020204030204" pitchFamily="49" charset="0"/>
            </a:endParaRPr>
          </a:p>
          <a:p>
            <a:r>
              <a:rPr lang="en-US" sz="1600" dirty="0">
                <a:latin typeface="Consolas" panose="020B0609020204030204" pitchFamily="49" charset="0"/>
              </a:rPr>
              <a:t>Comprehensive Analysis: Mounting allows analysts to use FTK's advanced tools to conduct detailed investigations.</a:t>
            </a:r>
          </a:p>
          <a:p>
            <a:endParaRPr lang="en-US" sz="1600" dirty="0">
              <a:latin typeface="Consolas" panose="020B0609020204030204" pitchFamily="49" charset="0"/>
            </a:endParaRPr>
          </a:p>
          <a:p>
            <a:r>
              <a:rPr lang="en-US" sz="1600" dirty="0">
                <a:latin typeface="Consolas" panose="020B0609020204030204" pitchFamily="49" charset="0"/>
              </a:rPr>
              <a:t>Data Integrity: By working with a disk image rather than the original storage device, forensic investigators can ensure that the original evidence remains unaltered and can be preserved for legal proceedings.</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2F2535C9-ACEC-7903-16DC-2BEFFA866EBC}"/>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D026E102-4AE8-3E38-1313-ED1C22EBE1AD}"/>
              </a:ext>
            </a:extLst>
          </p:cNvPr>
          <p:cNvPicPr>
            <a:picLocks noChangeAspect="1"/>
          </p:cNvPicPr>
          <p:nvPr/>
        </p:nvPicPr>
        <p:blipFill>
          <a:blip r:embed="rId2"/>
          <a:stretch>
            <a:fillRect/>
          </a:stretch>
        </p:blipFill>
        <p:spPr>
          <a:xfrm>
            <a:off x="6096000" y="148189"/>
            <a:ext cx="5810787" cy="6118468"/>
          </a:xfrm>
          <a:prstGeom prst="rect">
            <a:avLst/>
          </a:prstGeom>
        </p:spPr>
      </p:pic>
      <p:sp>
        <p:nvSpPr>
          <p:cNvPr id="7" name="Rectangle 6">
            <a:extLst>
              <a:ext uri="{FF2B5EF4-FFF2-40B4-BE49-F238E27FC236}">
                <a16:creationId xmlns:a16="http://schemas.microsoft.com/office/drawing/2014/main" id="{3AFCBD34-1C8D-E1D9-2FA6-AFD6BB432D2D}"/>
              </a:ext>
            </a:extLst>
          </p:cNvPr>
          <p:cNvSpPr/>
          <p:nvPr/>
        </p:nvSpPr>
        <p:spPr>
          <a:xfrm>
            <a:off x="6288831" y="3918858"/>
            <a:ext cx="5430416" cy="44786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6628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E081-C5C6-8BEE-AB23-27CED216113B}"/>
              </a:ext>
            </a:extLst>
          </p:cNvPr>
          <p:cNvSpPr>
            <a:spLocks noGrp="1"/>
          </p:cNvSpPr>
          <p:nvPr>
            <p:ph type="title"/>
          </p:nvPr>
        </p:nvSpPr>
        <p:spPr/>
        <p:txBody>
          <a:bodyPr/>
          <a:lstStyle/>
          <a:p>
            <a:r>
              <a:rPr lang="en-US" dirty="0">
                <a:latin typeface="Consolas" panose="020B0609020204030204" pitchFamily="49" charset="0"/>
              </a:rPr>
              <a:t>Day 20</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4CD42351-6F3B-E165-0D44-3C699C9D9A0A}"/>
              </a:ext>
            </a:extLst>
          </p:cNvPr>
          <p:cNvSpPr>
            <a:spLocks noGrp="1"/>
          </p:cNvSpPr>
          <p:nvPr>
            <p:ph idx="1"/>
          </p:nvPr>
        </p:nvSpPr>
        <p:spPr>
          <a:xfrm>
            <a:off x="838200" y="1583886"/>
            <a:ext cx="10515600" cy="5274114"/>
          </a:xfrm>
        </p:spPr>
        <p:txBody>
          <a:bodyPr>
            <a:normAutofit fontScale="92500" lnSpcReduction="10000"/>
          </a:bodyPr>
          <a:lstStyle/>
          <a:p>
            <a:r>
              <a:rPr lang="en-US" sz="2400" dirty="0">
                <a:latin typeface="Consolas" panose="020B0609020204030204" pitchFamily="49" charset="0"/>
              </a:rPr>
              <a:t>Outline</a:t>
            </a:r>
          </a:p>
          <a:p>
            <a:pPr lvl="1"/>
            <a:r>
              <a:rPr lang="en-CA" sz="2000" dirty="0">
                <a:latin typeface="Consolas" panose="020B0609020204030204" pitchFamily="49" charset="0"/>
              </a:rPr>
              <a:t>RAM Forensics </a:t>
            </a:r>
          </a:p>
          <a:p>
            <a:pPr lvl="1"/>
            <a:r>
              <a:rPr lang="en-CA" sz="2000" dirty="0">
                <a:latin typeface="Consolas" panose="020B0609020204030204" pitchFamily="49" charset="0"/>
              </a:rPr>
              <a:t>Analyze Memory</a:t>
            </a:r>
          </a:p>
          <a:p>
            <a:pPr lvl="1"/>
            <a:r>
              <a:rPr lang="en-CA" sz="2000" dirty="0">
                <a:latin typeface="Consolas" panose="020B0609020204030204" pitchFamily="49" charset="0"/>
              </a:rPr>
              <a:t>Volatility</a:t>
            </a:r>
          </a:p>
          <a:p>
            <a:pPr marL="1371600" lvl="2" indent="-457200">
              <a:buFont typeface="+mj-lt"/>
              <a:buAutoNum type="arabicPeriod"/>
            </a:pPr>
            <a:r>
              <a:rPr lang="en-CA" sz="1800" dirty="0" err="1">
                <a:latin typeface="Consolas" panose="020B0609020204030204" pitchFamily="49" charset="0"/>
              </a:rPr>
              <a:t>Imageinfo</a:t>
            </a:r>
            <a:endParaRPr lang="en-CA" sz="1800" dirty="0">
              <a:latin typeface="Consolas" panose="020B0609020204030204" pitchFamily="49" charset="0"/>
            </a:endParaRPr>
          </a:p>
          <a:p>
            <a:pPr marL="1371600" lvl="2" indent="-457200">
              <a:buFont typeface="+mj-lt"/>
              <a:buAutoNum type="arabicPeriod"/>
            </a:pPr>
            <a:r>
              <a:rPr lang="en-CA" sz="1800" dirty="0" err="1">
                <a:latin typeface="Consolas" panose="020B0609020204030204" pitchFamily="49" charset="0"/>
              </a:rPr>
              <a:t>Pslist</a:t>
            </a:r>
            <a:endParaRPr lang="en-CA" sz="1800" dirty="0">
              <a:latin typeface="Consolas" panose="020B0609020204030204" pitchFamily="49" charset="0"/>
            </a:endParaRPr>
          </a:p>
          <a:p>
            <a:pPr marL="1371600" lvl="2" indent="-457200">
              <a:buFont typeface="+mj-lt"/>
              <a:buAutoNum type="arabicPeriod"/>
            </a:pPr>
            <a:r>
              <a:rPr lang="en-CA" sz="1800" dirty="0">
                <a:latin typeface="Consolas" panose="020B0609020204030204" pitchFamily="49" charset="0"/>
              </a:rPr>
              <a:t>Pstree</a:t>
            </a:r>
          </a:p>
          <a:p>
            <a:pPr marL="1371600" lvl="2" indent="-457200">
              <a:buFont typeface="+mj-lt"/>
              <a:buAutoNum type="arabicPeriod"/>
            </a:pPr>
            <a:r>
              <a:rPr lang="en-CA" sz="1800" dirty="0" err="1">
                <a:latin typeface="Consolas" panose="020B0609020204030204" pitchFamily="49" charset="0"/>
              </a:rPr>
              <a:t>Malfind</a:t>
            </a:r>
            <a:endParaRPr lang="en-CA" sz="1800" dirty="0">
              <a:latin typeface="Consolas" panose="020B0609020204030204" pitchFamily="49" charset="0"/>
            </a:endParaRPr>
          </a:p>
          <a:p>
            <a:pPr marL="1371600" lvl="2" indent="-457200">
              <a:buFont typeface="+mj-lt"/>
              <a:buAutoNum type="arabicPeriod"/>
            </a:pPr>
            <a:r>
              <a:rPr lang="en-CA" sz="1800" dirty="0" err="1">
                <a:latin typeface="Consolas" panose="020B0609020204030204" pitchFamily="49" charset="0"/>
              </a:rPr>
              <a:t>procdump</a:t>
            </a:r>
            <a:r>
              <a:rPr lang="en-CA" sz="1800" dirty="0">
                <a:latin typeface="Consolas" panose="020B0609020204030204" pitchFamily="49" charset="0"/>
              </a:rPr>
              <a:t> -D </a:t>
            </a:r>
          </a:p>
          <a:p>
            <a:pPr marL="1371600" lvl="2" indent="-457200">
              <a:buFont typeface="+mj-lt"/>
              <a:buAutoNum type="arabicPeriod"/>
            </a:pPr>
            <a:r>
              <a:rPr lang="en-CA" sz="1800" dirty="0" err="1">
                <a:latin typeface="Consolas" panose="020B0609020204030204" pitchFamily="49" charset="0"/>
              </a:rPr>
              <a:t>Dlllist</a:t>
            </a:r>
            <a:endParaRPr lang="en-CA" sz="1800" dirty="0">
              <a:latin typeface="Consolas" panose="020B0609020204030204" pitchFamily="49" charset="0"/>
            </a:endParaRPr>
          </a:p>
          <a:p>
            <a:pPr marL="1371600" lvl="2" indent="-457200">
              <a:buFont typeface="+mj-lt"/>
              <a:buAutoNum type="arabicPeriod"/>
            </a:pPr>
            <a:r>
              <a:rPr lang="en-CA" sz="1800" dirty="0">
                <a:latin typeface="Consolas" panose="020B0609020204030204" pitchFamily="49" charset="0"/>
              </a:rPr>
              <a:t>Getsids</a:t>
            </a:r>
          </a:p>
          <a:p>
            <a:pPr marL="1371600" lvl="2" indent="-457200">
              <a:buFont typeface="+mj-lt"/>
              <a:buAutoNum type="arabicPeriod"/>
            </a:pPr>
            <a:r>
              <a:rPr lang="en-CA" sz="1800" dirty="0" err="1">
                <a:latin typeface="Consolas" panose="020B0609020204030204" pitchFamily="49" charset="0"/>
              </a:rPr>
              <a:t>Privs</a:t>
            </a:r>
            <a:endParaRPr lang="en-CA" sz="1800" dirty="0">
              <a:latin typeface="Consolas" panose="020B0609020204030204" pitchFamily="49" charset="0"/>
            </a:endParaRPr>
          </a:p>
          <a:p>
            <a:pPr marL="1371600" lvl="2" indent="-457200">
              <a:buFont typeface="+mj-lt"/>
              <a:buAutoNum type="arabicPeriod"/>
            </a:pPr>
            <a:r>
              <a:rPr lang="en-CA" sz="1800" dirty="0" err="1">
                <a:latin typeface="Consolas" panose="020B0609020204030204" pitchFamily="49" charset="0"/>
              </a:rPr>
              <a:t>Hashdump</a:t>
            </a:r>
            <a:endParaRPr lang="en-CA" sz="1800" dirty="0">
              <a:latin typeface="Consolas" panose="020B0609020204030204" pitchFamily="49" charset="0"/>
            </a:endParaRPr>
          </a:p>
          <a:p>
            <a:pPr marL="1371600" lvl="2" indent="-457200">
              <a:buFont typeface="+mj-lt"/>
              <a:buAutoNum type="arabicPeriod"/>
            </a:pPr>
            <a:r>
              <a:rPr lang="en-CA" sz="1800" dirty="0" err="1">
                <a:latin typeface="Consolas" panose="020B0609020204030204" pitchFamily="49" charset="0"/>
              </a:rPr>
              <a:t>Netscan</a:t>
            </a:r>
            <a:endParaRPr lang="en-CA" sz="1800" dirty="0">
              <a:latin typeface="Consolas" panose="020B0609020204030204" pitchFamily="49" charset="0"/>
            </a:endParaRPr>
          </a:p>
          <a:p>
            <a:pPr marL="1371600" lvl="2" indent="-457200">
              <a:buFont typeface="+mj-lt"/>
              <a:buAutoNum type="arabicPeriod"/>
            </a:pPr>
            <a:r>
              <a:rPr lang="en-CA" sz="1800" dirty="0" err="1">
                <a:latin typeface="Consolas" panose="020B0609020204030204" pitchFamily="49" charset="0"/>
              </a:rPr>
              <a:t>Cmdscan</a:t>
            </a:r>
            <a:endParaRPr lang="en-CA" sz="1800" dirty="0">
              <a:latin typeface="Consolas" panose="020B0609020204030204" pitchFamily="49" charset="0"/>
            </a:endParaRPr>
          </a:p>
          <a:p>
            <a:pPr marL="1371600" lvl="2" indent="-457200">
              <a:buFont typeface="+mj-lt"/>
              <a:buAutoNum type="arabicPeriod"/>
            </a:pPr>
            <a:r>
              <a:rPr lang="en-CA" sz="1800" dirty="0" err="1">
                <a:latin typeface="Consolas" panose="020B0609020204030204" pitchFamily="49" charset="0"/>
              </a:rPr>
              <a:t>Iehistory</a:t>
            </a:r>
            <a:endParaRPr lang="en-CA" sz="1800" dirty="0">
              <a:latin typeface="Consolas" panose="020B0609020204030204" pitchFamily="49" charset="0"/>
            </a:endParaRPr>
          </a:p>
          <a:p>
            <a:pPr lvl="1"/>
            <a:r>
              <a:rPr lang="en-US" sz="2000" dirty="0">
                <a:latin typeface="Consolas" panose="020B0609020204030204" pitchFamily="49" charset="0"/>
                <a:ea typeface="Calibri" panose="020F0502020204030204" pitchFamily="34" charset="0"/>
                <a:cs typeface="Calibri" panose="020F0502020204030204" pitchFamily="34" charset="0"/>
              </a:rPr>
              <a:t>Threads</a:t>
            </a:r>
          </a:p>
          <a:p>
            <a:pPr lvl="1"/>
            <a:r>
              <a:rPr lang="en-US" sz="2000" dirty="0">
                <a:latin typeface="Consolas" panose="020B0609020204030204" pitchFamily="49" charset="0"/>
                <a:ea typeface="Calibri" panose="020F0502020204030204" pitchFamily="34" charset="0"/>
                <a:cs typeface="Calibri" panose="020F0502020204030204" pitchFamily="34" charset="0"/>
              </a:rPr>
              <a:t>CPU</a:t>
            </a:r>
            <a:endParaRPr lang="en-CA" sz="2000" dirty="0">
              <a:latin typeface="Consolas" panose="020B0609020204030204" pitchFamily="49" charset="0"/>
            </a:endParaRPr>
          </a:p>
        </p:txBody>
      </p:sp>
      <p:sp>
        <p:nvSpPr>
          <p:cNvPr id="4" name="Footer Placeholder 3">
            <a:extLst>
              <a:ext uri="{FF2B5EF4-FFF2-40B4-BE49-F238E27FC236}">
                <a16:creationId xmlns:a16="http://schemas.microsoft.com/office/drawing/2014/main" id="{C267B06E-4162-3508-75DA-D9C2C4B5DB12}"/>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327738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CDE2-4A0B-AA6A-C800-BF25A69CD016}"/>
              </a:ext>
            </a:extLst>
          </p:cNvPr>
          <p:cNvSpPr>
            <a:spLocks noGrp="1"/>
          </p:cNvSpPr>
          <p:nvPr>
            <p:ph type="title"/>
          </p:nvPr>
        </p:nvSpPr>
        <p:spPr/>
        <p:txBody>
          <a:bodyPr/>
          <a:lstStyle/>
          <a:p>
            <a:r>
              <a:rPr lang="en-US" dirty="0">
                <a:latin typeface="Consolas" panose="020B0609020204030204" pitchFamily="49" charset="0"/>
              </a:rPr>
              <a:t>RAM Forensics</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8565B066-69F9-7AE8-59D7-0DCD8FE3985A}"/>
              </a:ext>
            </a:extLst>
          </p:cNvPr>
          <p:cNvSpPr>
            <a:spLocks noGrp="1"/>
          </p:cNvSpPr>
          <p:nvPr>
            <p:ph idx="1"/>
          </p:nvPr>
        </p:nvSpPr>
        <p:spPr/>
        <p:txBody>
          <a:bodyPr>
            <a:normAutofit/>
          </a:bodyPr>
          <a:lstStyle/>
          <a:p>
            <a:r>
              <a:rPr lang="en-US" sz="1800" dirty="0">
                <a:latin typeface="Consolas" panose="020B0609020204030204" pitchFamily="49" charset="0"/>
              </a:rPr>
              <a:t>`RAM Forensics`: is the process of analyzing the contents of a computer's RAM (Random Access Memory) to extract valuable information that can aid in forensic investigations. </a:t>
            </a:r>
          </a:p>
          <a:p>
            <a:endParaRPr lang="en-US" sz="1800" dirty="0">
              <a:latin typeface="Consolas" panose="020B0609020204030204" pitchFamily="49" charset="0"/>
            </a:endParaRPr>
          </a:p>
          <a:p>
            <a:r>
              <a:rPr lang="en-US" sz="1800" dirty="0">
                <a:latin typeface="Consolas" panose="020B0609020204030204" pitchFamily="49" charset="0"/>
              </a:rPr>
              <a:t>RAM stores data temporarily while the system is running, including active processes, open files, network connections, and other volatile information that disappears when the system is powered off. </a:t>
            </a:r>
          </a:p>
          <a:p>
            <a:r>
              <a:rPr lang="en-US" sz="1800" dirty="0">
                <a:latin typeface="Consolas" panose="020B0609020204030204" pitchFamily="49" charset="0"/>
              </a:rPr>
              <a:t>By capturing and analyzing this data, investigators can gain insights into system activity and user behavior.</a:t>
            </a:r>
            <a:endParaRPr lang="en-CA" sz="1800" dirty="0">
              <a:latin typeface="Consolas" panose="020B0609020204030204" pitchFamily="49" charset="0"/>
            </a:endParaRPr>
          </a:p>
        </p:txBody>
      </p:sp>
      <p:sp>
        <p:nvSpPr>
          <p:cNvPr id="4" name="Footer Placeholder 3">
            <a:extLst>
              <a:ext uri="{FF2B5EF4-FFF2-40B4-BE49-F238E27FC236}">
                <a16:creationId xmlns:a16="http://schemas.microsoft.com/office/drawing/2014/main" id="{6FF820EA-40F7-6F27-DAD1-07BD08986BD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676362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2248A-1BA2-9082-B658-7DF204BE5C19}"/>
              </a:ext>
            </a:extLst>
          </p:cNvPr>
          <p:cNvSpPr>
            <a:spLocks noGrp="1"/>
          </p:cNvSpPr>
          <p:nvPr>
            <p:ph type="title"/>
          </p:nvPr>
        </p:nvSpPr>
        <p:spPr/>
        <p:txBody>
          <a:bodyPr>
            <a:normAutofit/>
          </a:bodyPr>
          <a:lstStyle/>
          <a:p>
            <a:pPr algn="ctr"/>
            <a:r>
              <a:rPr lang="en-CA" sz="3600" dirty="0">
                <a:latin typeface="Consolas" panose="020B0609020204030204" pitchFamily="49" charset="0"/>
              </a:rPr>
              <a:t>Analyze Memory</a:t>
            </a:r>
          </a:p>
        </p:txBody>
      </p:sp>
      <p:sp>
        <p:nvSpPr>
          <p:cNvPr id="4" name="Footer Placeholder 3">
            <a:extLst>
              <a:ext uri="{FF2B5EF4-FFF2-40B4-BE49-F238E27FC236}">
                <a16:creationId xmlns:a16="http://schemas.microsoft.com/office/drawing/2014/main" id="{13D49868-FAD7-2DAB-6D3D-C20856E16674}"/>
              </a:ext>
            </a:extLst>
          </p:cNvPr>
          <p:cNvSpPr>
            <a:spLocks noGrp="1"/>
          </p:cNvSpPr>
          <p:nvPr>
            <p:ph type="ftr" sz="quarter" idx="11"/>
          </p:nvPr>
        </p:nvSpPr>
        <p:spPr/>
        <p:txBody>
          <a:bodyPr/>
          <a:lstStyle/>
          <a:p>
            <a:r>
              <a:rPr lang="sv-SE"/>
              <a:t>INST. : ENG.ALI BANI BAKAR &amp; ENG.Dana Al-Mahrouk</a:t>
            </a:r>
            <a:endParaRPr lang="en-CA"/>
          </a:p>
        </p:txBody>
      </p:sp>
      <p:sp>
        <p:nvSpPr>
          <p:cNvPr id="15" name="Freeform: Shape 14">
            <a:extLst>
              <a:ext uri="{FF2B5EF4-FFF2-40B4-BE49-F238E27FC236}">
                <a16:creationId xmlns:a16="http://schemas.microsoft.com/office/drawing/2014/main" id="{C4D3842E-39F0-FFC9-0AF6-F6A381A2E60B}"/>
              </a:ext>
            </a:extLst>
          </p:cNvPr>
          <p:cNvSpPr/>
          <p:nvPr/>
        </p:nvSpPr>
        <p:spPr>
          <a:xfrm flipH="1">
            <a:off x="1020956" y="4601775"/>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825BA0"/>
            </a:solidFill>
          </a:ln>
          <a:effectLst>
            <a:glow rad="165100">
              <a:srgbClr val="A107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0AED53D6-31E6-2FA0-B350-A9F151948D55}"/>
              </a:ext>
            </a:extLst>
          </p:cNvPr>
          <p:cNvSpPr/>
          <p:nvPr/>
        </p:nvSpPr>
        <p:spPr>
          <a:xfrm>
            <a:off x="203309" y="4530919"/>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DF95D9"/>
            </a:solidFill>
          </a:ln>
          <a:effectLst>
            <a:glow rad="1651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798A2E08-E9FC-8D52-A4F5-47AAD7533386}"/>
              </a:ext>
            </a:extLst>
          </p:cNvPr>
          <p:cNvSpPr/>
          <p:nvPr/>
        </p:nvSpPr>
        <p:spPr>
          <a:xfrm>
            <a:off x="460133" y="4732697"/>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Freeform: Shape 15">
            <a:extLst>
              <a:ext uri="{FF2B5EF4-FFF2-40B4-BE49-F238E27FC236}">
                <a16:creationId xmlns:a16="http://schemas.microsoft.com/office/drawing/2014/main" id="{3C8AF383-A8D5-64C1-2CED-2BB71124A875}"/>
              </a:ext>
            </a:extLst>
          </p:cNvPr>
          <p:cNvSpPr/>
          <p:nvPr/>
        </p:nvSpPr>
        <p:spPr>
          <a:xfrm>
            <a:off x="460133" y="4732697"/>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5EB9C2C0-2423-0D6C-A0FB-A69EB0D8F08B}"/>
              </a:ext>
            </a:extLst>
          </p:cNvPr>
          <p:cNvSpPr txBox="1"/>
          <p:nvPr/>
        </p:nvSpPr>
        <p:spPr>
          <a:xfrm>
            <a:off x="492656" y="4806647"/>
            <a:ext cx="2204450" cy="338554"/>
          </a:xfrm>
          <a:prstGeom prst="rect">
            <a:avLst/>
          </a:prstGeom>
          <a:noFill/>
        </p:spPr>
        <p:txBody>
          <a:bodyPr wrap="none" rtlCol="0">
            <a:spAutoFit/>
          </a:bodyPr>
          <a:lstStyle/>
          <a:p>
            <a:r>
              <a:rPr lang="en-US" sz="1600" dirty="0">
                <a:latin typeface="Consolas" panose="020B0609020204030204" pitchFamily="49" charset="0"/>
              </a:rPr>
              <a:t>Network Connection</a:t>
            </a:r>
            <a:endParaRPr lang="en-CA" sz="1600" dirty="0">
              <a:latin typeface="Consolas" panose="020B0609020204030204" pitchFamily="49" charset="0"/>
            </a:endParaRPr>
          </a:p>
        </p:txBody>
      </p:sp>
      <p:sp>
        <p:nvSpPr>
          <p:cNvPr id="19" name="Freeform: Shape 18">
            <a:extLst>
              <a:ext uri="{FF2B5EF4-FFF2-40B4-BE49-F238E27FC236}">
                <a16:creationId xmlns:a16="http://schemas.microsoft.com/office/drawing/2014/main" id="{432C0EE0-B900-1130-2612-C0EE4694A94B}"/>
              </a:ext>
            </a:extLst>
          </p:cNvPr>
          <p:cNvSpPr/>
          <p:nvPr/>
        </p:nvSpPr>
        <p:spPr>
          <a:xfrm flipH="1">
            <a:off x="5458265" y="2777909"/>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498E0"/>
            </a:solidFill>
          </a:ln>
          <a:effectLst>
            <a:glow rad="165100">
              <a:srgbClr val="0E47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971A7A15-7635-CE94-8653-022FECBF11B8}"/>
              </a:ext>
            </a:extLst>
          </p:cNvPr>
          <p:cNvSpPr/>
          <p:nvPr/>
        </p:nvSpPr>
        <p:spPr>
          <a:xfrm>
            <a:off x="4640618" y="2707053"/>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498E0"/>
            </a:solidFill>
          </a:ln>
          <a:effectLst>
            <a:glow rad="165100">
              <a:srgbClr val="064FC6">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Freeform: Shape 20">
            <a:extLst>
              <a:ext uri="{FF2B5EF4-FFF2-40B4-BE49-F238E27FC236}">
                <a16:creationId xmlns:a16="http://schemas.microsoft.com/office/drawing/2014/main" id="{8195E73B-F39B-B843-A1D3-1869F1F1B0D2}"/>
              </a:ext>
            </a:extLst>
          </p:cNvPr>
          <p:cNvSpPr/>
          <p:nvPr/>
        </p:nvSpPr>
        <p:spPr>
          <a:xfrm>
            <a:off x="4897442" y="2908831"/>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Freeform: Shape 21">
            <a:extLst>
              <a:ext uri="{FF2B5EF4-FFF2-40B4-BE49-F238E27FC236}">
                <a16:creationId xmlns:a16="http://schemas.microsoft.com/office/drawing/2014/main" id="{8312117D-5B1C-534A-BE43-9DED274129C6}"/>
              </a:ext>
            </a:extLst>
          </p:cNvPr>
          <p:cNvSpPr/>
          <p:nvPr/>
        </p:nvSpPr>
        <p:spPr>
          <a:xfrm>
            <a:off x="4897442" y="2908831"/>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C570BB25-CE32-2837-D6E5-BFEF1A0DDE6D}"/>
              </a:ext>
            </a:extLst>
          </p:cNvPr>
          <p:cNvSpPr txBox="1"/>
          <p:nvPr/>
        </p:nvSpPr>
        <p:spPr>
          <a:xfrm>
            <a:off x="5105985" y="2980428"/>
            <a:ext cx="1980029" cy="338554"/>
          </a:xfrm>
          <a:prstGeom prst="rect">
            <a:avLst/>
          </a:prstGeom>
          <a:noFill/>
        </p:spPr>
        <p:txBody>
          <a:bodyPr wrap="none" rtlCol="0">
            <a:spAutoFit/>
          </a:bodyPr>
          <a:lstStyle/>
          <a:p>
            <a:r>
              <a:rPr lang="en-US" sz="1600" dirty="0">
                <a:latin typeface="Consolas" panose="020B0609020204030204" pitchFamily="49" charset="0"/>
              </a:rPr>
              <a:t>Hidden Processes</a:t>
            </a:r>
            <a:endParaRPr lang="en-CA" sz="1600" dirty="0">
              <a:latin typeface="Consolas" panose="020B0609020204030204" pitchFamily="49" charset="0"/>
            </a:endParaRPr>
          </a:p>
        </p:txBody>
      </p:sp>
      <p:sp>
        <p:nvSpPr>
          <p:cNvPr id="24" name="Freeform: Shape 23">
            <a:extLst>
              <a:ext uri="{FF2B5EF4-FFF2-40B4-BE49-F238E27FC236}">
                <a16:creationId xmlns:a16="http://schemas.microsoft.com/office/drawing/2014/main" id="{00053D5F-2113-2A4A-4017-0F6CD7497C76}"/>
              </a:ext>
            </a:extLst>
          </p:cNvPr>
          <p:cNvSpPr/>
          <p:nvPr/>
        </p:nvSpPr>
        <p:spPr>
          <a:xfrm flipH="1">
            <a:off x="8999656" y="2777909"/>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4E0DC"/>
            </a:solidFill>
          </a:ln>
          <a:effectLst>
            <a:glow rad="165100">
              <a:srgbClr val="07A1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reeform: Shape 24">
            <a:extLst>
              <a:ext uri="{FF2B5EF4-FFF2-40B4-BE49-F238E27FC236}">
                <a16:creationId xmlns:a16="http://schemas.microsoft.com/office/drawing/2014/main" id="{3A330BFE-E2B4-248D-07C5-1D1B77838F92}"/>
              </a:ext>
            </a:extLst>
          </p:cNvPr>
          <p:cNvSpPr/>
          <p:nvPr/>
        </p:nvSpPr>
        <p:spPr>
          <a:xfrm>
            <a:off x="8182009" y="2707053"/>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4E0DC"/>
            </a:solidFill>
          </a:ln>
          <a:effectLst>
            <a:glow rad="165100">
              <a:srgbClr val="00CCB4">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reeform: Shape 25">
            <a:extLst>
              <a:ext uri="{FF2B5EF4-FFF2-40B4-BE49-F238E27FC236}">
                <a16:creationId xmlns:a16="http://schemas.microsoft.com/office/drawing/2014/main" id="{C591921C-B864-4430-FE54-8D4B2F65AE81}"/>
              </a:ext>
            </a:extLst>
          </p:cNvPr>
          <p:cNvSpPr/>
          <p:nvPr/>
        </p:nvSpPr>
        <p:spPr>
          <a:xfrm>
            <a:off x="8438833" y="2908831"/>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Freeform: Shape 26">
            <a:extLst>
              <a:ext uri="{FF2B5EF4-FFF2-40B4-BE49-F238E27FC236}">
                <a16:creationId xmlns:a16="http://schemas.microsoft.com/office/drawing/2014/main" id="{BB41AAB6-010B-6224-93F1-1B7CC26C50D6}"/>
              </a:ext>
            </a:extLst>
          </p:cNvPr>
          <p:cNvSpPr/>
          <p:nvPr/>
        </p:nvSpPr>
        <p:spPr>
          <a:xfrm>
            <a:off x="8438833" y="2908831"/>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C561784A-CA59-7799-9A0B-EC30C8D617E6}"/>
              </a:ext>
            </a:extLst>
          </p:cNvPr>
          <p:cNvSpPr txBox="1"/>
          <p:nvPr/>
        </p:nvSpPr>
        <p:spPr>
          <a:xfrm>
            <a:off x="8510754" y="2965797"/>
            <a:ext cx="2316660" cy="338554"/>
          </a:xfrm>
          <a:prstGeom prst="rect">
            <a:avLst/>
          </a:prstGeom>
          <a:noFill/>
        </p:spPr>
        <p:txBody>
          <a:bodyPr wrap="none" rtlCol="0">
            <a:spAutoFit/>
          </a:bodyPr>
          <a:lstStyle/>
          <a:p>
            <a:r>
              <a:rPr lang="en-US" sz="1600" dirty="0">
                <a:latin typeface="Consolas" panose="020B0609020204030204" pitchFamily="49" charset="0"/>
              </a:rPr>
              <a:t>Listening Services </a:t>
            </a:r>
            <a:endParaRPr lang="en-CA" sz="1600" dirty="0">
              <a:latin typeface="Consolas" panose="020B0609020204030204" pitchFamily="49" charset="0"/>
            </a:endParaRPr>
          </a:p>
        </p:txBody>
      </p:sp>
      <p:sp>
        <p:nvSpPr>
          <p:cNvPr id="29" name="Freeform: Shape 28">
            <a:extLst>
              <a:ext uri="{FF2B5EF4-FFF2-40B4-BE49-F238E27FC236}">
                <a16:creationId xmlns:a16="http://schemas.microsoft.com/office/drawing/2014/main" id="{AFBF5649-727D-6FDE-EA3F-35112D4574C6}"/>
              </a:ext>
            </a:extLst>
          </p:cNvPr>
          <p:cNvSpPr/>
          <p:nvPr/>
        </p:nvSpPr>
        <p:spPr>
          <a:xfrm flipH="1">
            <a:off x="1967473" y="2729308"/>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BDE96"/>
            </a:solidFill>
          </a:ln>
          <a:effectLst>
            <a:glow rad="165100">
              <a:srgbClr val="3C9C0C">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reeform: Shape 29">
            <a:extLst>
              <a:ext uri="{FF2B5EF4-FFF2-40B4-BE49-F238E27FC236}">
                <a16:creationId xmlns:a16="http://schemas.microsoft.com/office/drawing/2014/main" id="{89F91D24-85D9-AA9B-4A52-A15BA8B81417}"/>
              </a:ext>
            </a:extLst>
          </p:cNvPr>
          <p:cNvSpPr/>
          <p:nvPr/>
        </p:nvSpPr>
        <p:spPr>
          <a:xfrm>
            <a:off x="1149826" y="2658452"/>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9BDE96"/>
            </a:solidFill>
          </a:ln>
          <a:effectLst>
            <a:glow rad="165100">
              <a:srgbClr val="27CC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Freeform: Shape 30">
            <a:extLst>
              <a:ext uri="{FF2B5EF4-FFF2-40B4-BE49-F238E27FC236}">
                <a16:creationId xmlns:a16="http://schemas.microsoft.com/office/drawing/2014/main" id="{BCE59D51-A989-6D12-DE16-B211880658D9}"/>
              </a:ext>
            </a:extLst>
          </p:cNvPr>
          <p:cNvSpPr/>
          <p:nvPr/>
        </p:nvSpPr>
        <p:spPr>
          <a:xfrm>
            <a:off x="1406650" y="2860230"/>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Freeform: Shape 31">
            <a:extLst>
              <a:ext uri="{FF2B5EF4-FFF2-40B4-BE49-F238E27FC236}">
                <a16:creationId xmlns:a16="http://schemas.microsoft.com/office/drawing/2014/main" id="{07B59CB6-072E-C0BA-1FB0-A0D5DC5CDFD1}"/>
              </a:ext>
            </a:extLst>
          </p:cNvPr>
          <p:cNvSpPr/>
          <p:nvPr/>
        </p:nvSpPr>
        <p:spPr>
          <a:xfrm>
            <a:off x="1406650" y="2860230"/>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AB14A188-CEFE-8F9A-CEAD-3518F30BE594}"/>
              </a:ext>
            </a:extLst>
          </p:cNvPr>
          <p:cNvSpPr txBox="1"/>
          <p:nvPr/>
        </p:nvSpPr>
        <p:spPr>
          <a:xfrm>
            <a:off x="1630104" y="2956326"/>
            <a:ext cx="1867819" cy="338554"/>
          </a:xfrm>
          <a:prstGeom prst="rect">
            <a:avLst/>
          </a:prstGeom>
          <a:noFill/>
        </p:spPr>
        <p:txBody>
          <a:bodyPr wrap="none" rtlCol="0">
            <a:spAutoFit/>
          </a:bodyPr>
          <a:lstStyle/>
          <a:p>
            <a:r>
              <a:rPr lang="en-US" sz="1600" dirty="0">
                <a:latin typeface="Consolas" panose="020B0609020204030204" pitchFamily="49" charset="0"/>
              </a:rPr>
              <a:t>Malware Program</a:t>
            </a:r>
            <a:endParaRPr lang="en-CA" sz="1600" dirty="0">
              <a:latin typeface="Consolas" panose="020B0609020204030204" pitchFamily="49" charset="0"/>
            </a:endParaRPr>
          </a:p>
        </p:txBody>
      </p:sp>
      <p:sp>
        <p:nvSpPr>
          <p:cNvPr id="34" name="Freeform: Shape 33">
            <a:extLst>
              <a:ext uri="{FF2B5EF4-FFF2-40B4-BE49-F238E27FC236}">
                <a16:creationId xmlns:a16="http://schemas.microsoft.com/office/drawing/2014/main" id="{BB9A383B-1230-3446-5AC4-FEE09667B854}"/>
              </a:ext>
            </a:extLst>
          </p:cNvPr>
          <p:cNvSpPr/>
          <p:nvPr/>
        </p:nvSpPr>
        <p:spPr>
          <a:xfrm flipH="1">
            <a:off x="4078397" y="4663314"/>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E0DC94"/>
            </a:solidFill>
          </a:ln>
          <a:effectLst>
            <a:glow rad="165100">
              <a:srgbClr val="9A9D0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Freeform: Shape 34">
            <a:extLst>
              <a:ext uri="{FF2B5EF4-FFF2-40B4-BE49-F238E27FC236}">
                <a16:creationId xmlns:a16="http://schemas.microsoft.com/office/drawing/2014/main" id="{205067F7-1C11-97B8-6F3E-2719219E7E11}"/>
              </a:ext>
            </a:extLst>
          </p:cNvPr>
          <p:cNvSpPr/>
          <p:nvPr/>
        </p:nvSpPr>
        <p:spPr>
          <a:xfrm>
            <a:off x="3260750" y="4592458"/>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E0DC94"/>
            </a:solidFill>
          </a:ln>
          <a:effectLst>
            <a:glow rad="165100">
              <a:srgbClr val="C7CC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Freeform: Shape 35">
            <a:extLst>
              <a:ext uri="{FF2B5EF4-FFF2-40B4-BE49-F238E27FC236}">
                <a16:creationId xmlns:a16="http://schemas.microsoft.com/office/drawing/2014/main" id="{F66F780E-BFB7-5EAE-5755-C3B0B87B6ED4}"/>
              </a:ext>
            </a:extLst>
          </p:cNvPr>
          <p:cNvSpPr/>
          <p:nvPr/>
        </p:nvSpPr>
        <p:spPr>
          <a:xfrm>
            <a:off x="3517574" y="4794236"/>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Freeform: Shape 36">
            <a:extLst>
              <a:ext uri="{FF2B5EF4-FFF2-40B4-BE49-F238E27FC236}">
                <a16:creationId xmlns:a16="http://schemas.microsoft.com/office/drawing/2014/main" id="{156576AF-8D2A-C03C-6F55-86C40652B7E4}"/>
              </a:ext>
            </a:extLst>
          </p:cNvPr>
          <p:cNvSpPr/>
          <p:nvPr/>
        </p:nvSpPr>
        <p:spPr>
          <a:xfrm>
            <a:off x="3517574" y="4794236"/>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322C46A3-8FE0-13D4-60C4-FCE5FAFDC730}"/>
              </a:ext>
            </a:extLst>
          </p:cNvPr>
          <p:cNvSpPr txBox="1"/>
          <p:nvPr/>
        </p:nvSpPr>
        <p:spPr>
          <a:xfrm>
            <a:off x="3633795" y="4853052"/>
            <a:ext cx="2210862" cy="369332"/>
          </a:xfrm>
          <a:prstGeom prst="rect">
            <a:avLst/>
          </a:prstGeom>
          <a:noFill/>
        </p:spPr>
        <p:txBody>
          <a:bodyPr wrap="none" rtlCol="0">
            <a:spAutoFit/>
          </a:bodyPr>
          <a:lstStyle/>
          <a:p>
            <a:r>
              <a:rPr lang="en-US" dirty="0">
                <a:latin typeface="Consolas" panose="020B0609020204030204" pitchFamily="49" charset="0"/>
              </a:rPr>
              <a:t>Registry Content</a:t>
            </a:r>
            <a:endParaRPr lang="en-CA" dirty="0">
              <a:latin typeface="Consolas" panose="020B0609020204030204" pitchFamily="49" charset="0"/>
            </a:endParaRPr>
          </a:p>
        </p:txBody>
      </p:sp>
      <p:sp>
        <p:nvSpPr>
          <p:cNvPr id="39" name="Oval 38">
            <a:extLst>
              <a:ext uri="{FF2B5EF4-FFF2-40B4-BE49-F238E27FC236}">
                <a16:creationId xmlns:a16="http://schemas.microsoft.com/office/drawing/2014/main" id="{ABA4650F-1623-E788-442A-D86B33C329AB}"/>
              </a:ext>
            </a:extLst>
          </p:cNvPr>
          <p:cNvSpPr/>
          <p:nvPr/>
        </p:nvSpPr>
        <p:spPr>
          <a:xfrm>
            <a:off x="1393587" y="4116195"/>
            <a:ext cx="414724" cy="414724"/>
          </a:xfrm>
          <a:prstGeom prst="ellipse">
            <a:avLst/>
          </a:prstGeom>
          <a:noFill/>
          <a:ln>
            <a:solidFill>
              <a:srgbClr val="7030A0"/>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CA" dirty="0"/>
          </a:p>
        </p:txBody>
      </p:sp>
      <p:sp>
        <p:nvSpPr>
          <p:cNvPr id="40" name="Oval 39">
            <a:extLst>
              <a:ext uri="{FF2B5EF4-FFF2-40B4-BE49-F238E27FC236}">
                <a16:creationId xmlns:a16="http://schemas.microsoft.com/office/drawing/2014/main" id="{79285F8A-998D-17C0-4D66-B2B28058FB46}"/>
              </a:ext>
            </a:extLst>
          </p:cNvPr>
          <p:cNvSpPr/>
          <p:nvPr/>
        </p:nvSpPr>
        <p:spPr>
          <a:xfrm>
            <a:off x="5870799" y="2305528"/>
            <a:ext cx="414724" cy="414724"/>
          </a:xfrm>
          <a:prstGeom prst="ellipse">
            <a:avLst/>
          </a:prstGeom>
          <a:noFill/>
          <a:ln>
            <a:solidFill>
              <a:srgbClr val="9498E0"/>
            </a:solidFill>
          </a:ln>
          <a:effectLst>
            <a:glow rad="63500">
              <a:srgbClr val="00B0F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41" name="Oval 40">
            <a:extLst>
              <a:ext uri="{FF2B5EF4-FFF2-40B4-BE49-F238E27FC236}">
                <a16:creationId xmlns:a16="http://schemas.microsoft.com/office/drawing/2014/main" id="{61A91167-D305-01FA-6A4F-30B36893D755}"/>
              </a:ext>
            </a:extLst>
          </p:cNvPr>
          <p:cNvSpPr/>
          <p:nvPr/>
        </p:nvSpPr>
        <p:spPr>
          <a:xfrm>
            <a:off x="9412190" y="2282688"/>
            <a:ext cx="414724" cy="414724"/>
          </a:xfrm>
          <a:prstGeom prst="ellipse">
            <a:avLst/>
          </a:prstGeom>
          <a:noFill/>
          <a:ln>
            <a:solidFill>
              <a:srgbClr val="94E0DC"/>
            </a:solidFill>
          </a:ln>
          <a:effectLst>
            <a:glow rad="63500">
              <a:srgbClr val="00CC7E">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42" name="Oval 41">
            <a:extLst>
              <a:ext uri="{FF2B5EF4-FFF2-40B4-BE49-F238E27FC236}">
                <a16:creationId xmlns:a16="http://schemas.microsoft.com/office/drawing/2014/main" id="{A21F7382-43EB-79B0-803B-A44C6ADB1B68}"/>
              </a:ext>
            </a:extLst>
          </p:cNvPr>
          <p:cNvSpPr/>
          <p:nvPr/>
        </p:nvSpPr>
        <p:spPr>
          <a:xfrm>
            <a:off x="2285483" y="2322542"/>
            <a:ext cx="414724" cy="414724"/>
          </a:xfrm>
          <a:prstGeom prst="ellipse">
            <a:avLst/>
          </a:prstGeom>
          <a:noFill/>
          <a:ln>
            <a:solidFill>
              <a:srgbClr val="92D050"/>
            </a:solidFill>
          </a:ln>
          <a:effectLst>
            <a:glow rad="63500">
              <a:srgbClr val="00CC4E">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43" name="Oval 42">
            <a:extLst>
              <a:ext uri="{FF2B5EF4-FFF2-40B4-BE49-F238E27FC236}">
                <a16:creationId xmlns:a16="http://schemas.microsoft.com/office/drawing/2014/main" id="{C9E36878-8623-BF67-DECE-86A88429CD1B}"/>
              </a:ext>
            </a:extLst>
          </p:cNvPr>
          <p:cNvSpPr/>
          <p:nvPr/>
        </p:nvSpPr>
        <p:spPr>
          <a:xfrm>
            <a:off x="4480559" y="4225393"/>
            <a:ext cx="414724" cy="414724"/>
          </a:xfrm>
          <a:prstGeom prst="ellipse">
            <a:avLst/>
          </a:prstGeom>
          <a:noFill/>
          <a:ln>
            <a:solidFill>
              <a:srgbClr val="9DA62A"/>
            </a:solidFill>
          </a:ln>
          <a:effectLst>
            <a:glow rad="63500">
              <a:srgbClr val="AFCC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en-CA" dirty="0"/>
          </a:p>
        </p:txBody>
      </p:sp>
      <p:sp>
        <p:nvSpPr>
          <p:cNvPr id="3" name="Freeform: Shape 2">
            <a:extLst>
              <a:ext uri="{FF2B5EF4-FFF2-40B4-BE49-F238E27FC236}">
                <a16:creationId xmlns:a16="http://schemas.microsoft.com/office/drawing/2014/main" id="{C18D126D-DD09-69A6-3FA4-48864CBCBACA}"/>
              </a:ext>
            </a:extLst>
          </p:cNvPr>
          <p:cNvSpPr/>
          <p:nvPr/>
        </p:nvSpPr>
        <p:spPr>
          <a:xfrm flipH="1">
            <a:off x="7125404" y="4710973"/>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D9A275"/>
            </a:solidFill>
          </a:ln>
          <a:effectLst>
            <a:glow rad="165100">
              <a:srgbClr val="9B540D">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30C34CEC-C2A7-E513-4DEA-D7CA268A84F6}"/>
              </a:ext>
            </a:extLst>
          </p:cNvPr>
          <p:cNvSpPr/>
          <p:nvPr/>
        </p:nvSpPr>
        <p:spPr>
          <a:xfrm>
            <a:off x="6307757" y="4640117"/>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D9A275"/>
            </a:solidFill>
          </a:ln>
          <a:effectLst>
            <a:glow rad="165100">
              <a:srgbClr val="CA4902">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reeform: Shape 5">
            <a:extLst>
              <a:ext uri="{FF2B5EF4-FFF2-40B4-BE49-F238E27FC236}">
                <a16:creationId xmlns:a16="http://schemas.microsoft.com/office/drawing/2014/main" id="{A355DD82-7391-85EB-4115-18EDCEF39A8B}"/>
              </a:ext>
            </a:extLst>
          </p:cNvPr>
          <p:cNvSpPr/>
          <p:nvPr/>
        </p:nvSpPr>
        <p:spPr>
          <a:xfrm>
            <a:off x="6564581" y="4841895"/>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reeform: Shape 6">
            <a:extLst>
              <a:ext uri="{FF2B5EF4-FFF2-40B4-BE49-F238E27FC236}">
                <a16:creationId xmlns:a16="http://schemas.microsoft.com/office/drawing/2014/main" id="{A9E0965D-D159-2F0E-A19C-B15C1CB8FB23}"/>
              </a:ext>
            </a:extLst>
          </p:cNvPr>
          <p:cNvSpPr/>
          <p:nvPr/>
        </p:nvSpPr>
        <p:spPr>
          <a:xfrm>
            <a:off x="6564581" y="4841895"/>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2A8096B7-B80F-94DE-494C-2EC867EB9184}"/>
              </a:ext>
            </a:extLst>
          </p:cNvPr>
          <p:cNvSpPr txBox="1"/>
          <p:nvPr/>
        </p:nvSpPr>
        <p:spPr>
          <a:xfrm>
            <a:off x="6996192" y="4912561"/>
            <a:ext cx="1643399" cy="338554"/>
          </a:xfrm>
          <a:prstGeom prst="rect">
            <a:avLst/>
          </a:prstGeom>
          <a:noFill/>
        </p:spPr>
        <p:txBody>
          <a:bodyPr wrap="none" rtlCol="0">
            <a:spAutoFit/>
          </a:bodyPr>
          <a:lstStyle/>
          <a:p>
            <a:r>
              <a:rPr lang="en-US" sz="1600" dirty="0">
                <a:latin typeface="Consolas" panose="020B0609020204030204" pitchFamily="49" charset="0"/>
              </a:rPr>
              <a:t>DLL Analysis </a:t>
            </a:r>
            <a:endParaRPr lang="en-CA" sz="1600" dirty="0">
              <a:latin typeface="Consolas" panose="020B0609020204030204" pitchFamily="49" charset="0"/>
            </a:endParaRPr>
          </a:p>
        </p:txBody>
      </p:sp>
      <p:sp>
        <p:nvSpPr>
          <p:cNvPr id="10" name="Freeform: Shape 9">
            <a:extLst>
              <a:ext uri="{FF2B5EF4-FFF2-40B4-BE49-F238E27FC236}">
                <a16:creationId xmlns:a16="http://schemas.microsoft.com/office/drawing/2014/main" id="{D7DD7EEB-CE2F-AA86-9CD1-A7E05B5F6E66}"/>
              </a:ext>
            </a:extLst>
          </p:cNvPr>
          <p:cNvSpPr/>
          <p:nvPr/>
        </p:nvSpPr>
        <p:spPr>
          <a:xfrm flipH="1">
            <a:off x="10133463" y="4755894"/>
            <a:ext cx="1906097" cy="824089"/>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E292A5"/>
            </a:solidFill>
          </a:ln>
          <a:effectLst>
            <a:glow rad="165100">
              <a:srgbClr val="9C0C6C">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1D8FD512-4013-603A-B4C1-B20AE5DEA2FB}"/>
              </a:ext>
            </a:extLst>
          </p:cNvPr>
          <p:cNvSpPr/>
          <p:nvPr/>
        </p:nvSpPr>
        <p:spPr>
          <a:xfrm>
            <a:off x="9315816" y="4685038"/>
            <a:ext cx="1713914" cy="802365"/>
          </a:xfrm>
          <a:custGeom>
            <a:avLst/>
            <a:gdLst>
              <a:gd name="connsiteX0" fmla="*/ 0 w 3180944"/>
              <a:gd name="connsiteY0" fmla="*/ 0 h 1643975"/>
              <a:gd name="connsiteX1" fmla="*/ 301557 w 3180944"/>
              <a:gd name="connsiteY1" fmla="*/ 1643975 h 1643975"/>
              <a:gd name="connsiteX2" fmla="*/ 3180944 w 3180944"/>
              <a:gd name="connsiteY2" fmla="*/ 1293779 h 1643975"/>
              <a:gd name="connsiteX3" fmla="*/ 3161489 w 3180944"/>
              <a:gd name="connsiteY3" fmla="*/ 612843 h 1643975"/>
              <a:gd name="connsiteX4" fmla="*/ 0 w 3180944"/>
              <a:gd name="connsiteY4" fmla="*/ 0 h 164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944" h="1643975">
                <a:moveTo>
                  <a:pt x="0" y="0"/>
                </a:moveTo>
                <a:lnTo>
                  <a:pt x="301557" y="1643975"/>
                </a:lnTo>
                <a:lnTo>
                  <a:pt x="3180944" y="1293779"/>
                </a:lnTo>
                <a:lnTo>
                  <a:pt x="3161489" y="612843"/>
                </a:lnTo>
                <a:lnTo>
                  <a:pt x="0" y="0"/>
                </a:lnTo>
                <a:close/>
              </a:path>
            </a:pathLst>
          </a:custGeom>
          <a:noFill/>
          <a:ln w="28575">
            <a:solidFill>
              <a:srgbClr val="E292A5"/>
            </a:solidFill>
          </a:ln>
          <a:effectLst>
            <a:glow rad="165100">
              <a:srgbClr val="CC0066">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A768C4E0-54CA-57E9-B669-D37255812ED0}"/>
              </a:ext>
            </a:extLst>
          </p:cNvPr>
          <p:cNvSpPr/>
          <p:nvPr/>
        </p:nvSpPr>
        <p:spPr>
          <a:xfrm>
            <a:off x="9572640" y="4886816"/>
            <a:ext cx="2316668" cy="693167"/>
          </a:xfrm>
          <a:custGeom>
            <a:avLst/>
            <a:gdLst>
              <a:gd name="connsiteX0" fmla="*/ 4348264 w 4348264"/>
              <a:gd name="connsiteY0" fmla="*/ 68094 h 1420239"/>
              <a:gd name="connsiteX1" fmla="*/ 4231532 w 4348264"/>
              <a:gd name="connsiteY1" fmla="*/ 1274324 h 1420239"/>
              <a:gd name="connsiteX2" fmla="*/ 4075889 w 4348264"/>
              <a:gd name="connsiteY2" fmla="*/ 1420239 h 1420239"/>
              <a:gd name="connsiteX3" fmla="*/ 9728 w 4348264"/>
              <a:gd name="connsiteY3" fmla="*/ 865762 h 1420239"/>
              <a:gd name="connsiteX4" fmla="*/ 0 w 4348264"/>
              <a:gd name="connsiteY4" fmla="*/ 9728 h 1420239"/>
              <a:gd name="connsiteX5" fmla="*/ 4250987 w 4348264"/>
              <a:gd name="connsiteY5" fmla="*/ 0 h 1420239"/>
              <a:gd name="connsiteX6" fmla="*/ 4348264 w 4348264"/>
              <a:gd name="connsiteY6" fmla="*/ 68094 h 142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8264" h="1420239">
                <a:moveTo>
                  <a:pt x="4348264" y="68094"/>
                </a:moveTo>
                <a:lnTo>
                  <a:pt x="4231532" y="1274324"/>
                </a:lnTo>
                <a:lnTo>
                  <a:pt x="4075889" y="1420239"/>
                </a:lnTo>
                <a:lnTo>
                  <a:pt x="9728" y="865762"/>
                </a:lnTo>
                <a:lnTo>
                  <a:pt x="0" y="9728"/>
                </a:lnTo>
                <a:lnTo>
                  <a:pt x="4250987" y="0"/>
                </a:lnTo>
                <a:lnTo>
                  <a:pt x="4348264" y="68094"/>
                </a:lnTo>
                <a:close/>
              </a:path>
            </a:pathLst>
          </a:custGeom>
          <a:solidFill>
            <a:srgbClr val="1B1B1B"/>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reeform: Shape 12">
            <a:extLst>
              <a:ext uri="{FF2B5EF4-FFF2-40B4-BE49-F238E27FC236}">
                <a16:creationId xmlns:a16="http://schemas.microsoft.com/office/drawing/2014/main" id="{91CFFD77-A3D7-B97A-222A-4AA7F35EC1EA}"/>
              </a:ext>
            </a:extLst>
          </p:cNvPr>
          <p:cNvSpPr/>
          <p:nvPr/>
        </p:nvSpPr>
        <p:spPr>
          <a:xfrm>
            <a:off x="9572640" y="4886816"/>
            <a:ext cx="985370" cy="493763"/>
          </a:xfrm>
          <a:custGeom>
            <a:avLst/>
            <a:gdLst>
              <a:gd name="connsiteX0" fmla="*/ 9728 w 2033081"/>
              <a:gd name="connsiteY0" fmla="*/ 9728 h 1031132"/>
              <a:gd name="connsiteX1" fmla="*/ 2033081 w 2033081"/>
              <a:gd name="connsiteY1" fmla="*/ 0 h 1031132"/>
              <a:gd name="connsiteX2" fmla="*/ 1001949 w 2033081"/>
              <a:gd name="connsiteY2" fmla="*/ 1031132 h 1031132"/>
              <a:gd name="connsiteX3" fmla="*/ 0 w 2033081"/>
              <a:gd name="connsiteY3" fmla="*/ 914400 h 1031132"/>
              <a:gd name="connsiteX4" fmla="*/ 9728 w 2033081"/>
              <a:gd name="connsiteY4" fmla="*/ 9728 h 103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81" h="1031132">
                <a:moveTo>
                  <a:pt x="9728" y="9728"/>
                </a:moveTo>
                <a:lnTo>
                  <a:pt x="2033081" y="0"/>
                </a:lnTo>
                <a:lnTo>
                  <a:pt x="1001949" y="1031132"/>
                </a:lnTo>
                <a:lnTo>
                  <a:pt x="0" y="914400"/>
                </a:lnTo>
                <a:lnTo>
                  <a:pt x="9728" y="9728"/>
                </a:lnTo>
                <a:close/>
              </a:path>
            </a:pathLst>
          </a:custGeom>
          <a:solidFill>
            <a:srgbClr val="4F2647">
              <a:alpha val="23000"/>
            </a:srgbClr>
          </a:solidFill>
          <a:ln>
            <a:noFill/>
          </a:ln>
          <a:effectLst>
            <a:glow rad="76200">
              <a:srgbClr val="825BA0">
                <a:alpha val="1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0C85308E-BBE5-7C5B-AD76-EC6BC80C6A41}"/>
              </a:ext>
            </a:extLst>
          </p:cNvPr>
          <p:cNvSpPr txBox="1"/>
          <p:nvPr/>
        </p:nvSpPr>
        <p:spPr>
          <a:xfrm>
            <a:off x="9565024" y="4965204"/>
            <a:ext cx="2470548" cy="307777"/>
          </a:xfrm>
          <a:prstGeom prst="rect">
            <a:avLst/>
          </a:prstGeom>
          <a:noFill/>
        </p:spPr>
        <p:txBody>
          <a:bodyPr wrap="none" rtlCol="0">
            <a:spAutoFit/>
          </a:bodyPr>
          <a:lstStyle/>
          <a:p>
            <a:r>
              <a:rPr lang="en-US" sz="1400" dirty="0">
                <a:latin typeface="Consolas" panose="020B0609020204030204" pitchFamily="49" charset="0"/>
              </a:rPr>
              <a:t>Password in clear Text </a:t>
            </a:r>
            <a:endParaRPr lang="en-CA" sz="1400" dirty="0">
              <a:latin typeface="Consolas" panose="020B0609020204030204" pitchFamily="49" charset="0"/>
            </a:endParaRPr>
          </a:p>
        </p:txBody>
      </p:sp>
      <p:sp>
        <p:nvSpPr>
          <p:cNvPr id="44" name="Oval 43">
            <a:extLst>
              <a:ext uri="{FF2B5EF4-FFF2-40B4-BE49-F238E27FC236}">
                <a16:creationId xmlns:a16="http://schemas.microsoft.com/office/drawing/2014/main" id="{763E2C3E-A82E-0A6C-CDE0-1AEC2AD3DFC8}"/>
              </a:ext>
            </a:extLst>
          </p:cNvPr>
          <p:cNvSpPr/>
          <p:nvPr/>
        </p:nvSpPr>
        <p:spPr>
          <a:xfrm>
            <a:off x="7443414" y="4304207"/>
            <a:ext cx="414724" cy="414724"/>
          </a:xfrm>
          <a:prstGeom prst="ellipse">
            <a:avLst/>
          </a:prstGeom>
          <a:noFill/>
          <a:ln>
            <a:solidFill>
              <a:srgbClr val="D9A275"/>
            </a:solidFill>
          </a:ln>
          <a:effectLst>
            <a:glow rad="63500">
              <a:srgbClr val="CC31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endParaRPr lang="en-CA" dirty="0"/>
          </a:p>
        </p:txBody>
      </p:sp>
      <p:sp>
        <p:nvSpPr>
          <p:cNvPr id="45" name="Oval 44">
            <a:extLst>
              <a:ext uri="{FF2B5EF4-FFF2-40B4-BE49-F238E27FC236}">
                <a16:creationId xmlns:a16="http://schemas.microsoft.com/office/drawing/2014/main" id="{A456B4DC-DCDF-D7D3-C9C0-75B7862C2D31}"/>
              </a:ext>
            </a:extLst>
          </p:cNvPr>
          <p:cNvSpPr/>
          <p:nvPr/>
        </p:nvSpPr>
        <p:spPr>
          <a:xfrm>
            <a:off x="10535625" y="4317973"/>
            <a:ext cx="414724" cy="414724"/>
          </a:xfrm>
          <a:prstGeom prst="ellipse">
            <a:avLst/>
          </a:prstGeom>
          <a:noFill/>
          <a:ln>
            <a:solidFill>
              <a:srgbClr val="E292A5"/>
            </a:solidFill>
          </a:ln>
          <a:effectLst>
            <a:glow rad="63500">
              <a:srgbClr val="CC005C">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endParaRPr lang="en-CA" dirty="0"/>
          </a:p>
        </p:txBody>
      </p:sp>
    </p:spTree>
    <p:extLst>
      <p:ext uri="{BB962C8B-B14F-4D97-AF65-F5344CB8AC3E}">
        <p14:creationId xmlns:p14="http://schemas.microsoft.com/office/powerpoint/2010/main" val="1860260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91ED-5843-682F-1E6B-AC67B2718A62}"/>
              </a:ext>
            </a:extLst>
          </p:cNvPr>
          <p:cNvSpPr>
            <a:spLocks noGrp="1"/>
          </p:cNvSpPr>
          <p:nvPr>
            <p:ph type="title"/>
          </p:nvPr>
        </p:nvSpPr>
        <p:spPr/>
        <p:txBody>
          <a:bodyPr/>
          <a:lstStyle/>
          <a:p>
            <a:r>
              <a:rPr lang="en-CA" dirty="0">
                <a:latin typeface="Consolas" panose="020B0609020204030204" pitchFamily="49" charset="0"/>
              </a:rPr>
              <a:t>Volatility</a:t>
            </a:r>
            <a:endParaRPr lang="en-CA" dirty="0"/>
          </a:p>
        </p:txBody>
      </p:sp>
      <p:sp>
        <p:nvSpPr>
          <p:cNvPr id="3" name="Content Placeholder 2">
            <a:extLst>
              <a:ext uri="{FF2B5EF4-FFF2-40B4-BE49-F238E27FC236}">
                <a16:creationId xmlns:a16="http://schemas.microsoft.com/office/drawing/2014/main" id="{C563F527-48F7-C7BE-8740-1049E6A21BF2}"/>
              </a:ext>
            </a:extLst>
          </p:cNvPr>
          <p:cNvSpPr>
            <a:spLocks noGrp="1"/>
          </p:cNvSpPr>
          <p:nvPr>
            <p:ph idx="1"/>
          </p:nvPr>
        </p:nvSpPr>
        <p:spPr/>
        <p:txBody>
          <a:bodyPr>
            <a:normAutofit/>
          </a:bodyPr>
          <a:lstStyle/>
          <a:p>
            <a:r>
              <a:rPr lang="en-US" sz="1800" dirty="0">
                <a:latin typeface="Consolas" panose="020B0609020204030204" pitchFamily="49" charset="0"/>
              </a:rPr>
              <a:t>Volatility is a powerful memory forensics framework used to analyze RAM dumps, for forensic and incident response purposes.</a:t>
            </a:r>
          </a:p>
          <a:p>
            <a:r>
              <a:rPr lang="en-US" sz="1400" dirty="0">
                <a:latin typeface="Consolas" panose="020B0609020204030204" pitchFamily="49" charset="0"/>
              </a:rPr>
              <a:t>Note: After Download it in Windows OS put the Application Path in Path variable in System Environment , or copy past the App in one of the Apps in Path variable (to be able to run in everywhere)</a:t>
            </a:r>
          </a:p>
          <a:p>
            <a:r>
              <a:rPr lang="en-US" sz="1400" dirty="0">
                <a:latin typeface="Consolas" panose="020B0609020204030204" pitchFamily="49" charset="0"/>
              </a:rPr>
              <a:t>Open CMD in Windows:</a:t>
            </a:r>
          </a:p>
          <a:p>
            <a:r>
              <a:rPr lang="en-CA" sz="1400" dirty="0">
                <a:highlight>
                  <a:srgbClr val="800000"/>
                </a:highlight>
                <a:latin typeface="Consolas" panose="020B0609020204030204" pitchFamily="49" charset="0"/>
              </a:rPr>
              <a:t> volatility --info</a:t>
            </a:r>
            <a:r>
              <a:rPr lang="en-CA" sz="1400" dirty="0">
                <a:highlight>
                  <a:srgbClr val="800000"/>
                </a:highlight>
                <a:latin typeface="Consolas" panose="020B0609020204030204" pitchFamily="49" charset="0"/>
                <a:sym typeface="Wingdings" panose="05000000000000000000" pitchFamily="2" charset="2"/>
              </a:rPr>
              <a:t> </a:t>
            </a:r>
            <a:r>
              <a:rPr lang="en-CA" sz="1400" dirty="0">
                <a:latin typeface="Consolas" panose="020B0609020204030204" pitchFamily="49" charset="0"/>
                <a:sym typeface="Wingdings" panose="05000000000000000000" pitchFamily="2" charset="2"/>
              </a:rPr>
              <a:t>  app version &amp; all command that you can use</a:t>
            </a:r>
          </a:p>
          <a:p>
            <a:r>
              <a:rPr lang="en-CA" sz="1400" dirty="0">
                <a:latin typeface="Consolas" panose="020B0609020204030204" pitchFamily="49" charset="0"/>
                <a:sym typeface="Wingdings" panose="05000000000000000000" pitchFamily="2" charset="2"/>
              </a:rPr>
              <a:t>OS support </a:t>
            </a:r>
            <a:r>
              <a:rPr lang="en-CA" sz="1400" b="1" dirty="0">
                <a:highlight>
                  <a:srgbClr val="800000"/>
                </a:highlight>
                <a:latin typeface="Consolas" panose="020B0609020204030204" pitchFamily="49" charset="0"/>
                <a:sym typeface="Wingdings" panose="05000000000000000000" pitchFamily="2" charset="2"/>
              </a:rPr>
              <a:t>profile</a:t>
            </a:r>
            <a:r>
              <a:rPr lang="en-CA" sz="1400" dirty="0">
                <a:latin typeface="Consolas" panose="020B0609020204030204" pitchFamily="49" charset="0"/>
                <a:sym typeface="Wingdings" panose="05000000000000000000" pitchFamily="2" charset="2"/>
              </a:rPr>
              <a:t>  what is the OS for </a:t>
            </a:r>
            <a:r>
              <a:rPr lang="en-CA" sz="1400" b="1" dirty="0">
                <a:highlight>
                  <a:srgbClr val="800000"/>
                </a:highlight>
                <a:latin typeface="Consolas" panose="020B0609020204030204" pitchFamily="49" charset="0"/>
                <a:sym typeface="Wingdings" panose="05000000000000000000" pitchFamily="2" charset="2"/>
              </a:rPr>
              <a:t>Victim Device</a:t>
            </a:r>
            <a:r>
              <a:rPr lang="en-CA" sz="1400" dirty="0">
                <a:latin typeface="Consolas" panose="020B0609020204030204" pitchFamily="49" charset="0"/>
                <a:sym typeface="Wingdings" panose="05000000000000000000" pitchFamily="2" charset="2"/>
              </a:rPr>
              <a:t>.</a:t>
            </a:r>
            <a:endParaRPr lang="en-CA" sz="1400" dirty="0">
              <a:latin typeface="Consolas" panose="020B0609020204030204" pitchFamily="49" charset="0"/>
            </a:endParaRPr>
          </a:p>
        </p:txBody>
      </p:sp>
      <p:sp>
        <p:nvSpPr>
          <p:cNvPr id="4" name="Footer Placeholder 3">
            <a:extLst>
              <a:ext uri="{FF2B5EF4-FFF2-40B4-BE49-F238E27FC236}">
                <a16:creationId xmlns:a16="http://schemas.microsoft.com/office/drawing/2014/main" id="{6EC71298-ED01-D680-3DDC-7CDC032DE6A2}"/>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descr="A logo with a power sign&#10;&#10;Description automatically generated with medium confidence">
            <a:extLst>
              <a:ext uri="{FF2B5EF4-FFF2-40B4-BE49-F238E27FC236}">
                <a16:creationId xmlns:a16="http://schemas.microsoft.com/office/drawing/2014/main" id="{1CE4EDA2-D06E-1C43-A0FF-3A49C5579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157" y="319881"/>
            <a:ext cx="3219450" cy="1438275"/>
          </a:xfrm>
          <a:prstGeom prst="rect">
            <a:avLst/>
          </a:prstGeom>
        </p:spPr>
      </p:pic>
    </p:spTree>
    <p:extLst>
      <p:ext uri="{BB962C8B-B14F-4D97-AF65-F5344CB8AC3E}">
        <p14:creationId xmlns:p14="http://schemas.microsoft.com/office/powerpoint/2010/main" val="3130764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8C326-871B-21C1-9C17-77A4EF00A773}"/>
              </a:ext>
            </a:extLst>
          </p:cNvPr>
          <p:cNvSpPr>
            <a:spLocks noGrp="1"/>
          </p:cNvSpPr>
          <p:nvPr>
            <p:ph type="title"/>
          </p:nvPr>
        </p:nvSpPr>
        <p:spPr/>
        <p:txBody>
          <a:bodyPr/>
          <a:lstStyle/>
          <a:p>
            <a:r>
              <a:rPr lang="en-CA" sz="4400" dirty="0" err="1">
                <a:latin typeface="Consolas" panose="020B0609020204030204" pitchFamily="49" charset="0"/>
              </a:rPr>
              <a:t>Imageinfo</a:t>
            </a:r>
            <a:r>
              <a:rPr lang="en-CA" sz="4400" dirty="0">
                <a:latin typeface="Consolas" panose="020B0609020204030204" pitchFamily="49" charset="0"/>
              </a:rPr>
              <a:t> </a:t>
            </a:r>
            <a:endParaRPr lang="en-CA" dirty="0"/>
          </a:p>
        </p:txBody>
      </p:sp>
      <p:sp>
        <p:nvSpPr>
          <p:cNvPr id="3" name="Content Placeholder 2">
            <a:extLst>
              <a:ext uri="{FF2B5EF4-FFF2-40B4-BE49-F238E27FC236}">
                <a16:creationId xmlns:a16="http://schemas.microsoft.com/office/drawing/2014/main" id="{657BF8E7-3A6D-AA98-80D2-F69EA3812E29}"/>
              </a:ext>
            </a:extLst>
          </p:cNvPr>
          <p:cNvSpPr>
            <a:spLocks noGrp="1"/>
          </p:cNvSpPr>
          <p:nvPr>
            <p:ph idx="1"/>
          </p:nvPr>
        </p:nvSpPr>
        <p:spPr>
          <a:xfrm>
            <a:off x="838200" y="1825625"/>
            <a:ext cx="10515600" cy="1142578"/>
          </a:xfrm>
        </p:spPr>
        <p:txBody>
          <a:bodyPr>
            <a:normAutofit/>
          </a:bodyPr>
          <a:lstStyle/>
          <a:p>
            <a:r>
              <a:rPr lang="en-CA" sz="1600" dirty="0">
                <a:latin typeface="Consolas" panose="020B0609020204030204" pitchFamily="49" charset="0"/>
              </a:rPr>
              <a:t>volatility -f &lt;Path\to\.mem&gt; imageinfo</a:t>
            </a:r>
          </a:p>
          <a:p>
            <a:r>
              <a:rPr lang="en-CA" sz="1600" dirty="0">
                <a:latin typeface="Consolas" panose="020B0609020204030204" pitchFamily="49" charset="0"/>
              </a:rPr>
              <a:t>volatility -f C:\Users\almah\Desktop\zinc\forensics\volatility\ali_hu_ram.mem </a:t>
            </a:r>
            <a:r>
              <a:rPr lang="en-CA" sz="1600" b="1" dirty="0">
                <a:solidFill>
                  <a:srgbClr val="FF0000"/>
                </a:solidFill>
                <a:latin typeface="Consolas" panose="020B0609020204030204" pitchFamily="49" charset="0"/>
              </a:rPr>
              <a:t>imageinfo</a:t>
            </a:r>
          </a:p>
        </p:txBody>
      </p:sp>
      <p:sp>
        <p:nvSpPr>
          <p:cNvPr id="4" name="Footer Placeholder 3">
            <a:extLst>
              <a:ext uri="{FF2B5EF4-FFF2-40B4-BE49-F238E27FC236}">
                <a16:creationId xmlns:a16="http://schemas.microsoft.com/office/drawing/2014/main" id="{01A107F5-CB4E-56A2-F350-A4104A09EA38}"/>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45EB6FC4-3E83-D8A2-4DA1-8F21EFD22386}"/>
              </a:ext>
            </a:extLst>
          </p:cNvPr>
          <p:cNvPicPr>
            <a:picLocks noChangeAspect="1"/>
          </p:cNvPicPr>
          <p:nvPr/>
        </p:nvPicPr>
        <p:blipFill>
          <a:blip r:embed="rId2"/>
          <a:stretch>
            <a:fillRect/>
          </a:stretch>
        </p:blipFill>
        <p:spPr>
          <a:xfrm>
            <a:off x="384965" y="3147590"/>
            <a:ext cx="11422069" cy="3029373"/>
          </a:xfrm>
          <a:prstGeom prst="rect">
            <a:avLst/>
          </a:prstGeom>
        </p:spPr>
      </p:pic>
      <p:sp>
        <p:nvSpPr>
          <p:cNvPr id="7" name="Rectangle 6">
            <a:extLst>
              <a:ext uri="{FF2B5EF4-FFF2-40B4-BE49-F238E27FC236}">
                <a16:creationId xmlns:a16="http://schemas.microsoft.com/office/drawing/2014/main" id="{90C075B4-E757-D2C0-CDF4-83A66A6E3892}"/>
              </a:ext>
            </a:extLst>
          </p:cNvPr>
          <p:cNvSpPr/>
          <p:nvPr/>
        </p:nvSpPr>
        <p:spPr>
          <a:xfrm>
            <a:off x="2118049" y="3228392"/>
            <a:ext cx="7576457" cy="2006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AB397B3-2F49-FE50-249C-FBD722218220}"/>
              </a:ext>
            </a:extLst>
          </p:cNvPr>
          <p:cNvSpPr/>
          <p:nvPr/>
        </p:nvSpPr>
        <p:spPr>
          <a:xfrm>
            <a:off x="3194179" y="3800669"/>
            <a:ext cx="976605" cy="2006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3562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73CFFC4-704F-BC9D-7DF9-9314DCA4FA3B}"/>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A2009EA6-9691-CF69-1879-4FD500CC321A}"/>
              </a:ext>
            </a:extLst>
          </p:cNvPr>
          <p:cNvPicPr>
            <a:picLocks noChangeAspect="1"/>
          </p:cNvPicPr>
          <p:nvPr/>
        </p:nvPicPr>
        <p:blipFill>
          <a:blip r:embed="rId2"/>
          <a:stretch>
            <a:fillRect/>
          </a:stretch>
        </p:blipFill>
        <p:spPr>
          <a:xfrm>
            <a:off x="872596" y="0"/>
            <a:ext cx="10446808" cy="6858000"/>
          </a:xfrm>
          <a:prstGeom prst="rect">
            <a:avLst/>
          </a:prstGeom>
        </p:spPr>
      </p:pic>
      <p:sp>
        <p:nvSpPr>
          <p:cNvPr id="7" name="Rectangle 6">
            <a:extLst>
              <a:ext uri="{FF2B5EF4-FFF2-40B4-BE49-F238E27FC236}">
                <a16:creationId xmlns:a16="http://schemas.microsoft.com/office/drawing/2014/main" id="{AFBFB95C-3412-B2FB-2413-0480BDBF7000}"/>
              </a:ext>
            </a:extLst>
          </p:cNvPr>
          <p:cNvSpPr/>
          <p:nvPr/>
        </p:nvSpPr>
        <p:spPr>
          <a:xfrm>
            <a:off x="2528596" y="0"/>
            <a:ext cx="8790808" cy="2368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7D0A230D-6E71-7941-402E-9DE7668EB8C8}"/>
              </a:ext>
            </a:extLst>
          </p:cNvPr>
          <p:cNvCxnSpPr/>
          <p:nvPr/>
        </p:nvCxnSpPr>
        <p:spPr>
          <a:xfrm>
            <a:off x="8976049" y="236829"/>
            <a:ext cx="2343355"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3C59F1B4-2D07-912A-C3C0-B2D14A0AFBFC}"/>
              </a:ext>
            </a:extLst>
          </p:cNvPr>
          <p:cNvSpPr/>
          <p:nvPr/>
        </p:nvSpPr>
        <p:spPr>
          <a:xfrm>
            <a:off x="2425959" y="6214187"/>
            <a:ext cx="4823927" cy="23682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D6253ACC-3B64-8FF7-47E6-8EE0B3E3F443}"/>
              </a:ext>
            </a:extLst>
          </p:cNvPr>
          <p:cNvSpPr/>
          <p:nvPr/>
        </p:nvSpPr>
        <p:spPr>
          <a:xfrm>
            <a:off x="2425959" y="5125615"/>
            <a:ext cx="4823927" cy="2368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90349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DACD-31F2-A7EC-CDC7-B45399BC9A90}"/>
              </a:ext>
            </a:extLst>
          </p:cNvPr>
          <p:cNvSpPr>
            <a:spLocks noGrp="1"/>
          </p:cNvSpPr>
          <p:nvPr>
            <p:ph type="title"/>
          </p:nvPr>
        </p:nvSpPr>
        <p:spPr/>
        <p:txBody>
          <a:bodyPr/>
          <a:lstStyle/>
          <a:p>
            <a:r>
              <a:rPr lang="en-US" dirty="0">
                <a:latin typeface="Consolas" panose="020B0609020204030204" pitchFamily="49" charset="0"/>
              </a:rPr>
              <a:t>Volatility Command</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13263672-876B-2022-69E0-9606C0B6AB9D}"/>
              </a:ext>
            </a:extLst>
          </p:cNvPr>
          <p:cNvSpPr>
            <a:spLocks noGrp="1"/>
          </p:cNvSpPr>
          <p:nvPr>
            <p:ph idx="1"/>
          </p:nvPr>
        </p:nvSpPr>
        <p:spPr>
          <a:xfrm>
            <a:off x="147734" y="1576873"/>
            <a:ext cx="11896531" cy="2796988"/>
          </a:xfrm>
        </p:spPr>
        <p:txBody>
          <a:bodyPr>
            <a:normAutofit/>
          </a:bodyPr>
          <a:lstStyle/>
          <a:p>
            <a:r>
              <a:rPr lang="en-CA" sz="1600" dirty="0">
                <a:latin typeface="Consolas" panose="020B0609020204030204" pitchFamily="49" charset="0"/>
              </a:rPr>
              <a:t>volatility -f &lt;Path\to\.mem&gt; </a:t>
            </a:r>
            <a:r>
              <a:rPr lang="en-CA" sz="1600" b="1" dirty="0">
                <a:solidFill>
                  <a:srgbClr val="FFFF00"/>
                </a:solidFill>
                <a:latin typeface="Consolas" panose="020B0609020204030204" pitchFamily="49" charset="0"/>
              </a:rPr>
              <a:t>--profile=Win7SP1x64 </a:t>
            </a:r>
            <a:r>
              <a:rPr lang="en-CA" sz="1600" b="1" dirty="0">
                <a:solidFill>
                  <a:srgbClr val="FF0000"/>
                </a:solidFill>
                <a:latin typeface="Consolas" panose="020B0609020204030204" pitchFamily="49" charset="0"/>
              </a:rPr>
              <a:t>pslist</a:t>
            </a:r>
          </a:p>
          <a:p>
            <a:r>
              <a:rPr lang="en-CA" sz="1400" b="1" dirty="0">
                <a:latin typeface="Consolas" panose="020B0609020204030204" pitchFamily="49" charset="0"/>
              </a:rPr>
              <a:t>--info</a:t>
            </a:r>
          </a:p>
          <a:p>
            <a:r>
              <a:rPr lang="en-CA" sz="1400" b="1" dirty="0">
                <a:latin typeface="Consolas" panose="020B0609020204030204" pitchFamily="49" charset="0"/>
              </a:rPr>
              <a:t>imageinfo</a:t>
            </a:r>
          </a:p>
          <a:p>
            <a:r>
              <a:rPr lang="en-CA" sz="1400" b="1" dirty="0">
                <a:latin typeface="Consolas" panose="020B0609020204030204" pitchFamily="49" charset="0"/>
              </a:rPr>
              <a:t>--profile = &lt;profile-name&gt;</a:t>
            </a:r>
          </a:p>
          <a:p>
            <a:r>
              <a:rPr lang="en-CA" sz="1400" b="1" dirty="0">
                <a:latin typeface="Consolas" panose="020B0609020204030204" pitchFamily="49" charset="0"/>
              </a:rPr>
              <a:t>pslist</a:t>
            </a:r>
          </a:p>
          <a:p>
            <a:r>
              <a:rPr lang="en-CA" sz="1400" b="1" dirty="0">
                <a:latin typeface="Consolas" panose="020B0609020204030204" pitchFamily="49" charset="0"/>
              </a:rPr>
              <a:t>findstr = &lt;str&gt;</a:t>
            </a:r>
          </a:p>
          <a:p>
            <a:r>
              <a:rPr lang="en-CA" sz="1600" dirty="0">
                <a:latin typeface="Consolas" panose="020B0609020204030204" pitchFamily="49" charset="0"/>
              </a:rPr>
              <a:t>volatility -f &lt;Path\to\.mem&gt; --profile=Win7SP1x64 pslist | </a:t>
            </a:r>
            <a:r>
              <a:rPr lang="en-CA" sz="1600" b="1" dirty="0">
                <a:solidFill>
                  <a:srgbClr val="00B050"/>
                </a:solidFill>
                <a:latin typeface="Consolas" panose="020B0609020204030204" pitchFamily="49" charset="0"/>
              </a:rPr>
              <a:t>findstr</a:t>
            </a:r>
            <a:r>
              <a:rPr lang="en-CA" sz="1600" dirty="0">
                <a:latin typeface="Consolas" panose="020B0609020204030204" pitchFamily="49" charset="0"/>
              </a:rPr>
              <a:t> "svchost.exe"</a:t>
            </a:r>
          </a:p>
        </p:txBody>
      </p:sp>
      <p:sp>
        <p:nvSpPr>
          <p:cNvPr id="4" name="Footer Placeholder 3">
            <a:extLst>
              <a:ext uri="{FF2B5EF4-FFF2-40B4-BE49-F238E27FC236}">
                <a16:creationId xmlns:a16="http://schemas.microsoft.com/office/drawing/2014/main" id="{659CB995-C626-FAB1-EA1E-CF017C9E7BCF}"/>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68613E18-3447-4EC4-355D-B6B52AC9DC4D}"/>
              </a:ext>
            </a:extLst>
          </p:cNvPr>
          <p:cNvPicPr>
            <a:picLocks noChangeAspect="1"/>
          </p:cNvPicPr>
          <p:nvPr/>
        </p:nvPicPr>
        <p:blipFill>
          <a:blip r:embed="rId2"/>
          <a:stretch>
            <a:fillRect/>
          </a:stretch>
        </p:blipFill>
        <p:spPr>
          <a:xfrm>
            <a:off x="0" y="4001294"/>
            <a:ext cx="12192000" cy="2796988"/>
          </a:xfrm>
          <a:prstGeom prst="rect">
            <a:avLst/>
          </a:prstGeom>
        </p:spPr>
      </p:pic>
      <p:sp>
        <p:nvSpPr>
          <p:cNvPr id="5" name="Rectangle 4">
            <a:extLst>
              <a:ext uri="{FF2B5EF4-FFF2-40B4-BE49-F238E27FC236}">
                <a16:creationId xmlns:a16="http://schemas.microsoft.com/office/drawing/2014/main" id="{792A3CAC-349F-029B-0D6D-AE335FA76496}"/>
              </a:ext>
            </a:extLst>
          </p:cNvPr>
          <p:cNvSpPr/>
          <p:nvPr/>
        </p:nvSpPr>
        <p:spPr>
          <a:xfrm>
            <a:off x="1586205" y="3963970"/>
            <a:ext cx="10531928" cy="2884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AF1958C1-9E27-97C8-127B-85A0E0568041}"/>
              </a:ext>
            </a:extLst>
          </p:cNvPr>
          <p:cNvCxnSpPr>
            <a:cxnSpLocks/>
          </p:cNvCxnSpPr>
          <p:nvPr/>
        </p:nvCxnSpPr>
        <p:spPr>
          <a:xfrm>
            <a:off x="9619861" y="4245524"/>
            <a:ext cx="2429847"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8733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9DFB-4A20-C968-0648-B89DD80021FD}"/>
              </a:ext>
            </a:extLst>
          </p:cNvPr>
          <p:cNvSpPr>
            <a:spLocks noGrp="1"/>
          </p:cNvSpPr>
          <p:nvPr>
            <p:ph type="title"/>
          </p:nvPr>
        </p:nvSpPr>
        <p:spPr/>
        <p:txBody>
          <a:bodyPr/>
          <a:lstStyle/>
          <a:p>
            <a:r>
              <a:rPr lang="en-CA" dirty="0" err="1">
                <a:latin typeface="Consolas" panose="020B0609020204030204" pitchFamily="49" charset="0"/>
              </a:rPr>
              <a:t>Findstr</a:t>
            </a:r>
            <a:r>
              <a:rPr lang="en-CA" dirty="0">
                <a:latin typeface="Consolas" panose="020B0609020204030204" pitchFamily="49" charset="0"/>
              </a:rPr>
              <a:t> </a:t>
            </a:r>
          </a:p>
        </p:txBody>
      </p:sp>
      <p:sp>
        <p:nvSpPr>
          <p:cNvPr id="3" name="Content Placeholder 2">
            <a:extLst>
              <a:ext uri="{FF2B5EF4-FFF2-40B4-BE49-F238E27FC236}">
                <a16:creationId xmlns:a16="http://schemas.microsoft.com/office/drawing/2014/main" id="{D0BC29AD-C5FF-B0D9-7436-B729D01005A0}"/>
              </a:ext>
            </a:extLst>
          </p:cNvPr>
          <p:cNvSpPr>
            <a:spLocks noGrp="1"/>
          </p:cNvSpPr>
          <p:nvPr>
            <p:ph idx="1"/>
          </p:nvPr>
        </p:nvSpPr>
        <p:spPr>
          <a:xfrm>
            <a:off x="242595" y="1825625"/>
            <a:ext cx="11812555" cy="4351338"/>
          </a:xfrm>
        </p:spPr>
        <p:txBody>
          <a:bodyPr>
            <a:normAutofit/>
          </a:bodyPr>
          <a:lstStyle/>
          <a:p>
            <a:r>
              <a:rPr lang="en-CA" sz="1800" dirty="0">
                <a:latin typeface="Consolas" panose="020B0609020204030204" pitchFamily="49" charset="0"/>
              </a:rPr>
              <a:t>volatility -f &lt;Path&gt; --profile=Win7SP1x64 pslist | </a:t>
            </a:r>
            <a:r>
              <a:rPr lang="en-CA" sz="1800" b="1" dirty="0">
                <a:solidFill>
                  <a:srgbClr val="00B050"/>
                </a:solidFill>
                <a:latin typeface="Consolas" panose="020B0609020204030204" pitchFamily="49" charset="0"/>
              </a:rPr>
              <a:t>findstr "1304"</a:t>
            </a:r>
          </a:p>
        </p:txBody>
      </p:sp>
      <p:sp>
        <p:nvSpPr>
          <p:cNvPr id="4" name="Footer Placeholder 3">
            <a:extLst>
              <a:ext uri="{FF2B5EF4-FFF2-40B4-BE49-F238E27FC236}">
                <a16:creationId xmlns:a16="http://schemas.microsoft.com/office/drawing/2014/main" id="{1869752B-E7AD-EBA0-6ED8-815EE48F837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4D0E4163-3EFB-37B2-13A2-7D177A9C4904}"/>
              </a:ext>
            </a:extLst>
          </p:cNvPr>
          <p:cNvPicPr>
            <a:picLocks noChangeAspect="1"/>
          </p:cNvPicPr>
          <p:nvPr/>
        </p:nvPicPr>
        <p:blipFill>
          <a:blip r:embed="rId2"/>
          <a:stretch>
            <a:fillRect/>
          </a:stretch>
        </p:blipFill>
        <p:spPr>
          <a:xfrm>
            <a:off x="0" y="5165139"/>
            <a:ext cx="12192000" cy="1101517"/>
          </a:xfrm>
          <a:prstGeom prst="rect">
            <a:avLst/>
          </a:prstGeom>
        </p:spPr>
      </p:pic>
      <p:sp>
        <p:nvSpPr>
          <p:cNvPr id="5" name="Rectangle 4">
            <a:extLst>
              <a:ext uri="{FF2B5EF4-FFF2-40B4-BE49-F238E27FC236}">
                <a16:creationId xmlns:a16="http://schemas.microsoft.com/office/drawing/2014/main" id="{94BF8996-7389-EEDE-B4A7-E32913A58FB1}"/>
              </a:ext>
            </a:extLst>
          </p:cNvPr>
          <p:cNvSpPr/>
          <p:nvPr/>
        </p:nvSpPr>
        <p:spPr>
          <a:xfrm>
            <a:off x="1726163" y="5183801"/>
            <a:ext cx="10397412" cy="2794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911C1670-FBC3-0AE6-F473-72229771DC90}"/>
              </a:ext>
            </a:extLst>
          </p:cNvPr>
          <p:cNvCxnSpPr>
            <a:cxnSpLocks/>
          </p:cNvCxnSpPr>
          <p:nvPr/>
        </p:nvCxnSpPr>
        <p:spPr>
          <a:xfrm>
            <a:off x="10123714" y="5463246"/>
            <a:ext cx="19998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2155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F45F-313B-8E43-C74A-0315A30D5F31}"/>
              </a:ext>
            </a:extLst>
          </p:cNvPr>
          <p:cNvSpPr>
            <a:spLocks noGrp="1"/>
          </p:cNvSpPr>
          <p:nvPr>
            <p:ph type="title"/>
          </p:nvPr>
        </p:nvSpPr>
        <p:spPr>
          <a:xfrm>
            <a:off x="838200" y="365125"/>
            <a:ext cx="9554497" cy="1325563"/>
          </a:xfrm>
        </p:spPr>
        <p:txBody>
          <a:bodyPr/>
          <a:lstStyle/>
          <a:p>
            <a:r>
              <a:rPr lang="en-CA" sz="4400" dirty="0">
                <a:latin typeface="Consolas" panose="020B0609020204030204" pitchFamily="49" charset="0"/>
              </a:rPr>
              <a:t>Digital Forensics</a:t>
            </a:r>
            <a:endParaRPr lang="en-CA" dirty="0"/>
          </a:p>
        </p:txBody>
      </p:sp>
      <p:sp>
        <p:nvSpPr>
          <p:cNvPr id="4" name="Footer Placeholder 3">
            <a:extLst>
              <a:ext uri="{FF2B5EF4-FFF2-40B4-BE49-F238E27FC236}">
                <a16:creationId xmlns:a16="http://schemas.microsoft.com/office/drawing/2014/main" id="{039A35B3-030B-CDFF-46BF-0E9CDD85F114}"/>
              </a:ext>
            </a:extLst>
          </p:cNvPr>
          <p:cNvSpPr>
            <a:spLocks noGrp="1"/>
          </p:cNvSpPr>
          <p:nvPr>
            <p:ph type="ftr" sz="quarter" idx="11"/>
          </p:nvPr>
        </p:nvSpPr>
        <p:spPr/>
        <p:txBody>
          <a:bodyPr/>
          <a:lstStyle/>
          <a:p>
            <a:r>
              <a:rPr lang="sv-SE"/>
              <a:t>INST. : ENG.ALI BANI BAKAR &amp; ENG.Dana Al-Mahrouk</a:t>
            </a:r>
            <a:endParaRPr lang="en-CA"/>
          </a:p>
        </p:txBody>
      </p:sp>
      <p:sp>
        <p:nvSpPr>
          <p:cNvPr id="5" name="Graphic 2">
            <a:extLst>
              <a:ext uri="{FF2B5EF4-FFF2-40B4-BE49-F238E27FC236}">
                <a16:creationId xmlns:a16="http://schemas.microsoft.com/office/drawing/2014/main" id="{C43E5D8E-42A2-7719-06B5-63B60E5E983E}"/>
              </a:ext>
            </a:extLst>
          </p:cNvPr>
          <p:cNvSpPr/>
          <p:nvPr/>
        </p:nvSpPr>
        <p:spPr>
          <a:xfrm>
            <a:off x="1131746" y="3359031"/>
            <a:ext cx="1337685" cy="1337466"/>
          </a:xfrm>
          <a:prstGeom prst="ellipse">
            <a:avLst/>
          </a:prstGeom>
          <a:gradFill flip="none" rotWithShape="1">
            <a:gsLst>
              <a:gs pos="849">
                <a:srgbClr val="960060"/>
              </a:gs>
              <a:gs pos="62947">
                <a:srgbClr val="86003D"/>
              </a:gs>
              <a:gs pos="97628">
                <a:srgbClr val="600019"/>
              </a:gs>
            </a:gsLst>
            <a:lin ang="0" scaled="0"/>
          </a:gradFill>
          <a:ln w="12700" cap="flat">
            <a:noFill/>
            <a:miter lim="400000"/>
          </a:ln>
          <a:effectLst/>
        </p:spPr>
        <p:txBody>
          <a:bodyPr wrap="square" lIns="91439" tIns="91439" rIns="91439" bIns="91439" numCol="1" anchor="ctr">
            <a:noAutofit/>
          </a:bodyPr>
          <a:lstStyle/>
          <a:p>
            <a:pPr algn="l" defTabSz="1828800">
              <a:defRPr sz="3600">
                <a:solidFill>
                  <a:srgbClr val="FFFFFF"/>
                </a:solidFill>
                <a:latin typeface="Helvetica"/>
                <a:ea typeface="Helvetica"/>
                <a:cs typeface="Helvetica"/>
                <a:sym typeface="Helvetica"/>
              </a:defRPr>
            </a:pPr>
            <a:endParaRPr/>
          </a:p>
        </p:txBody>
      </p:sp>
      <p:sp>
        <p:nvSpPr>
          <p:cNvPr id="6" name="Graphic 2">
            <a:extLst>
              <a:ext uri="{FF2B5EF4-FFF2-40B4-BE49-F238E27FC236}">
                <a16:creationId xmlns:a16="http://schemas.microsoft.com/office/drawing/2014/main" id="{009CBC6D-9B4A-448A-8BEA-FD6C0E8566F6}"/>
              </a:ext>
            </a:extLst>
          </p:cNvPr>
          <p:cNvSpPr/>
          <p:nvPr/>
        </p:nvSpPr>
        <p:spPr>
          <a:xfrm>
            <a:off x="1602617" y="4641305"/>
            <a:ext cx="416318" cy="360474"/>
          </a:xfrm>
          <a:custGeom>
            <a:avLst/>
            <a:gdLst/>
            <a:ahLst/>
            <a:cxnLst>
              <a:cxn ang="0">
                <a:pos x="wd2" y="hd2"/>
              </a:cxn>
              <a:cxn ang="5400000">
                <a:pos x="wd2" y="hd2"/>
              </a:cxn>
              <a:cxn ang="10800000">
                <a:pos x="wd2" y="hd2"/>
              </a:cxn>
              <a:cxn ang="16200000">
                <a:pos x="wd2" y="hd2"/>
              </a:cxn>
            </a:cxnLst>
            <a:rect l="0" t="0" r="r" b="b"/>
            <a:pathLst>
              <a:path w="21600" h="21600" extrusionOk="0">
                <a:moveTo>
                  <a:pt x="10801" y="21600"/>
                </a:moveTo>
                <a:lnTo>
                  <a:pt x="21600" y="0"/>
                </a:lnTo>
                <a:lnTo>
                  <a:pt x="0" y="0"/>
                </a:lnTo>
                <a:lnTo>
                  <a:pt x="10801" y="21600"/>
                </a:lnTo>
                <a:close/>
              </a:path>
            </a:pathLst>
          </a:custGeom>
          <a:gradFill flip="none" rotWithShape="1">
            <a:gsLst>
              <a:gs pos="2372">
                <a:srgbClr val="94005D"/>
              </a:gs>
              <a:gs pos="37053">
                <a:srgbClr val="880042"/>
              </a:gs>
              <a:gs pos="99150">
                <a:srgbClr val="600019"/>
              </a:gs>
            </a:gsLst>
            <a:lin ang="0" scaled="0"/>
          </a:gradFill>
          <a:ln w="12700" cap="flat">
            <a:noFill/>
            <a:miter lim="400000"/>
          </a:ln>
          <a:effectLst/>
        </p:spPr>
        <p:txBody>
          <a:bodyPr wrap="square" lIns="91439" tIns="91439" rIns="91439" bIns="91439" numCol="1" anchor="ctr">
            <a:noAutofit/>
          </a:bodyPr>
          <a:lstStyle/>
          <a:p>
            <a:pPr algn="l" defTabSz="1828800">
              <a:defRPr sz="3600">
                <a:solidFill>
                  <a:srgbClr val="FFFFFF"/>
                </a:solidFill>
                <a:latin typeface="Helvetica"/>
                <a:ea typeface="Helvetica"/>
                <a:cs typeface="Helvetica"/>
                <a:sym typeface="Helvetica"/>
              </a:defRPr>
            </a:pPr>
            <a:endParaRPr/>
          </a:p>
        </p:txBody>
      </p:sp>
      <p:sp>
        <p:nvSpPr>
          <p:cNvPr id="7" name="Graphic 2">
            <a:extLst>
              <a:ext uri="{FF2B5EF4-FFF2-40B4-BE49-F238E27FC236}">
                <a16:creationId xmlns:a16="http://schemas.microsoft.com/office/drawing/2014/main" id="{9A0D6E9B-34A3-CB70-6D6F-E688AF57693E}"/>
              </a:ext>
            </a:extLst>
          </p:cNvPr>
          <p:cNvSpPr/>
          <p:nvPr/>
        </p:nvSpPr>
        <p:spPr>
          <a:xfrm rot="18900000">
            <a:off x="1449516" y="3658206"/>
            <a:ext cx="727268" cy="727148"/>
          </a:xfrm>
          <a:prstGeom prst="ellipse">
            <a:avLst/>
          </a:prstGeom>
          <a:gradFill flip="none" rotWithShape="1">
            <a:gsLst>
              <a:gs pos="22846">
                <a:srgbClr val="FFFFFF"/>
              </a:gs>
              <a:gs pos="63322">
                <a:srgbClr val="E6EAEB"/>
              </a:gs>
              <a:gs pos="99960">
                <a:srgbClr val="CDD5D8"/>
              </a:gs>
            </a:gsLst>
            <a:lin ang="4397376" scaled="0"/>
          </a:gradFill>
          <a:ln w="12700" cap="flat">
            <a:noFill/>
            <a:miter lim="400000"/>
          </a:ln>
          <a:effectLst>
            <a:outerShdw blurRad="76200" dist="50800" dir="2315233" rotWithShape="0">
              <a:srgbClr val="000000">
                <a:alpha val="28814"/>
              </a:srgbClr>
            </a:outerShdw>
          </a:effectLst>
        </p:spPr>
        <p:txBody>
          <a:bodyPr wrap="square" lIns="91439" tIns="91439" rIns="91439" bIns="91439" numCol="1" anchor="ctr">
            <a:noAutofit/>
          </a:bodyPr>
          <a:lstStyle/>
          <a:p>
            <a:pPr algn="l" defTabSz="1828800">
              <a:defRPr sz="3600">
                <a:solidFill>
                  <a:srgbClr val="FFFFFF"/>
                </a:solidFill>
                <a:latin typeface="Avenir Next Regular"/>
                <a:ea typeface="Avenir Next Regular"/>
                <a:cs typeface="Avenir Next Regular"/>
                <a:sym typeface="Avenir Next Regular"/>
              </a:defRPr>
            </a:pPr>
            <a:endParaRPr/>
          </a:p>
        </p:txBody>
      </p:sp>
      <p:sp>
        <p:nvSpPr>
          <p:cNvPr id="8" name="Graphic 2">
            <a:extLst>
              <a:ext uri="{FF2B5EF4-FFF2-40B4-BE49-F238E27FC236}">
                <a16:creationId xmlns:a16="http://schemas.microsoft.com/office/drawing/2014/main" id="{D1A1809F-1ACC-194F-0D40-026690122460}"/>
              </a:ext>
            </a:extLst>
          </p:cNvPr>
          <p:cNvSpPr/>
          <p:nvPr/>
        </p:nvSpPr>
        <p:spPr>
          <a:xfrm>
            <a:off x="3787802" y="3743992"/>
            <a:ext cx="1337685" cy="1337466"/>
          </a:xfrm>
          <a:prstGeom prst="ellipse">
            <a:avLst/>
          </a:prstGeom>
          <a:gradFill flip="none" rotWithShape="1">
            <a:gsLst>
              <a:gs pos="0">
                <a:srgbClr val="B48900"/>
              </a:gs>
              <a:gs pos="36657">
                <a:srgbClr val="B84A00"/>
              </a:gs>
              <a:gs pos="77153">
                <a:srgbClr val="C0000E"/>
              </a:gs>
            </a:gsLst>
            <a:lin ang="0" scaled="0"/>
          </a:gradFill>
          <a:ln w="12700" cap="flat">
            <a:noFill/>
            <a:miter lim="400000"/>
          </a:ln>
          <a:effectLst/>
        </p:spPr>
        <p:txBody>
          <a:bodyPr wrap="square" lIns="91439" tIns="91439" rIns="91439" bIns="91439" numCol="1" anchor="ctr">
            <a:noAutofit/>
          </a:bodyPr>
          <a:lstStyle/>
          <a:p>
            <a:pPr algn="l" defTabSz="1828800">
              <a:defRPr sz="3600">
                <a:solidFill>
                  <a:srgbClr val="FFFFFF"/>
                </a:solidFill>
                <a:latin typeface="Helvetica"/>
                <a:ea typeface="Helvetica"/>
                <a:cs typeface="Helvetica"/>
                <a:sym typeface="Helvetica"/>
              </a:defRPr>
            </a:pPr>
            <a:endParaRPr/>
          </a:p>
        </p:txBody>
      </p:sp>
      <p:sp>
        <p:nvSpPr>
          <p:cNvPr id="9" name="Graphic 2">
            <a:extLst>
              <a:ext uri="{FF2B5EF4-FFF2-40B4-BE49-F238E27FC236}">
                <a16:creationId xmlns:a16="http://schemas.microsoft.com/office/drawing/2014/main" id="{D94EB355-C6B8-B1A9-2D48-C00576481632}"/>
              </a:ext>
            </a:extLst>
          </p:cNvPr>
          <p:cNvSpPr/>
          <p:nvPr/>
        </p:nvSpPr>
        <p:spPr>
          <a:xfrm>
            <a:off x="4238298" y="3417693"/>
            <a:ext cx="416287" cy="3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gradFill flip="none" rotWithShape="1">
            <a:gsLst>
              <a:gs pos="0">
                <a:srgbClr val="B57B00"/>
              </a:gs>
              <a:gs pos="36657">
                <a:srgbClr val="BA3903"/>
              </a:gs>
              <a:gs pos="77153">
                <a:srgbClr val="C0000E"/>
              </a:gs>
            </a:gsLst>
            <a:lin ang="0" scaled="0"/>
          </a:gradFill>
          <a:ln w="12700" cap="flat">
            <a:noFill/>
            <a:miter lim="400000"/>
          </a:ln>
          <a:effectLst/>
        </p:spPr>
        <p:txBody>
          <a:bodyPr wrap="square" lIns="91439" tIns="91439" rIns="91439" bIns="91439" numCol="1" anchor="ctr">
            <a:noAutofit/>
          </a:bodyPr>
          <a:lstStyle/>
          <a:p>
            <a:pPr algn="l" defTabSz="1828800">
              <a:defRPr sz="3600">
                <a:solidFill>
                  <a:srgbClr val="FFFFFF"/>
                </a:solidFill>
                <a:latin typeface="Helvetica"/>
                <a:ea typeface="Helvetica"/>
                <a:cs typeface="Helvetica"/>
                <a:sym typeface="Helvetica"/>
              </a:defRPr>
            </a:pPr>
            <a:endParaRPr/>
          </a:p>
        </p:txBody>
      </p:sp>
      <p:sp>
        <p:nvSpPr>
          <p:cNvPr id="10" name="Graphic 2">
            <a:extLst>
              <a:ext uri="{FF2B5EF4-FFF2-40B4-BE49-F238E27FC236}">
                <a16:creationId xmlns:a16="http://schemas.microsoft.com/office/drawing/2014/main" id="{14407CD1-6541-B511-2254-A51F2D0EA104}"/>
              </a:ext>
            </a:extLst>
          </p:cNvPr>
          <p:cNvSpPr/>
          <p:nvPr/>
        </p:nvSpPr>
        <p:spPr>
          <a:xfrm rot="18900000">
            <a:off x="4105603" y="4043177"/>
            <a:ext cx="727267" cy="727148"/>
          </a:xfrm>
          <a:prstGeom prst="ellipse">
            <a:avLst/>
          </a:prstGeom>
          <a:gradFill flip="none" rotWithShape="1">
            <a:gsLst>
              <a:gs pos="22846">
                <a:srgbClr val="FFFFFF"/>
              </a:gs>
              <a:gs pos="63322">
                <a:srgbClr val="E6EAEB"/>
              </a:gs>
              <a:gs pos="99960">
                <a:srgbClr val="CDD5D8"/>
              </a:gs>
            </a:gsLst>
            <a:lin ang="4397376" scaled="0"/>
          </a:gradFill>
          <a:ln w="12700" cap="flat">
            <a:noFill/>
            <a:miter lim="400000"/>
          </a:ln>
          <a:effectLst>
            <a:outerShdw blurRad="76200" dist="50800" dir="2315233" rotWithShape="0">
              <a:srgbClr val="000000">
                <a:alpha val="28814"/>
              </a:srgbClr>
            </a:outerShdw>
          </a:effectLst>
        </p:spPr>
        <p:txBody>
          <a:bodyPr wrap="square" lIns="91439" tIns="91439" rIns="91439" bIns="91439" numCol="1" anchor="ctr">
            <a:noAutofit/>
          </a:bodyPr>
          <a:lstStyle/>
          <a:p>
            <a:pPr algn="l" defTabSz="1828800">
              <a:defRPr sz="3600">
                <a:solidFill>
                  <a:srgbClr val="FFFFFF"/>
                </a:solidFill>
                <a:latin typeface="Avenir Next Regular"/>
                <a:ea typeface="Avenir Next Regular"/>
                <a:cs typeface="Avenir Next Regular"/>
                <a:sym typeface="Avenir Next Regular"/>
              </a:defRPr>
            </a:pPr>
            <a:endParaRPr/>
          </a:p>
        </p:txBody>
      </p:sp>
      <p:sp>
        <p:nvSpPr>
          <p:cNvPr id="11" name="Graphic 2">
            <a:extLst>
              <a:ext uri="{FF2B5EF4-FFF2-40B4-BE49-F238E27FC236}">
                <a16:creationId xmlns:a16="http://schemas.microsoft.com/office/drawing/2014/main" id="{EB4B0EAA-E0B5-A533-C2E3-E55ADB690044}"/>
              </a:ext>
            </a:extLst>
          </p:cNvPr>
          <p:cNvSpPr/>
          <p:nvPr/>
        </p:nvSpPr>
        <p:spPr>
          <a:xfrm>
            <a:off x="6536901" y="3449606"/>
            <a:ext cx="1337685" cy="1337466"/>
          </a:xfrm>
          <a:prstGeom prst="ellipse">
            <a:avLst/>
          </a:prstGeom>
          <a:gradFill flip="none" rotWithShape="1">
            <a:gsLst>
              <a:gs pos="0">
                <a:srgbClr val="00A437"/>
              </a:gs>
              <a:gs pos="70683">
                <a:srgbClr val="169A00"/>
              </a:gs>
              <a:gs pos="97580">
                <a:srgbClr val="236800"/>
              </a:gs>
            </a:gsLst>
            <a:lin ang="0" scaled="0"/>
          </a:gradFill>
          <a:ln w="12700" cap="flat">
            <a:noFill/>
            <a:miter lim="400000"/>
          </a:ln>
          <a:effectLst/>
        </p:spPr>
        <p:txBody>
          <a:bodyPr wrap="square" lIns="91439" tIns="91439" rIns="91439" bIns="91439" numCol="1" anchor="ctr">
            <a:noAutofit/>
          </a:bodyPr>
          <a:lstStyle/>
          <a:p>
            <a:pPr algn="l" defTabSz="1828800">
              <a:defRPr sz="3600">
                <a:solidFill>
                  <a:srgbClr val="FFFFFF"/>
                </a:solidFill>
                <a:latin typeface="Helvetica"/>
                <a:ea typeface="Helvetica"/>
                <a:cs typeface="Helvetica"/>
                <a:sym typeface="Helvetica"/>
              </a:defRPr>
            </a:pPr>
            <a:endParaRPr/>
          </a:p>
        </p:txBody>
      </p:sp>
      <p:sp>
        <p:nvSpPr>
          <p:cNvPr id="12" name="Graphic 2">
            <a:extLst>
              <a:ext uri="{FF2B5EF4-FFF2-40B4-BE49-F238E27FC236}">
                <a16:creationId xmlns:a16="http://schemas.microsoft.com/office/drawing/2014/main" id="{C5B5E502-44A7-EB14-239F-021EF8FD1DA5}"/>
              </a:ext>
            </a:extLst>
          </p:cNvPr>
          <p:cNvSpPr/>
          <p:nvPr/>
        </p:nvSpPr>
        <p:spPr>
          <a:xfrm>
            <a:off x="7007804" y="4731880"/>
            <a:ext cx="416318" cy="360474"/>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lnTo>
                  <a:pt x="21600" y="0"/>
                </a:lnTo>
                <a:lnTo>
                  <a:pt x="0" y="0"/>
                </a:lnTo>
                <a:lnTo>
                  <a:pt x="10799" y="21600"/>
                </a:lnTo>
                <a:close/>
              </a:path>
            </a:pathLst>
          </a:custGeom>
          <a:gradFill flip="none" rotWithShape="1">
            <a:gsLst>
              <a:gs pos="0">
                <a:srgbClr val="02A333"/>
              </a:gs>
              <a:gs pos="70683">
                <a:srgbClr val="149B06"/>
              </a:gs>
              <a:gs pos="97580">
                <a:srgbClr val="236800"/>
              </a:gs>
            </a:gsLst>
            <a:lin ang="0" scaled="0"/>
          </a:gradFill>
          <a:ln w="12700" cap="flat">
            <a:noFill/>
            <a:miter lim="400000"/>
          </a:ln>
          <a:effectLst/>
        </p:spPr>
        <p:txBody>
          <a:bodyPr wrap="square" lIns="91439" tIns="91439" rIns="91439" bIns="91439" numCol="1" anchor="ctr">
            <a:noAutofit/>
          </a:bodyPr>
          <a:lstStyle/>
          <a:p>
            <a:pPr algn="l" defTabSz="1828800">
              <a:defRPr sz="3600">
                <a:solidFill>
                  <a:srgbClr val="FFFFFF"/>
                </a:solidFill>
                <a:latin typeface="Helvetica"/>
                <a:ea typeface="Helvetica"/>
                <a:cs typeface="Helvetica"/>
                <a:sym typeface="Helvetica"/>
              </a:defRPr>
            </a:pPr>
            <a:endParaRPr/>
          </a:p>
        </p:txBody>
      </p:sp>
      <p:sp>
        <p:nvSpPr>
          <p:cNvPr id="13" name="Graphic 2">
            <a:extLst>
              <a:ext uri="{FF2B5EF4-FFF2-40B4-BE49-F238E27FC236}">
                <a16:creationId xmlns:a16="http://schemas.microsoft.com/office/drawing/2014/main" id="{277F1981-90EE-524F-6AF1-4832BF36D1F2}"/>
              </a:ext>
            </a:extLst>
          </p:cNvPr>
          <p:cNvSpPr/>
          <p:nvPr/>
        </p:nvSpPr>
        <p:spPr>
          <a:xfrm rot="18900000">
            <a:off x="6854701" y="3748785"/>
            <a:ext cx="727267" cy="727148"/>
          </a:xfrm>
          <a:prstGeom prst="ellipse">
            <a:avLst/>
          </a:prstGeom>
          <a:gradFill flip="none" rotWithShape="1">
            <a:gsLst>
              <a:gs pos="22846">
                <a:srgbClr val="FFFFFF"/>
              </a:gs>
              <a:gs pos="63322">
                <a:srgbClr val="E6EAEB"/>
              </a:gs>
              <a:gs pos="99960">
                <a:srgbClr val="CDD5D8"/>
              </a:gs>
            </a:gsLst>
            <a:lin ang="4397376" scaled="0"/>
          </a:gradFill>
          <a:ln w="12700" cap="flat">
            <a:noFill/>
            <a:miter lim="400000"/>
          </a:ln>
          <a:effectLst>
            <a:outerShdw blurRad="76200" dist="50800" dir="2315233" rotWithShape="0">
              <a:srgbClr val="000000">
                <a:alpha val="28814"/>
              </a:srgbClr>
            </a:outerShdw>
          </a:effectLst>
        </p:spPr>
        <p:txBody>
          <a:bodyPr wrap="square" lIns="91439" tIns="91439" rIns="91439" bIns="91439" numCol="1" anchor="ctr">
            <a:noAutofit/>
          </a:bodyPr>
          <a:lstStyle/>
          <a:p>
            <a:pPr algn="l" defTabSz="1828800">
              <a:defRPr sz="3600">
                <a:solidFill>
                  <a:srgbClr val="FFFFFF"/>
                </a:solidFill>
                <a:latin typeface="Avenir Next Regular"/>
                <a:ea typeface="Avenir Next Regular"/>
                <a:cs typeface="Avenir Next Regular"/>
                <a:sym typeface="Avenir Next Regular"/>
              </a:defRPr>
            </a:pPr>
            <a:endParaRPr/>
          </a:p>
        </p:txBody>
      </p:sp>
      <p:sp>
        <p:nvSpPr>
          <p:cNvPr id="14" name="Graphic 2">
            <a:extLst>
              <a:ext uri="{FF2B5EF4-FFF2-40B4-BE49-F238E27FC236}">
                <a16:creationId xmlns:a16="http://schemas.microsoft.com/office/drawing/2014/main" id="{AC549E9A-B57D-9B56-DAD3-C2A35B4ECBCA}"/>
              </a:ext>
            </a:extLst>
          </p:cNvPr>
          <p:cNvSpPr/>
          <p:nvPr/>
        </p:nvSpPr>
        <p:spPr>
          <a:xfrm>
            <a:off x="9329360" y="3756893"/>
            <a:ext cx="1337685" cy="1337466"/>
          </a:xfrm>
          <a:prstGeom prst="ellipse">
            <a:avLst/>
          </a:prstGeom>
          <a:gradFill flip="none" rotWithShape="1">
            <a:gsLst>
              <a:gs pos="924">
                <a:srgbClr val="00398E"/>
              </a:gs>
              <a:gs pos="53179">
                <a:srgbClr val="00407A"/>
              </a:gs>
              <a:gs pos="100000">
                <a:srgbClr val="001A6C"/>
              </a:gs>
            </a:gsLst>
            <a:lin ang="0" scaled="0"/>
          </a:gradFill>
          <a:ln w="12700" cap="flat">
            <a:noFill/>
            <a:miter lim="400000"/>
          </a:ln>
          <a:effectLst/>
        </p:spPr>
        <p:txBody>
          <a:bodyPr wrap="square" lIns="91439" tIns="91439" rIns="91439" bIns="91439" numCol="1" anchor="ctr">
            <a:noAutofit/>
          </a:bodyPr>
          <a:lstStyle/>
          <a:p>
            <a:pPr algn="l" defTabSz="1828800">
              <a:defRPr sz="3600">
                <a:solidFill>
                  <a:srgbClr val="FFFFFF"/>
                </a:solidFill>
                <a:latin typeface="Helvetica"/>
                <a:ea typeface="Helvetica"/>
                <a:cs typeface="Helvetica"/>
                <a:sym typeface="Helvetica"/>
              </a:defRPr>
            </a:pPr>
            <a:endParaRPr/>
          </a:p>
        </p:txBody>
      </p:sp>
      <p:sp>
        <p:nvSpPr>
          <p:cNvPr id="15" name="Graphic 2">
            <a:extLst>
              <a:ext uri="{FF2B5EF4-FFF2-40B4-BE49-F238E27FC236}">
                <a16:creationId xmlns:a16="http://schemas.microsoft.com/office/drawing/2014/main" id="{717B0484-D5C6-4F2D-EDDE-2145FF37A4A2}"/>
              </a:ext>
            </a:extLst>
          </p:cNvPr>
          <p:cNvSpPr/>
          <p:nvPr/>
        </p:nvSpPr>
        <p:spPr>
          <a:xfrm>
            <a:off x="9779823" y="3430594"/>
            <a:ext cx="416318" cy="36047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0" y="21600"/>
                </a:lnTo>
                <a:lnTo>
                  <a:pt x="21600" y="21600"/>
                </a:lnTo>
                <a:lnTo>
                  <a:pt x="10801" y="0"/>
                </a:lnTo>
                <a:close/>
              </a:path>
            </a:pathLst>
          </a:custGeom>
          <a:gradFill flip="none" rotWithShape="1">
            <a:gsLst>
              <a:gs pos="924">
                <a:srgbClr val="003A8C"/>
              </a:gs>
              <a:gs pos="53179">
                <a:srgbClr val="00407A"/>
              </a:gs>
              <a:gs pos="100000">
                <a:srgbClr val="00216F"/>
              </a:gs>
            </a:gsLst>
            <a:lin ang="0" scaled="0"/>
          </a:gradFill>
          <a:ln w="12700" cap="flat">
            <a:noFill/>
            <a:miter lim="400000"/>
          </a:ln>
          <a:effectLst/>
        </p:spPr>
        <p:txBody>
          <a:bodyPr wrap="square" lIns="91439" tIns="91439" rIns="91439" bIns="91439" numCol="1" anchor="ctr">
            <a:noAutofit/>
          </a:bodyPr>
          <a:lstStyle/>
          <a:p>
            <a:pPr algn="l" defTabSz="1828800">
              <a:defRPr sz="3600">
                <a:solidFill>
                  <a:srgbClr val="FFFFFF"/>
                </a:solidFill>
                <a:latin typeface="Helvetica"/>
                <a:ea typeface="Helvetica"/>
                <a:cs typeface="Helvetica"/>
                <a:sym typeface="Helvetica"/>
              </a:defRPr>
            </a:pPr>
            <a:endParaRPr/>
          </a:p>
        </p:txBody>
      </p:sp>
      <p:sp>
        <p:nvSpPr>
          <p:cNvPr id="16" name="Graphic 2">
            <a:extLst>
              <a:ext uri="{FF2B5EF4-FFF2-40B4-BE49-F238E27FC236}">
                <a16:creationId xmlns:a16="http://schemas.microsoft.com/office/drawing/2014/main" id="{C6B76F8F-4D59-B84D-FF53-F472B52C21B3}"/>
              </a:ext>
            </a:extLst>
          </p:cNvPr>
          <p:cNvSpPr/>
          <p:nvPr/>
        </p:nvSpPr>
        <p:spPr>
          <a:xfrm rot="18900000">
            <a:off x="9647133" y="4056104"/>
            <a:ext cx="727267" cy="727148"/>
          </a:xfrm>
          <a:prstGeom prst="ellipse">
            <a:avLst/>
          </a:prstGeom>
          <a:gradFill flip="none" rotWithShape="1">
            <a:gsLst>
              <a:gs pos="22846">
                <a:srgbClr val="FFFFFF"/>
              </a:gs>
              <a:gs pos="63322">
                <a:srgbClr val="E6EAEB"/>
              </a:gs>
              <a:gs pos="99960">
                <a:srgbClr val="CDD5D8"/>
              </a:gs>
            </a:gsLst>
            <a:lin ang="4397376" scaled="0"/>
          </a:gradFill>
          <a:ln w="12700" cap="flat">
            <a:noFill/>
            <a:miter lim="400000"/>
          </a:ln>
          <a:effectLst>
            <a:outerShdw blurRad="76200" dist="50800" dir="2315233" rotWithShape="0">
              <a:srgbClr val="000000">
                <a:alpha val="28814"/>
              </a:srgbClr>
            </a:outerShdw>
          </a:effectLst>
        </p:spPr>
        <p:txBody>
          <a:bodyPr wrap="square" lIns="91439" tIns="91439" rIns="91439" bIns="91439" numCol="1" anchor="ctr">
            <a:noAutofit/>
          </a:bodyPr>
          <a:lstStyle/>
          <a:p>
            <a:pPr algn="l" defTabSz="1828800">
              <a:defRPr sz="3600">
                <a:solidFill>
                  <a:srgbClr val="FFFFFF"/>
                </a:solidFill>
                <a:latin typeface="Avenir Next Regular"/>
                <a:ea typeface="Avenir Next Regular"/>
                <a:cs typeface="Avenir Next Regular"/>
                <a:sym typeface="Avenir Next Regular"/>
              </a:defRPr>
            </a:pPr>
            <a:endParaRPr/>
          </a:p>
        </p:txBody>
      </p:sp>
      <p:pic>
        <p:nvPicPr>
          <p:cNvPr id="24" name="Graphic 23" descr="Books with solid fill">
            <a:extLst>
              <a:ext uri="{FF2B5EF4-FFF2-40B4-BE49-F238E27FC236}">
                <a16:creationId xmlns:a16="http://schemas.microsoft.com/office/drawing/2014/main" id="{CC885850-D8A6-5868-5972-5EC8CAF699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00017" y="4151814"/>
            <a:ext cx="538438" cy="538438"/>
          </a:xfrm>
          <a:prstGeom prst="rect">
            <a:avLst/>
          </a:prstGeom>
        </p:spPr>
      </p:pic>
      <p:pic>
        <p:nvPicPr>
          <p:cNvPr id="26" name="Graphic 25" descr="Briefcase with solid fill">
            <a:extLst>
              <a:ext uri="{FF2B5EF4-FFF2-40B4-BE49-F238E27FC236}">
                <a16:creationId xmlns:a16="http://schemas.microsoft.com/office/drawing/2014/main" id="{583A8F99-D113-E14E-9D33-D15357250D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4691" y="3765695"/>
            <a:ext cx="512170" cy="512170"/>
          </a:xfrm>
          <a:prstGeom prst="rect">
            <a:avLst/>
          </a:prstGeom>
        </p:spPr>
      </p:pic>
      <p:pic>
        <p:nvPicPr>
          <p:cNvPr id="28" name="Graphic 27" descr="Fingerprint with solid fill">
            <a:extLst>
              <a:ext uri="{FF2B5EF4-FFF2-40B4-BE49-F238E27FC236}">
                <a16:creationId xmlns:a16="http://schemas.microsoft.com/office/drawing/2014/main" id="{414F97B3-D427-A4DD-0343-A05E7A5E3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5963" y="4167439"/>
            <a:ext cx="504477" cy="504477"/>
          </a:xfrm>
          <a:prstGeom prst="rect">
            <a:avLst/>
          </a:prstGeom>
        </p:spPr>
      </p:pic>
      <p:pic>
        <p:nvPicPr>
          <p:cNvPr id="30" name="Graphic 29" descr="Gavel with solid fill">
            <a:extLst>
              <a:ext uri="{FF2B5EF4-FFF2-40B4-BE49-F238E27FC236}">
                <a16:creationId xmlns:a16="http://schemas.microsoft.com/office/drawing/2014/main" id="{635DDDA9-BE31-1BF3-3B17-46C562715E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82257" y="211828"/>
            <a:ext cx="1325563" cy="1325563"/>
          </a:xfrm>
          <a:prstGeom prst="rect">
            <a:avLst/>
          </a:prstGeom>
        </p:spPr>
      </p:pic>
      <p:pic>
        <p:nvPicPr>
          <p:cNvPr id="32" name="Graphic 31" descr="Internet with solid fill">
            <a:extLst>
              <a:ext uri="{FF2B5EF4-FFF2-40B4-BE49-F238E27FC236}">
                <a16:creationId xmlns:a16="http://schemas.microsoft.com/office/drawing/2014/main" id="{D5E6BF51-0DDD-4419-FE65-0F88ECF022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38609" y="3856013"/>
            <a:ext cx="554707" cy="554707"/>
          </a:xfrm>
          <a:prstGeom prst="rect">
            <a:avLst/>
          </a:prstGeom>
        </p:spPr>
      </p:pic>
      <p:sp>
        <p:nvSpPr>
          <p:cNvPr id="33" name="TextBox 32">
            <a:extLst>
              <a:ext uri="{FF2B5EF4-FFF2-40B4-BE49-F238E27FC236}">
                <a16:creationId xmlns:a16="http://schemas.microsoft.com/office/drawing/2014/main" id="{86581F61-C9D1-4B57-8571-0D42178F966D}"/>
              </a:ext>
            </a:extLst>
          </p:cNvPr>
          <p:cNvSpPr txBox="1"/>
          <p:nvPr/>
        </p:nvSpPr>
        <p:spPr>
          <a:xfrm>
            <a:off x="164630" y="5145977"/>
            <a:ext cx="3292291" cy="1200329"/>
          </a:xfrm>
          <a:prstGeom prst="rect">
            <a:avLst/>
          </a:prstGeom>
          <a:noFill/>
        </p:spPr>
        <p:txBody>
          <a:bodyPr wrap="square" rtlCol="0">
            <a:spAutoFit/>
          </a:bodyPr>
          <a:lstStyle/>
          <a:p>
            <a:r>
              <a:rPr lang="en-CA" sz="1600" b="1" dirty="0">
                <a:solidFill>
                  <a:srgbClr val="890044"/>
                </a:solidFill>
                <a:latin typeface="Consolas" panose="020B0609020204030204" pitchFamily="49" charset="0"/>
              </a:rPr>
              <a:t>Primary Forensic Evidence:</a:t>
            </a:r>
          </a:p>
          <a:p>
            <a:pPr marL="0" indent="0">
              <a:buNone/>
            </a:pPr>
            <a:r>
              <a:rPr lang="en-US" sz="1400" dirty="0">
                <a:latin typeface="Consolas" panose="020B0609020204030204" pitchFamily="49" charset="0"/>
              </a:rPr>
              <a:t>original digital data that is directly collected from devices involved in the investigation.</a:t>
            </a:r>
          </a:p>
          <a:p>
            <a:endParaRPr lang="en-CA" sz="1400" dirty="0">
              <a:latin typeface="Consolas" panose="020B0609020204030204" pitchFamily="49" charset="0"/>
            </a:endParaRPr>
          </a:p>
        </p:txBody>
      </p:sp>
      <p:sp>
        <p:nvSpPr>
          <p:cNvPr id="34" name="TextBox 33">
            <a:extLst>
              <a:ext uri="{FF2B5EF4-FFF2-40B4-BE49-F238E27FC236}">
                <a16:creationId xmlns:a16="http://schemas.microsoft.com/office/drawing/2014/main" id="{64CDAC13-7E4C-983B-CD99-CCB68F308857}"/>
              </a:ext>
            </a:extLst>
          </p:cNvPr>
          <p:cNvSpPr txBox="1"/>
          <p:nvPr/>
        </p:nvSpPr>
        <p:spPr>
          <a:xfrm>
            <a:off x="3092309" y="2209480"/>
            <a:ext cx="3292291" cy="984885"/>
          </a:xfrm>
          <a:prstGeom prst="rect">
            <a:avLst/>
          </a:prstGeom>
          <a:noFill/>
        </p:spPr>
        <p:txBody>
          <a:bodyPr wrap="square" rtlCol="0">
            <a:spAutoFit/>
          </a:bodyPr>
          <a:lstStyle/>
          <a:p>
            <a:pPr>
              <a:lnSpc>
                <a:spcPct val="100000"/>
              </a:lnSpc>
            </a:pPr>
            <a:r>
              <a:rPr lang="en-CA" sz="1600" b="1" dirty="0">
                <a:solidFill>
                  <a:srgbClr val="BA3304"/>
                </a:solidFill>
                <a:latin typeface="Consolas" panose="020B0609020204030204" pitchFamily="49" charset="0"/>
              </a:rPr>
              <a:t>Complete Evidence</a:t>
            </a:r>
            <a:r>
              <a:rPr lang="en-US" sz="1600" b="1" dirty="0">
                <a:solidFill>
                  <a:srgbClr val="BA3304"/>
                </a:solidFill>
                <a:latin typeface="Consolas" panose="020B0609020204030204" pitchFamily="49" charset="0"/>
              </a:rPr>
              <a:t>:</a:t>
            </a:r>
          </a:p>
          <a:p>
            <a:pPr marL="0" indent="0">
              <a:buNone/>
            </a:pPr>
            <a:r>
              <a:rPr lang="en-US" sz="1400" dirty="0">
                <a:latin typeface="Consolas" panose="020B0609020204030204" pitchFamily="49" charset="0"/>
              </a:rPr>
              <a:t>gathering all possible data that could be relevant to the investigation.</a:t>
            </a:r>
          </a:p>
        </p:txBody>
      </p:sp>
      <p:sp>
        <p:nvSpPr>
          <p:cNvPr id="35" name="TextBox 34">
            <a:extLst>
              <a:ext uri="{FF2B5EF4-FFF2-40B4-BE49-F238E27FC236}">
                <a16:creationId xmlns:a16="http://schemas.microsoft.com/office/drawing/2014/main" id="{D60CF0FD-1F83-5C93-431F-9731C886DBC8}"/>
              </a:ext>
            </a:extLst>
          </p:cNvPr>
          <p:cNvSpPr txBox="1"/>
          <p:nvPr/>
        </p:nvSpPr>
        <p:spPr>
          <a:xfrm>
            <a:off x="6086402" y="5180268"/>
            <a:ext cx="3292291" cy="984885"/>
          </a:xfrm>
          <a:prstGeom prst="rect">
            <a:avLst/>
          </a:prstGeom>
          <a:solidFill>
            <a:schemeClr val="bg1"/>
          </a:solidFill>
        </p:spPr>
        <p:txBody>
          <a:bodyPr wrap="square" rtlCol="0">
            <a:spAutoFit/>
          </a:bodyPr>
          <a:lstStyle/>
          <a:p>
            <a:pPr>
              <a:lnSpc>
                <a:spcPct val="100000"/>
              </a:lnSpc>
            </a:pPr>
            <a:r>
              <a:rPr lang="en-US" sz="1600" b="1" dirty="0">
                <a:solidFill>
                  <a:srgbClr val="109D10"/>
                </a:solidFill>
                <a:latin typeface="Consolas" panose="020B0609020204030204" pitchFamily="49" charset="0"/>
              </a:rPr>
              <a:t>Digital Crime:</a:t>
            </a:r>
          </a:p>
          <a:p>
            <a:pPr>
              <a:lnSpc>
                <a:spcPct val="100000"/>
              </a:lnSpc>
            </a:pPr>
            <a:r>
              <a:rPr lang="en-US" sz="1400" dirty="0">
                <a:latin typeface="Consolas" panose="020B0609020204030204" pitchFamily="49" charset="0"/>
              </a:rPr>
              <a:t>any illegal activity that involves computers, networks, or digital devices. </a:t>
            </a:r>
          </a:p>
        </p:txBody>
      </p:sp>
      <p:sp>
        <p:nvSpPr>
          <p:cNvPr id="36" name="TextBox 35">
            <a:extLst>
              <a:ext uri="{FF2B5EF4-FFF2-40B4-BE49-F238E27FC236}">
                <a16:creationId xmlns:a16="http://schemas.microsoft.com/office/drawing/2014/main" id="{D67A6A37-6BB5-A390-93EC-B564DEB330D7}"/>
              </a:ext>
            </a:extLst>
          </p:cNvPr>
          <p:cNvSpPr txBox="1"/>
          <p:nvPr/>
        </p:nvSpPr>
        <p:spPr>
          <a:xfrm>
            <a:off x="8615529" y="2156924"/>
            <a:ext cx="3292291" cy="1200329"/>
          </a:xfrm>
          <a:prstGeom prst="rect">
            <a:avLst/>
          </a:prstGeom>
          <a:noFill/>
        </p:spPr>
        <p:txBody>
          <a:bodyPr wrap="square" rtlCol="0">
            <a:spAutoFit/>
          </a:bodyPr>
          <a:lstStyle/>
          <a:p>
            <a:pPr>
              <a:lnSpc>
                <a:spcPct val="100000"/>
              </a:lnSpc>
            </a:pPr>
            <a:r>
              <a:rPr lang="en-US" sz="1600" b="1" dirty="0">
                <a:solidFill>
                  <a:srgbClr val="003F7C"/>
                </a:solidFill>
                <a:latin typeface="Consolas" panose="020B0609020204030204" pitchFamily="49" charset="0"/>
              </a:rPr>
              <a:t>Evidence:</a:t>
            </a:r>
          </a:p>
          <a:p>
            <a:pPr>
              <a:lnSpc>
                <a:spcPct val="100000"/>
              </a:lnSpc>
            </a:pPr>
            <a:r>
              <a:rPr lang="en-US" sz="1400" dirty="0">
                <a:latin typeface="Consolas" panose="020B0609020204030204" pitchFamily="49" charset="0"/>
              </a:rPr>
              <a:t>any digital information that can be used to support or refute claims made during an investigation.</a:t>
            </a:r>
          </a:p>
        </p:txBody>
      </p:sp>
    </p:spTree>
    <p:extLst>
      <p:ext uri="{BB962C8B-B14F-4D97-AF65-F5344CB8AC3E}">
        <p14:creationId xmlns:p14="http://schemas.microsoft.com/office/powerpoint/2010/main" val="1233447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C0B2041-580D-7A3A-B5D4-0886EF47D322}"/>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C9EDB77A-D360-B138-4889-0C2CE1E87A9A}"/>
              </a:ext>
            </a:extLst>
          </p:cNvPr>
          <p:cNvPicPr>
            <a:picLocks noChangeAspect="1"/>
          </p:cNvPicPr>
          <p:nvPr/>
        </p:nvPicPr>
        <p:blipFill>
          <a:blip r:embed="rId2"/>
          <a:stretch>
            <a:fillRect/>
          </a:stretch>
        </p:blipFill>
        <p:spPr>
          <a:xfrm>
            <a:off x="918526" y="0"/>
            <a:ext cx="10354947" cy="6858000"/>
          </a:xfrm>
          <a:prstGeom prst="rect">
            <a:avLst/>
          </a:prstGeom>
        </p:spPr>
      </p:pic>
      <p:sp>
        <p:nvSpPr>
          <p:cNvPr id="7" name="Rectangle 6">
            <a:extLst>
              <a:ext uri="{FF2B5EF4-FFF2-40B4-BE49-F238E27FC236}">
                <a16:creationId xmlns:a16="http://schemas.microsoft.com/office/drawing/2014/main" id="{8F695746-BC25-553F-9BA5-B9960AB8EA86}"/>
              </a:ext>
            </a:extLst>
          </p:cNvPr>
          <p:cNvSpPr/>
          <p:nvPr/>
        </p:nvSpPr>
        <p:spPr>
          <a:xfrm>
            <a:off x="2519265" y="37324"/>
            <a:ext cx="8790808" cy="2368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EDEF8D17-05B2-E132-0D5B-10A6D501BE14}"/>
              </a:ext>
            </a:extLst>
          </p:cNvPr>
          <p:cNvCxnSpPr>
            <a:cxnSpLocks/>
          </p:cNvCxnSpPr>
          <p:nvPr/>
        </p:nvCxnSpPr>
        <p:spPr>
          <a:xfrm>
            <a:off x="10608906" y="339470"/>
            <a:ext cx="701167"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C5BFDE1E-4BEB-10E2-1E21-1F3E9777267F}"/>
              </a:ext>
            </a:extLst>
          </p:cNvPr>
          <p:cNvSpPr/>
          <p:nvPr/>
        </p:nvSpPr>
        <p:spPr>
          <a:xfrm>
            <a:off x="2603241" y="6593730"/>
            <a:ext cx="4683968" cy="21761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79AB25BC-A17F-8004-742A-73622AB7A9D8}"/>
              </a:ext>
            </a:extLst>
          </p:cNvPr>
          <p:cNvSpPr/>
          <p:nvPr/>
        </p:nvSpPr>
        <p:spPr>
          <a:xfrm>
            <a:off x="2519266" y="6219825"/>
            <a:ext cx="4767943" cy="2093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54858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FE82-6369-6C66-AB8C-B18A96EAEACE}"/>
              </a:ext>
            </a:extLst>
          </p:cNvPr>
          <p:cNvSpPr>
            <a:spLocks noGrp="1"/>
          </p:cNvSpPr>
          <p:nvPr>
            <p:ph type="title"/>
          </p:nvPr>
        </p:nvSpPr>
        <p:spPr/>
        <p:txBody>
          <a:bodyPr/>
          <a:lstStyle/>
          <a:p>
            <a:r>
              <a:rPr lang="en-US" dirty="0">
                <a:latin typeface="Consolas" panose="020B0609020204030204" pitchFamily="49" charset="0"/>
              </a:rPr>
              <a:t>Malware Find</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AC2B9114-8580-8843-12D0-0A4E47414227}"/>
              </a:ext>
            </a:extLst>
          </p:cNvPr>
          <p:cNvSpPr>
            <a:spLocks noGrp="1"/>
          </p:cNvSpPr>
          <p:nvPr>
            <p:ph idx="1"/>
          </p:nvPr>
        </p:nvSpPr>
        <p:spPr>
          <a:xfrm>
            <a:off x="838200" y="1825625"/>
            <a:ext cx="10515600" cy="1325563"/>
          </a:xfrm>
        </p:spPr>
        <p:txBody>
          <a:bodyPr>
            <a:normAutofit/>
          </a:bodyPr>
          <a:lstStyle/>
          <a:p>
            <a:r>
              <a:rPr lang="en-CA" sz="1800" dirty="0">
                <a:latin typeface="Consolas" panose="020B0609020204030204" pitchFamily="49" charset="0"/>
              </a:rPr>
              <a:t>volatility -f &lt;Path..&gt; --profile=Win7SP1x64 </a:t>
            </a:r>
            <a:r>
              <a:rPr lang="en-CA" sz="1800" b="1" dirty="0" err="1">
                <a:solidFill>
                  <a:srgbClr val="00B0F0"/>
                </a:solidFill>
                <a:latin typeface="Consolas" panose="020B0609020204030204" pitchFamily="49" charset="0"/>
              </a:rPr>
              <a:t>malfind</a:t>
            </a:r>
            <a:endParaRPr lang="en-CA" sz="1800" b="1" dirty="0">
              <a:solidFill>
                <a:srgbClr val="00B0F0"/>
              </a:solidFill>
              <a:latin typeface="Consolas" panose="020B0609020204030204" pitchFamily="49" charset="0"/>
            </a:endParaRPr>
          </a:p>
        </p:txBody>
      </p:sp>
      <p:sp>
        <p:nvSpPr>
          <p:cNvPr id="4" name="Footer Placeholder 3">
            <a:extLst>
              <a:ext uri="{FF2B5EF4-FFF2-40B4-BE49-F238E27FC236}">
                <a16:creationId xmlns:a16="http://schemas.microsoft.com/office/drawing/2014/main" id="{BE56DE5B-A476-98E1-1641-88970C0AABC5}"/>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a:extLst>
              <a:ext uri="{FF2B5EF4-FFF2-40B4-BE49-F238E27FC236}">
                <a16:creationId xmlns:a16="http://schemas.microsoft.com/office/drawing/2014/main" id="{C53AF221-6509-9EA2-B083-81D24C9690DB}"/>
              </a:ext>
            </a:extLst>
          </p:cNvPr>
          <p:cNvPicPr>
            <a:picLocks noChangeAspect="1"/>
          </p:cNvPicPr>
          <p:nvPr/>
        </p:nvPicPr>
        <p:blipFill>
          <a:blip r:embed="rId2"/>
          <a:stretch>
            <a:fillRect/>
          </a:stretch>
        </p:blipFill>
        <p:spPr>
          <a:xfrm>
            <a:off x="1100727" y="3429000"/>
            <a:ext cx="9990546" cy="3188287"/>
          </a:xfrm>
          <a:prstGeom prst="rect">
            <a:avLst/>
          </a:prstGeom>
        </p:spPr>
      </p:pic>
      <p:sp>
        <p:nvSpPr>
          <p:cNvPr id="9" name="Rectangle 8">
            <a:extLst>
              <a:ext uri="{FF2B5EF4-FFF2-40B4-BE49-F238E27FC236}">
                <a16:creationId xmlns:a16="http://schemas.microsoft.com/office/drawing/2014/main" id="{98EDA943-901C-2C11-444E-90788DEDE150}"/>
              </a:ext>
            </a:extLst>
          </p:cNvPr>
          <p:cNvSpPr/>
          <p:nvPr/>
        </p:nvSpPr>
        <p:spPr>
          <a:xfrm>
            <a:off x="2626755" y="3429000"/>
            <a:ext cx="8464518" cy="2368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3BFE27DC-AE36-DA62-BA9F-A9E5EFF64EE6}"/>
              </a:ext>
            </a:extLst>
          </p:cNvPr>
          <p:cNvCxnSpPr>
            <a:cxnSpLocks/>
          </p:cNvCxnSpPr>
          <p:nvPr/>
        </p:nvCxnSpPr>
        <p:spPr>
          <a:xfrm>
            <a:off x="10380775" y="3665829"/>
            <a:ext cx="701167"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0789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A547-4461-D502-D281-E5ADDC8FCC35}"/>
              </a:ext>
            </a:extLst>
          </p:cNvPr>
          <p:cNvSpPr>
            <a:spLocks noGrp="1"/>
          </p:cNvSpPr>
          <p:nvPr>
            <p:ph type="title"/>
          </p:nvPr>
        </p:nvSpPr>
        <p:spPr/>
        <p:txBody>
          <a:bodyPr/>
          <a:lstStyle/>
          <a:p>
            <a:r>
              <a:rPr lang="en-CA" sz="4400" dirty="0" err="1">
                <a:latin typeface="Consolas" panose="020B0609020204030204" pitchFamily="49" charset="0"/>
              </a:rPr>
              <a:t>procdump</a:t>
            </a:r>
            <a:r>
              <a:rPr lang="en-CA" sz="4400" dirty="0">
                <a:latin typeface="Consolas" panose="020B0609020204030204" pitchFamily="49" charset="0"/>
              </a:rPr>
              <a:t> -D</a:t>
            </a:r>
            <a:endParaRPr lang="en-CA" dirty="0"/>
          </a:p>
        </p:txBody>
      </p:sp>
      <p:sp>
        <p:nvSpPr>
          <p:cNvPr id="3" name="Content Placeholder 2">
            <a:extLst>
              <a:ext uri="{FF2B5EF4-FFF2-40B4-BE49-F238E27FC236}">
                <a16:creationId xmlns:a16="http://schemas.microsoft.com/office/drawing/2014/main" id="{76FFCF55-4A2E-58AB-A71A-126B3F894458}"/>
              </a:ext>
            </a:extLst>
          </p:cNvPr>
          <p:cNvSpPr>
            <a:spLocks noGrp="1"/>
          </p:cNvSpPr>
          <p:nvPr>
            <p:ph idx="1"/>
          </p:nvPr>
        </p:nvSpPr>
        <p:spPr>
          <a:xfrm>
            <a:off x="838200" y="1825625"/>
            <a:ext cx="10515600" cy="3150027"/>
          </a:xfrm>
        </p:spPr>
        <p:txBody>
          <a:bodyPr>
            <a:normAutofit/>
          </a:bodyPr>
          <a:lstStyle/>
          <a:p>
            <a:r>
              <a:rPr lang="en-CA" sz="1600" dirty="0">
                <a:latin typeface="Consolas" panose="020B0609020204030204" pitchFamily="49" charset="0"/>
              </a:rPr>
              <a:t>volatility -f &lt;Path..&gt; --profile=Win7SP1x64 </a:t>
            </a:r>
            <a:r>
              <a:rPr lang="en-CA" sz="1600" b="1" dirty="0">
                <a:solidFill>
                  <a:srgbClr val="0070C0"/>
                </a:solidFill>
                <a:latin typeface="Consolas" panose="020B0609020204030204" pitchFamily="49" charset="0"/>
              </a:rPr>
              <a:t>-p 1624</a:t>
            </a:r>
            <a:r>
              <a:rPr lang="en-CA" sz="1600" dirty="0">
                <a:latin typeface="Consolas" panose="020B0609020204030204" pitchFamily="49" charset="0"/>
              </a:rPr>
              <a:t> </a:t>
            </a:r>
            <a:r>
              <a:rPr lang="en-CA" sz="1600" b="1" dirty="0">
                <a:solidFill>
                  <a:srgbClr val="7030A0"/>
                </a:solidFill>
                <a:latin typeface="Consolas" panose="020B0609020204030204" pitchFamily="49" charset="0"/>
              </a:rPr>
              <a:t>procdump</a:t>
            </a:r>
            <a:r>
              <a:rPr lang="en-CA" sz="1600" dirty="0">
                <a:latin typeface="Consolas" panose="020B0609020204030204" pitchFamily="49" charset="0"/>
              </a:rPr>
              <a:t> </a:t>
            </a:r>
            <a:r>
              <a:rPr lang="en-CA" sz="1600" b="1" dirty="0">
                <a:solidFill>
                  <a:srgbClr val="CC0066"/>
                </a:solidFill>
                <a:latin typeface="Consolas" panose="020B0609020204030204" pitchFamily="49" charset="0"/>
              </a:rPr>
              <a:t>-D "D:\Malware"</a:t>
            </a:r>
          </a:p>
        </p:txBody>
      </p:sp>
      <p:sp>
        <p:nvSpPr>
          <p:cNvPr id="4" name="Footer Placeholder 3">
            <a:extLst>
              <a:ext uri="{FF2B5EF4-FFF2-40B4-BE49-F238E27FC236}">
                <a16:creationId xmlns:a16="http://schemas.microsoft.com/office/drawing/2014/main" id="{32AE5048-A752-5B61-E03D-362EDB76477F}"/>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BF4E20DC-3D0D-C6EC-B218-B2EF686978F7}"/>
              </a:ext>
            </a:extLst>
          </p:cNvPr>
          <p:cNvPicPr>
            <a:picLocks noChangeAspect="1"/>
          </p:cNvPicPr>
          <p:nvPr/>
        </p:nvPicPr>
        <p:blipFill>
          <a:blip r:embed="rId2"/>
          <a:stretch>
            <a:fillRect/>
          </a:stretch>
        </p:blipFill>
        <p:spPr>
          <a:xfrm>
            <a:off x="0" y="5155039"/>
            <a:ext cx="12192000" cy="1021924"/>
          </a:xfrm>
          <a:prstGeom prst="rect">
            <a:avLst/>
          </a:prstGeom>
        </p:spPr>
      </p:pic>
      <p:sp>
        <p:nvSpPr>
          <p:cNvPr id="7" name="Rectangle 6">
            <a:extLst>
              <a:ext uri="{FF2B5EF4-FFF2-40B4-BE49-F238E27FC236}">
                <a16:creationId xmlns:a16="http://schemas.microsoft.com/office/drawing/2014/main" id="{EE7B426D-DD9B-3210-D858-B65EE16D7884}"/>
              </a:ext>
            </a:extLst>
          </p:cNvPr>
          <p:cNvSpPr/>
          <p:nvPr/>
        </p:nvSpPr>
        <p:spPr>
          <a:xfrm>
            <a:off x="1632857" y="5155040"/>
            <a:ext cx="10475453" cy="2368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68E7CD91-B115-ECEC-FF94-819E27E17D58}"/>
              </a:ext>
            </a:extLst>
          </p:cNvPr>
          <p:cNvCxnSpPr>
            <a:cxnSpLocks/>
          </p:cNvCxnSpPr>
          <p:nvPr/>
        </p:nvCxnSpPr>
        <p:spPr>
          <a:xfrm>
            <a:off x="9573208" y="5391868"/>
            <a:ext cx="252577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368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AF6C261-E183-7131-D90C-D6F4C0BADB7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87BAE693-644F-155F-2119-47BE06EBE461}"/>
              </a:ext>
            </a:extLst>
          </p:cNvPr>
          <p:cNvPicPr>
            <a:picLocks noChangeAspect="1"/>
          </p:cNvPicPr>
          <p:nvPr/>
        </p:nvPicPr>
        <p:blipFill>
          <a:blip r:embed="rId2"/>
          <a:stretch>
            <a:fillRect/>
          </a:stretch>
        </p:blipFill>
        <p:spPr>
          <a:xfrm>
            <a:off x="1129314" y="0"/>
            <a:ext cx="9933372" cy="6858000"/>
          </a:xfrm>
          <a:prstGeom prst="rect">
            <a:avLst/>
          </a:prstGeom>
        </p:spPr>
      </p:pic>
      <p:sp>
        <p:nvSpPr>
          <p:cNvPr id="7" name="Rectangle 6">
            <a:extLst>
              <a:ext uri="{FF2B5EF4-FFF2-40B4-BE49-F238E27FC236}">
                <a16:creationId xmlns:a16="http://schemas.microsoft.com/office/drawing/2014/main" id="{5D154BE0-7058-F530-3BFB-2ECAB0DE3828}"/>
              </a:ext>
            </a:extLst>
          </p:cNvPr>
          <p:cNvSpPr/>
          <p:nvPr/>
        </p:nvSpPr>
        <p:spPr>
          <a:xfrm>
            <a:off x="2598168" y="55434"/>
            <a:ext cx="8464518" cy="2368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7A6B798C-4A35-0FF5-E5B6-1000FA816FCB}"/>
              </a:ext>
            </a:extLst>
          </p:cNvPr>
          <p:cNvCxnSpPr>
            <a:cxnSpLocks/>
          </p:cNvCxnSpPr>
          <p:nvPr/>
        </p:nvCxnSpPr>
        <p:spPr>
          <a:xfrm>
            <a:off x="9675845" y="292263"/>
            <a:ext cx="1218889"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1518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8DE4-ACD7-D081-2B19-620A9310E169}"/>
              </a:ext>
            </a:extLst>
          </p:cNvPr>
          <p:cNvSpPr>
            <a:spLocks noGrp="1"/>
          </p:cNvSpPr>
          <p:nvPr>
            <p:ph type="title"/>
          </p:nvPr>
        </p:nvSpPr>
        <p:spPr/>
        <p:txBody>
          <a:bodyPr/>
          <a:lstStyle/>
          <a:p>
            <a:r>
              <a:rPr lang="en-US" dirty="0"/>
              <a:t>DLL List</a:t>
            </a:r>
            <a:endParaRPr lang="en-CA" dirty="0"/>
          </a:p>
        </p:txBody>
      </p:sp>
      <p:sp>
        <p:nvSpPr>
          <p:cNvPr id="3" name="Content Placeholder 2">
            <a:extLst>
              <a:ext uri="{FF2B5EF4-FFF2-40B4-BE49-F238E27FC236}">
                <a16:creationId xmlns:a16="http://schemas.microsoft.com/office/drawing/2014/main" id="{0CB82DE7-1C55-9747-8493-CEF347D1709E}"/>
              </a:ext>
            </a:extLst>
          </p:cNvPr>
          <p:cNvSpPr>
            <a:spLocks noGrp="1"/>
          </p:cNvSpPr>
          <p:nvPr>
            <p:ph idx="1"/>
          </p:nvPr>
        </p:nvSpPr>
        <p:spPr>
          <a:xfrm>
            <a:off x="838200" y="1825625"/>
            <a:ext cx="10515600" cy="1038873"/>
          </a:xfrm>
        </p:spPr>
        <p:txBody>
          <a:bodyPr>
            <a:normAutofit/>
          </a:bodyPr>
          <a:lstStyle/>
          <a:p>
            <a:r>
              <a:rPr lang="en-CA" sz="1600" dirty="0">
                <a:latin typeface="Consolas" panose="020B0609020204030204" pitchFamily="49" charset="0"/>
              </a:rPr>
              <a:t>volatility -f &lt;Path..&gt; --profile=Win7SP1x64 </a:t>
            </a:r>
            <a:r>
              <a:rPr lang="en-CA" sz="1600" b="1" dirty="0">
                <a:solidFill>
                  <a:srgbClr val="0070C0"/>
                </a:solidFill>
                <a:latin typeface="Consolas" panose="020B0609020204030204" pitchFamily="49" charset="0"/>
              </a:rPr>
              <a:t>-p 1704 </a:t>
            </a:r>
            <a:r>
              <a:rPr lang="en-CA" sz="1600" b="1" dirty="0" err="1">
                <a:solidFill>
                  <a:srgbClr val="E292A5"/>
                </a:solidFill>
                <a:latin typeface="Consolas" panose="020B0609020204030204" pitchFamily="49" charset="0"/>
              </a:rPr>
              <a:t>dlllist</a:t>
            </a:r>
            <a:endParaRPr lang="en-CA" sz="1600" b="1" dirty="0">
              <a:solidFill>
                <a:srgbClr val="E292A5"/>
              </a:solidFill>
              <a:latin typeface="Consolas" panose="020B0609020204030204" pitchFamily="49" charset="0"/>
            </a:endParaRPr>
          </a:p>
          <a:p>
            <a:r>
              <a:rPr lang="en-CA" sz="1600" dirty="0">
                <a:latin typeface="Consolas" panose="020B0609020204030204" pitchFamily="49" charset="0"/>
              </a:rPr>
              <a:t>volatility -f &lt;Path..&gt; --profile=Win7SP1x64 </a:t>
            </a:r>
            <a:r>
              <a:rPr lang="en-CA" sz="1600" b="1" dirty="0">
                <a:solidFill>
                  <a:srgbClr val="0070C0"/>
                </a:solidFill>
                <a:latin typeface="Consolas" panose="020B0609020204030204" pitchFamily="49" charset="0"/>
              </a:rPr>
              <a:t>-p 1624 </a:t>
            </a:r>
            <a:r>
              <a:rPr lang="en-CA" sz="1600" b="1" dirty="0" err="1">
                <a:solidFill>
                  <a:srgbClr val="E292A5"/>
                </a:solidFill>
                <a:latin typeface="Consolas" panose="020B0609020204030204" pitchFamily="49" charset="0"/>
              </a:rPr>
              <a:t>dlllist</a:t>
            </a:r>
            <a:endParaRPr lang="en-CA" sz="1600" b="1" dirty="0">
              <a:solidFill>
                <a:srgbClr val="E292A5"/>
              </a:solidFill>
              <a:latin typeface="Consolas" panose="020B0609020204030204" pitchFamily="49" charset="0"/>
            </a:endParaRPr>
          </a:p>
          <a:p>
            <a:r>
              <a:rPr lang="en-CA" sz="1600" b="1" dirty="0">
                <a:latin typeface="Consolas" panose="020B0609020204030204" pitchFamily="49" charset="0"/>
              </a:rPr>
              <a:t>The DLL Must Be Same, because both are same program </a:t>
            </a:r>
            <a:r>
              <a:rPr lang="en-CA" sz="1600" b="1" dirty="0">
                <a:solidFill>
                  <a:srgbClr val="FF0000"/>
                </a:solidFill>
                <a:latin typeface="Consolas" panose="020B0609020204030204" pitchFamily="49" charset="0"/>
                <a:sym typeface="Wingdings" panose="05000000000000000000" pitchFamily="2" charset="2"/>
              </a:rPr>
              <a:t> No (May be Malware)</a:t>
            </a:r>
            <a:endParaRPr lang="en-CA" sz="1600" b="1" dirty="0">
              <a:solidFill>
                <a:srgbClr val="FF0000"/>
              </a:solidFill>
              <a:latin typeface="Consolas" panose="020B0609020204030204" pitchFamily="49" charset="0"/>
            </a:endParaRPr>
          </a:p>
        </p:txBody>
      </p:sp>
      <p:sp>
        <p:nvSpPr>
          <p:cNvPr id="4" name="Footer Placeholder 3">
            <a:extLst>
              <a:ext uri="{FF2B5EF4-FFF2-40B4-BE49-F238E27FC236}">
                <a16:creationId xmlns:a16="http://schemas.microsoft.com/office/drawing/2014/main" id="{A12D18D8-32B4-8D59-2AA0-600993E19FC8}"/>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9E29723F-5E2C-EC64-CBA0-EB0B2C9A9E7D}"/>
              </a:ext>
            </a:extLst>
          </p:cNvPr>
          <p:cNvPicPr>
            <a:picLocks noChangeAspect="1"/>
          </p:cNvPicPr>
          <p:nvPr/>
        </p:nvPicPr>
        <p:blipFill>
          <a:blip r:embed="rId2"/>
          <a:stretch>
            <a:fillRect/>
          </a:stretch>
        </p:blipFill>
        <p:spPr>
          <a:xfrm>
            <a:off x="0" y="3290032"/>
            <a:ext cx="12192000" cy="3021868"/>
          </a:xfrm>
          <a:prstGeom prst="rect">
            <a:avLst/>
          </a:prstGeom>
        </p:spPr>
      </p:pic>
      <p:sp>
        <p:nvSpPr>
          <p:cNvPr id="5" name="Rectangle 4">
            <a:extLst>
              <a:ext uri="{FF2B5EF4-FFF2-40B4-BE49-F238E27FC236}">
                <a16:creationId xmlns:a16="http://schemas.microsoft.com/office/drawing/2014/main" id="{87F75086-E9D8-3A9F-9B09-366A79EBF687}"/>
              </a:ext>
            </a:extLst>
          </p:cNvPr>
          <p:cNvSpPr/>
          <p:nvPr/>
        </p:nvSpPr>
        <p:spPr>
          <a:xfrm>
            <a:off x="1726163" y="3334486"/>
            <a:ext cx="9834465" cy="2101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B2101A2B-AFD2-7FD4-A64B-D6970BE62EF9}"/>
              </a:ext>
            </a:extLst>
          </p:cNvPr>
          <p:cNvCxnSpPr>
            <a:cxnSpLocks/>
          </p:cNvCxnSpPr>
          <p:nvPr/>
        </p:nvCxnSpPr>
        <p:spPr>
          <a:xfrm>
            <a:off x="10852502" y="3535266"/>
            <a:ext cx="639702"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431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5357-C5BA-CA42-B17D-703F3DB276E6}"/>
              </a:ext>
            </a:extLst>
          </p:cNvPr>
          <p:cNvSpPr>
            <a:spLocks noGrp="1"/>
          </p:cNvSpPr>
          <p:nvPr>
            <p:ph type="title"/>
          </p:nvPr>
        </p:nvSpPr>
        <p:spPr/>
        <p:txBody>
          <a:bodyPr/>
          <a:lstStyle/>
          <a:p>
            <a:r>
              <a:rPr lang="en-US" dirty="0">
                <a:latin typeface="Consolas" panose="020B0609020204030204" pitchFamily="49" charset="0"/>
              </a:rPr>
              <a:t>Get SID’s</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6BF57D8A-8146-BA03-7AE6-333BAE3CF2D7}"/>
              </a:ext>
            </a:extLst>
          </p:cNvPr>
          <p:cNvSpPr>
            <a:spLocks noGrp="1"/>
          </p:cNvSpPr>
          <p:nvPr>
            <p:ph idx="1"/>
          </p:nvPr>
        </p:nvSpPr>
        <p:spPr>
          <a:xfrm>
            <a:off x="838200" y="1825625"/>
            <a:ext cx="10515600" cy="1206824"/>
          </a:xfrm>
        </p:spPr>
        <p:txBody>
          <a:bodyPr>
            <a:normAutofit/>
          </a:bodyPr>
          <a:lstStyle/>
          <a:p>
            <a:r>
              <a:rPr lang="en-CA" sz="1600" dirty="0">
                <a:latin typeface="Consolas" panose="020B0609020204030204" pitchFamily="49" charset="0"/>
              </a:rPr>
              <a:t>volatility -f &lt;Path..&gt; --profile=Win7SP1x64 </a:t>
            </a:r>
            <a:r>
              <a:rPr lang="en-CA" sz="1600" b="1" dirty="0" err="1">
                <a:solidFill>
                  <a:srgbClr val="FFFF00"/>
                </a:solidFill>
                <a:latin typeface="Consolas" panose="020B0609020204030204" pitchFamily="49" charset="0"/>
              </a:rPr>
              <a:t>getsids</a:t>
            </a:r>
            <a:r>
              <a:rPr lang="en-CA" sz="1600" dirty="0">
                <a:latin typeface="Consolas" panose="020B0609020204030204" pitchFamily="49" charset="0"/>
              </a:rPr>
              <a:t> | findstr "1624"</a:t>
            </a:r>
          </a:p>
        </p:txBody>
      </p:sp>
      <p:sp>
        <p:nvSpPr>
          <p:cNvPr id="4" name="Footer Placeholder 3">
            <a:extLst>
              <a:ext uri="{FF2B5EF4-FFF2-40B4-BE49-F238E27FC236}">
                <a16:creationId xmlns:a16="http://schemas.microsoft.com/office/drawing/2014/main" id="{2F15D0E2-A661-9062-2E81-9FCEBAD9221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3DCDEBB0-D84B-DCBF-E500-BF4A4E61059A}"/>
              </a:ext>
            </a:extLst>
          </p:cNvPr>
          <p:cNvPicPr>
            <a:picLocks noChangeAspect="1"/>
          </p:cNvPicPr>
          <p:nvPr/>
        </p:nvPicPr>
        <p:blipFill>
          <a:blip r:embed="rId2"/>
          <a:stretch>
            <a:fillRect/>
          </a:stretch>
        </p:blipFill>
        <p:spPr>
          <a:xfrm>
            <a:off x="0" y="3344987"/>
            <a:ext cx="12192000" cy="2921670"/>
          </a:xfrm>
          <a:prstGeom prst="rect">
            <a:avLst/>
          </a:prstGeom>
        </p:spPr>
      </p:pic>
      <p:sp>
        <p:nvSpPr>
          <p:cNvPr id="7" name="Rectangle 6">
            <a:extLst>
              <a:ext uri="{FF2B5EF4-FFF2-40B4-BE49-F238E27FC236}">
                <a16:creationId xmlns:a16="http://schemas.microsoft.com/office/drawing/2014/main" id="{9D817AE0-7D50-8DFA-245E-901519100E52}"/>
              </a:ext>
            </a:extLst>
          </p:cNvPr>
          <p:cNvSpPr/>
          <p:nvPr/>
        </p:nvSpPr>
        <p:spPr>
          <a:xfrm>
            <a:off x="1670180" y="3382312"/>
            <a:ext cx="10235681" cy="2554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4D0B8599-8E56-3270-10A8-1E4BD8062112}"/>
              </a:ext>
            </a:extLst>
          </p:cNvPr>
          <p:cNvCxnSpPr>
            <a:cxnSpLocks/>
          </p:cNvCxnSpPr>
          <p:nvPr/>
        </p:nvCxnSpPr>
        <p:spPr>
          <a:xfrm>
            <a:off x="9890452" y="3627335"/>
            <a:ext cx="643810"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0654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B32F-54E5-BC30-3AC8-8831241F168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A2BD2785-8D31-AD6E-7738-5184721D4A4D}"/>
              </a:ext>
            </a:extLst>
          </p:cNvPr>
          <p:cNvSpPr>
            <a:spLocks noGrp="1"/>
          </p:cNvSpPr>
          <p:nvPr>
            <p:ph idx="1"/>
          </p:nvPr>
        </p:nvSpPr>
        <p:spPr/>
        <p:txBody>
          <a:bodyPr/>
          <a:lstStyle/>
          <a:p>
            <a:endParaRPr lang="en-CA"/>
          </a:p>
        </p:txBody>
      </p:sp>
      <p:sp>
        <p:nvSpPr>
          <p:cNvPr id="4" name="Footer Placeholder 3">
            <a:extLst>
              <a:ext uri="{FF2B5EF4-FFF2-40B4-BE49-F238E27FC236}">
                <a16:creationId xmlns:a16="http://schemas.microsoft.com/office/drawing/2014/main" id="{13603C6B-F399-015F-4587-0FFC9C2E942C}"/>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C80945F4-02B5-FADB-A31A-3212CE0DDF85}"/>
              </a:ext>
            </a:extLst>
          </p:cNvPr>
          <p:cNvPicPr>
            <a:picLocks noChangeAspect="1"/>
          </p:cNvPicPr>
          <p:nvPr/>
        </p:nvPicPr>
        <p:blipFill>
          <a:blip r:embed="rId2"/>
          <a:stretch>
            <a:fillRect/>
          </a:stretch>
        </p:blipFill>
        <p:spPr>
          <a:xfrm>
            <a:off x="2455" y="0"/>
            <a:ext cx="12187089" cy="6858000"/>
          </a:xfrm>
          <a:prstGeom prst="rect">
            <a:avLst/>
          </a:prstGeom>
        </p:spPr>
      </p:pic>
      <p:sp>
        <p:nvSpPr>
          <p:cNvPr id="7" name="Rectangle 6">
            <a:extLst>
              <a:ext uri="{FF2B5EF4-FFF2-40B4-BE49-F238E27FC236}">
                <a16:creationId xmlns:a16="http://schemas.microsoft.com/office/drawing/2014/main" id="{E566D1F0-9784-D870-6815-091FF8F14FEE}"/>
              </a:ext>
            </a:extLst>
          </p:cNvPr>
          <p:cNvSpPr/>
          <p:nvPr/>
        </p:nvSpPr>
        <p:spPr>
          <a:xfrm>
            <a:off x="1539551" y="0"/>
            <a:ext cx="9162661" cy="2450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1C595683-FD2D-1D18-79D0-73FBF6ACD411}"/>
              </a:ext>
            </a:extLst>
          </p:cNvPr>
          <p:cNvCxnSpPr>
            <a:cxnSpLocks/>
          </p:cNvCxnSpPr>
          <p:nvPr/>
        </p:nvCxnSpPr>
        <p:spPr>
          <a:xfrm>
            <a:off x="10012747" y="245015"/>
            <a:ext cx="639702"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585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3F52-6459-586E-D633-3BD7C39D4F41}"/>
              </a:ext>
            </a:extLst>
          </p:cNvPr>
          <p:cNvSpPr>
            <a:spLocks noGrp="1"/>
          </p:cNvSpPr>
          <p:nvPr>
            <p:ph type="title"/>
          </p:nvPr>
        </p:nvSpPr>
        <p:spPr/>
        <p:txBody>
          <a:bodyPr/>
          <a:lstStyle/>
          <a:p>
            <a:r>
              <a:rPr lang="en-US" dirty="0">
                <a:latin typeface="Consolas" panose="020B0609020204030204" pitchFamily="49" charset="0"/>
              </a:rPr>
              <a:t>More….</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8B24FAD0-C0EE-CF77-43C7-23514B44EEB5}"/>
              </a:ext>
            </a:extLst>
          </p:cNvPr>
          <p:cNvSpPr>
            <a:spLocks noGrp="1"/>
          </p:cNvSpPr>
          <p:nvPr>
            <p:ph idx="1"/>
          </p:nvPr>
        </p:nvSpPr>
        <p:spPr/>
        <p:txBody>
          <a:bodyPr>
            <a:normAutofit/>
          </a:bodyPr>
          <a:lstStyle/>
          <a:p>
            <a:r>
              <a:rPr lang="en-CA" sz="1800" dirty="0">
                <a:latin typeface="Consolas" panose="020B0609020204030204" pitchFamily="49" charset="0"/>
              </a:rPr>
              <a:t>volatility -f &lt;Path..&gt; --profile=Win7SP1x64 -p 1624 </a:t>
            </a:r>
            <a:r>
              <a:rPr lang="en-CA" sz="1800" b="1" dirty="0">
                <a:solidFill>
                  <a:srgbClr val="00B050"/>
                </a:solidFill>
                <a:latin typeface="Consolas" panose="020B0609020204030204" pitchFamily="49" charset="0"/>
              </a:rPr>
              <a:t>privs</a:t>
            </a:r>
          </a:p>
          <a:p>
            <a:r>
              <a:rPr lang="en-CA" sz="1800" dirty="0">
                <a:latin typeface="Consolas" panose="020B0609020204030204" pitchFamily="49" charset="0"/>
              </a:rPr>
              <a:t>volatility -f &lt;Path..&gt; --profile=Win7SP1x64 </a:t>
            </a:r>
            <a:r>
              <a:rPr lang="en-CA" sz="1800" b="1" dirty="0">
                <a:solidFill>
                  <a:srgbClr val="00B0F0"/>
                </a:solidFill>
                <a:latin typeface="Consolas" panose="020B0609020204030204" pitchFamily="49" charset="0"/>
              </a:rPr>
              <a:t>hashdump</a:t>
            </a:r>
            <a:endParaRPr lang="en-CA" sz="1800" dirty="0">
              <a:latin typeface="Consolas" panose="020B0609020204030204" pitchFamily="49" charset="0"/>
            </a:endParaRPr>
          </a:p>
          <a:p>
            <a:r>
              <a:rPr lang="en-CA" sz="1800" dirty="0">
                <a:latin typeface="Consolas" panose="020B0609020204030204" pitchFamily="49" charset="0"/>
              </a:rPr>
              <a:t>volatility -f &lt;Path..&gt; --profile=Win7SP1x64 </a:t>
            </a:r>
            <a:r>
              <a:rPr lang="en-CA" sz="1800" b="1" dirty="0">
                <a:solidFill>
                  <a:srgbClr val="FFFF00"/>
                </a:solidFill>
                <a:latin typeface="Consolas" panose="020B0609020204030204" pitchFamily="49" charset="0"/>
              </a:rPr>
              <a:t>netscan</a:t>
            </a:r>
          </a:p>
          <a:p>
            <a:r>
              <a:rPr lang="en-CA" sz="1800" dirty="0">
                <a:latin typeface="Consolas" panose="020B0609020204030204" pitchFamily="49" charset="0"/>
              </a:rPr>
              <a:t>volatility -f &lt;Path..&gt; --profile=Win7SP1x64 </a:t>
            </a:r>
            <a:r>
              <a:rPr lang="en-CA" sz="1800" b="1" dirty="0">
                <a:solidFill>
                  <a:srgbClr val="CC3100"/>
                </a:solidFill>
                <a:latin typeface="Consolas" panose="020B0609020204030204" pitchFamily="49" charset="0"/>
              </a:rPr>
              <a:t>cmdscan</a:t>
            </a:r>
          </a:p>
          <a:p>
            <a:r>
              <a:rPr lang="en-CA" sz="1800" dirty="0">
                <a:latin typeface="Consolas" panose="020B0609020204030204" pitchFamily="49" charset="0"/>
              </a:rPr>
              <a:t>volatility -f &lt;Path..&gt; --profile=Win7SP1x64 </a:t>
            </a:r>
            <a:r>
              <a:rPr lang="en-CA" sz="1800" b="1" dirty="0">
                <a:solidFill>
                  <a:srgbClr val="92D050"/>
                </a:solidFill>
                <a:latin typeface="Consolas" panose="020B0609020204030204" pitchFamily="49" charset="0"/>
              </a:rPr>
              <a:t>iehistory</a:t>
            </a:r>
          </a:p>
          <a:p>
            <a:endParaRPr lang="en-CA" sz="1800" b="1" dirty="0">
              <a:solidFill>
                <a:srgbClr val="00B0F0"/>
              </a:solidFill>
              <a:latin typeface="Consolas" panose="020B0609020204030204" pitchFamily="49" charset="0"/>
            </a:endParaRPr>
          </a:p>
        </p:txBody>
      </p:sp>
      <p:sp>
        <p:nvSpPr>
          <p:cNvPr id="4" name="Footer Placeholder 3">
            <a:extLst>
              <a:ext uri="{FF2B5EF4-FFF2-40B4-BE49-F238E27FC236}">
                <a16:creationId xmlns:a16="http://schemas.microsoft.com/office/drawing/2014/main" id="{B685B2BA-A948-01C9-A04A-916DF3146F95}"/>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D620FB36-2D45-4312-4CD7-A1451E31A69A}"/>
              </a:ext>
            </a:extLst>
          </p:cNvPr>
          <p:cNvPicPr>
            <a:picLocks noChangeAspect="1"/>
          </p:cNvPicPr>
          <p:nvPr/>
        </p:nvPicPr>
        <p:blipFill>
          <a:blip r:embed="rId2"/>
          <a:stretch>
            <a:fillRect/>
          </a:stretch>
        </p:blipFill>
        <p:spPr>
          <a:xfrm>
            <a:off x="369239" y="4297468"/>
            <a:ext cx="11136279" cy="1105054"/>
          </a:xfrm>
          <a:prstGeom prst="rect">
            <a:avLst/>
          </a:prstGeom>
        </p:spPr>
      </p:pic>
      <p:sp>
        <p:nvSpPr>
          <p:cNvPr id="5" name="Rectangle 4">
            <a:extLst>
              <a:ext uri="{FF2B5EF4-FFF2-40B4-BE49-F238E27FC236}">
                <a16:creationId xmlns:a16="http://schemas.microsoft.com/office/drawing/2014/main" id="{25D9A9FC-0EBA-BC0E-2925-0C10043DB10F}"/>
              </a:ext>
            </a:extLst>
          </p:cNvPr>
          <p:cNvSpPr/>
          <p:nvPr/>
        </p:nvSpPr>
        <p:spPr>
          <a:xfrm>
            <a:off x="2080728" y="4297468"/>
            <a:ext cx="9263742" cy="2543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8B5B959E-BF9F-1971-5616-CBCB8FCA77C4}"/>
              </a:ext>
            </a:extLst>
          </p:cNvPr>
          <p:cNvCxnSpPr>
            <a:cxnSpLocks/>
          </p:cNvCxnSpPr>
          <p:nvPr/>
        </p:nvCxnSpPr>
        <p:spPr>
          <a:xfrm>
            <a:off x="10580357" y="4544903"/>
            <a:ext cx="74545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740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FF19108-4B50-4605-C0D6-262EF9D0929E}"/>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a:extLst>
              <a:ext uri="{FF2B5EF4-FFF2-40B4-BE49-F238E27FC236}">
                <a16:creationId xmlns:a16="http://schemas.microsoft.com/office/drawing/2014/main" id="{22B278EE-3014-3A7D-F88B-7271E2E5AA67}"/>
              </a:ext>
            </a:extLst>
          </p:cNvPr>
          <p:cNvPicPr>
            <a:picLocks noChangeAspect="1"/>
          </p:cNvPicPr>
          <p:nvPr/>
        </p:nvPicPr>
        <p:blipFill>
          <a:blip r:embed="rId2"/>
          <a:stretch>
            <a:fillRect/>
          </a:stretch>
        </p:blipFill>
        <p:spPr>
          <a:xfrm>
            <a:off x="715472" y="0"/>
            <a:ext cx="10761055" cy="6858000"/>
          </a:xfrm>
          <a:prstGeom prst="rect">
            <a:avLst/>
          </a:prstGeom>
        </p:spPr>
      </p:pic>
      <p:sp>
        <p:nvSpPr>
          <p:cNvPr id="9" name="Rectangle 8">
            <a:extLst>
              <a:ext uri="{FF2B5EF4-FFF2-40B4-BE49-F238E27FC236}">
                <a16:creationId xmlns:a16="http://schemas.microsoft.com/office/drawing/2014/main" id="{6FF29DDF-7831-2CE4-947B-395859D3F772}"/>
              </a:ext>
            </a:extLst>
          </p:cNvPr>
          <p:cNvSpPr/>
          <p:nvPr/>
        </p:nvSpPr>
        <p:spPr>
          <a:xfrm>
            <a:off x="2127380" y="1"/>
            <a:ext cx="7707085" cy="2450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F27C518C-FE76-44FD-9581-476DE2A0F808}"/>
              </a:ext>
            </a:extLst>
          </p:cNvPr>
          <p:cNvCxnSpPr>
            <a:cxnSpLocks/>
          </p:cNvCxnSpPr>
          <p:nvPr/>
        </p:nvCxnSpPr>
        <p:spPr>
          <a:xfrm>
            <a:off x="9126339" y="210112"/>
            <a:ext cx="639702"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711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97E1-61C2-8055-0BDE-9D4B007F2319}"/>
              </a:ext>
            </a:extLst>
          </p:cNvPr>
          <p:cNvSpPr>
            <a:spLocks noGrp="1"/>
          </p:cNvSpPr>
          <p:nvPr>
            <p:ph type="title"/>
          </p:nvPr>
        </p:nvSpPr>
        <p:spPr>
          <a:xfrm>
            <a:off x="838200" y="365126"/>
            <a:ext cx="10515600" cy="756032"/>
          </a:xfrm>
        </p:spPr>
        <p:txBody>
          <a:bodyPr>
            <a:normAutofit/>
          </a:bodyPr>
          <a:lstStyle/>
          <a:p>
            <a:pPr algn="ctr"/>
            <a:r>
              <a:rPr lang="en-US" sz="3600" dirty="0">
                <a:latin typeface="Consolas" panose="020B0609020204030204" pitchFamily="49" charset="0"/>
              </a:rPr>
              <a:t>Volatility Command Summary</a:t>
            </a:r>
            <a:endParaRPr lang="en-CA" sz="3600" dirty="0"/>
          </a:p>
        </p:txBody>
      </p:sp>
      <p:sp>
        <p:nvSpPr>
          <p:cNvPr id="4" name="Footer Placeholder 3">
            <a:extLst>
              <a:ext uri="{FF2B5EF4-FFF2-40B4-BE49-F238E27FC236}">
                <a16:creationId xmlns:a16="http://schemas.microsoft.com/office/drawing/2014/main" id="{80563C48-8128-46ED-94A6-37E0103DCF56}"/>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Rounded Corners 4">
            <a:extLst>
              <a:ext uri="{FF2B5EF4-FFF2-40B4-BE49-F238E27FC236}">
                <a16:creationId xmlns:a16="http://schemas.microsoft.com/office/drawing/2014/main" id="{8E0A2329-6977-14C6-A9B9-99478F7A3256}"/>
              </a:ext>
            </a:extLst>
          </p:cNvPr>
          <p:cNvSpPr/>
          <p:nvPr/>
        </p:nvSpPr>
        <p:spPr>
          <a:xfrm>
            <a:off x="309539" y="1458184"/>
            <a:ext cx="5146431" cy="973015"/>
          </a:xfrm>
          <a:prstGeom prst="roundRect">
            <a:avLst/>
          </a:prstGeom>
          <a:solidFill>
            <a:srgbClr val="0C38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9A7A375C-3BE8-C9DB-8957-FA3118876ED6}"/>
              </a:ext>
            </a:extLst>
          </p:cNvPr>
          <p:cNvSpPr/>
          <p:nvPr/>
        </p:nvSpPr>
        <p:spPr>
          <a:xfrm>
            <a:off x="426770" y="1606308"/>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2" name="Graphic 41" descr="Research with solid fill">
            <a:extLst>
              <a:ext uri="{FF2B5EF4-FFF2-40B4-BE49-F238E27FC236}">
                <a16:creationId xmlns:a16="http://schemas.microsoft.com/office/drawing/2014/main" id="{B4B6B8AD-AAC5-B4CD-0ACE-E10199DC84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1266" y="1015533"/>
            <a:ext cx="914400" cy="914400"/>
          </a:xfrm>
          <a:prstGeom prst="rect">
            <a:avLst/>
          </a:prstGeom>
        </p:spPr>
      </p:pic>
      <p:pic>
        <p:nvPicPr>
          <p:cNvPr id="16" name="Graphic 15" descr="Chevron arrows with solid fill">
            <a:extLst>
              <a:ext uri="{FF2B5EF4-FFF2-40B4-BE49-F238E27FC236}">
                <a16:creationId xmlns:a16="http://schemas.microsoft.com/office/drawing/2014/main" id="{8E100366-A22A-AB11-BF70-ED05D3FC95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539" y="2023829"/>
            <a:ext cx="1964102" cy="1026571"/>
          </a:xfrm>
          <a:prstGeom prst="rect">
            <a:avLst/>
          </a:prstGeom>
          <a:effectLst>
            <a:glow rad="63500">
              <a:schemeClr val="tx1">
                <a:alpha val="60000"/>
              </a:schemeClr>
            </a:glow>
          </a:effectLst>
        </p:spPr>
      </p:pic>
      <p:sp>
        <p:nvSpPr>
          <p:cNvPr id="43" name="TextBox 42">
            <a:extLst>
              <a:ext uri="{FF2B5EF4-FFF2-40B4-BE49-F238E27FC236}">
                <a16:creationId xmlns:a16="http://schemas.microsoft.com/office/drawing/2014/main" id="{A5B88B70-7154-2F6C-D71F-28ADB15C70D8}"/>
              </a:ext>
            </a:extLst>
          </p:cNvPr>
          <p:cNvSpPr txBox="1"/>
          <p:nvPr/>
        </p:nvSpPr>
        <p:spPr>
          <a:xfrm>
            <a:off x="480995" y="1637545"/>
            <a:ext cx="4902740" cy="553998"/>
          </a:xfrm>
          <a:prstGeom prst="rect">
            <a:avLst/>
          </a:prstGeom>
          <a:noFill/>
        </p:spPr>
        <p:txBody>
          <a:bodyPr wrap="square" rtlCol="0">
            <a:spAutoFit/>
          </a:bodyPr>
          <a:lstStyle/>
          <a:p>
            <a:r>
              <a:rPr lang="en-CA" sz="1600" b="1" dirty="0">
                <a:latin typeface="Consolas" panose="020B0609020204030204" pitchFamily="49" charset="0"/>
              </a:rPr>
              <a:t>imageinfo </a:t>
            </a:r>
            <a:r>
              <a:rPr lang="en-CA" sz="1600" b="1" dirty="0">
                <a:latin typeface="Consolas" panose="020B0609020204030204" pitchFamily="49" charset="0"/>
                <a:sym typeface="Wingdings" panose="05000000000000000000" pitchFamily="2" charset="2"/>
              </a:rPr>
              <a:t> </a:t>
            </a:r>
            <a:r>
              <a:rPr lang="en-US" sz="1400" b="1" dirty="0">
                <a:latin typeface="Consolas" panose="020B0609020204030204" pitchFamily="49" charset="0"/>
              </a:rPr>
              <a:t>Identifies the profile (OS version and architecture) for the memory dump.</a:t>
            </a:r>
            <a:endParaRPr lang="en-CA" sz="1600" b="1" dirty="0">
              <a:latin typeface="Consolas" panose="020B0609020204030204" pitchFamily="49" charset="0"/>
            </a:endParaRPr>
          </a:p>
        </p:txBody>
      </p:sp>
      <p:sp>
        <p:nvSpPr>
          <p:cNvPr id="44" name="Rectangle: Rounded Corners 43">
            <a:extLst>
              <a:ext uri="{FF2B5EF4-FFF2-40B4-BE49-F238E27FC236}">
                <a16:creationId xmlns:a16="http://schemas.microsoft.com/office/drawing/2014/main" id="{AAFDABEE-D585-1159-BBC7-BE145C8B0D00}"/>
              </a:ext>
            </a:extLst>
          </p:cNvPr>
          <p:cNvSpPr/>
          <p:nvPr/>
        </p:nvSpPr>
        <p:spPr>
          <a:xfrm>
            <a:off x="309539" y="3071408"/>
            <a:ext cx="5146431" cy="973015"/>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Rounded Corners 44">
            <a:extLst>
              <a:ext uri="{FF2B5EF4-FFF2-40B4-BE49-F238E27FC236}">
                <a16:creationId xmlns:a16="http://schemas.microsoft.com/office/drawing/2014/main" id="{A0CF1A27-F63F-60AC-DAB8-29C088E7147D}"/>
              </a:ext>
            </a:extLst>
          </p:cNvPr>
          <p:cNvSpPr/>
          <p:nvPr/>
        </p:nvSpPr>
        <p:spPr>
          <a:xfrm>
            <a:off x="426770" y="3219532"/>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7" name="Graphic 46" descr="Chevron arrows with solid fill">
            <a:extLst>
              <a:ext uri="{FF2B5EF4-FFF2-40B4-BE49-F238E27FC236}">
                <a16:creationId xmlns:a16="http://schemas.microsoft.com/office/drawing/2014/main" id="{09E8DDF2-FAB8-8493-959C-09F8C0B13F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539" y="3637053"/>
            <a:ext cx="1964102" cy="1026571"/>
          </a:xfrm>
          <a:prstGeom prst="rect">
            <a:avLst/>
          </a:prstGeom>
          <a:effectLst>
            <a:glow rad="63500">
              <a:schemeClr val="tx1">
                <a:alpha val="60000"/>
              </a:schemeClr>
            </a:glow>
          </a:effectLst>
        </p:spPr>
      </p:pic>
      <p:sp>
        <p:nvSpPr>
          <p:cNvPr id="49" name="Rectangle: Rounded Corners 48">
            <a:extLst>
              <a:ext uri="{FF2B5EF4-FFF2-40B4-BE49-F238E27FC236}">
                <a16:creationId xmlns:a16="http://schemas.microsoft.com/office/drawing/2014/main" id="{9CD86CD8-B806-066A-20A1-8A8CCB739E89}"/>
              </a:ext>
            </a:extLst>
          </p:cNvPr>
          <p:cNvSpPr/>
          <p:nvPr/>
        </p:nvSpPr>
        <p:spPr>
          <a:xfrm>
            <a:off x="6318643" y="3078886"/>
            <a:ext cx="5146431" cy="973015"/>
          </a:xfrm>
          <a:prstGeom prst="roundRect">
            <a:avLst/>
          </a:prstGeom>
          <a:solidFill>
            <a:srgbClr val="5D6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ectangle: Rounded Corners 49">
            <a:extLst>
              <a:ext uri="{FF2B5EF4-FFF2-40B4-BE49-F238E27FC236}">
                <a16:creationId xmlns:a16="http://schemas.microsoft.com/office/drawing/2014/main" id="{0F849E68-91AA-954E-679D-30A58424D0B3}"/>
              </a:ext>
            </a:extLst>
          </p:cNvPr>
          <p:cNvSpPr/>
          <p:nvPr/>
        </p:nvSpPr>
        <p:spPr>
          <a:xfrm>
            <a:off x="6435874" y="3227010"/>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2" name="Graphic 51" descr="Chevron arrows with solid fill">
            <a:extLst>
              <a:ext uri="{FF2B5EF4-FFF2-40B4-BE49-F238E27FC236}">
                <a16:creationId xmlns:a16="http://schemas.microsoft.com/office/drawing/2014/main" id="{9B63CC58-62E0-EFD8-560E-DB1D3F6188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8643" y="3644531"/>
            <a:ext cx="1964102" cy="1026571"/>
          </a:xfrm>
          <a:prstGeom prst="rect">
            <a:avLst/>
          </a:prstGeom>
          <a:effectLst>
            <a:glow rad="63500">
              <a:schemeClr val="tx1">
                <a:alpha val="60000"/>
              </a:schemeClr>
            </a:glow>
          </a:effectLst>
        </p:spPr>
      </p:pic>
      <p:sp>
        <p:nvSpPr>
          <p:cNvPr id="53" name="TextBox 52">
            <a:extLst>
              <a:ext uri="{FF2B5EF4-FFF2-40B4-BE49-F238E27FC236}">
                <a16:creationId xmlns:a16="http://schemas.microsoft.com/office/drawing/2014/main" id="{5C5D6592-225B-0287-A1EB-FB9A34FD3802}"/>
              </a:ext>
            </a:extLst>
          </p:cNvPr>
          <p:cNvSpPr txBox="1"/>
          <p:nvPr/>
        </p:nvSpPr>
        <p:spPr>
          <a:xfrm>
            <a:off x="489911" y="3228576"/>
            <a:ext cx="4902740" cy="553998"/>
          </a:xfrm>
          <a:prstGeom prst="rect">
            <a:avLst/>
          </a:prstGeom>
          <a:noFill/>
        </p:spPr>
        <p:txBody>
          <a:bodyPr wrap="square" rtlCol="0">
            <a:spAutoFit/>
          </a:bodyPr>
          <a:lstStyle/>
          <a:p>
            <a:r>
              <a:rPr lang="en-US" sz="1600" b="1" dirty="0">
                <a:latin typeface="Consolas" panose="020B0609020204030204" pitchFamily="49" charset="0"/>
              </a:rPr>
              <a:t>pstree </a:t>
            </a:r>
            <a:r>
              <a:rPr lang="en-US" sz="1600" b="1" dirty="0">
                <a:latin typeface="Consolas" panose="020B0609020204030204" pitchFamily="49" charset="0"/>
                <a:sym typeface="Wingdings" panose="05000000000000000000" pitchFamily="2" charset="2"/>
              </a:rPr>
              <a:t> </a:t>
            </a:r>
            <a:r>
              <a:rPr lang="en-US" sz="1400" b="1" dirty="0">
                <a:latin typeface="Consolas" panose="020B0609020204030204" pitchFamily="49" charset="0"/>
              </a:rPr>
              <a:t>Shows processes in a tree structure, helping identify parent-child relationships.</a:t>
            </a:r>
            <a:endParaRPr lang="en-US" sz="1600" b="1" dirty="0">
              <a:latin typeface="Consolas" panose="020B0609020204030204" pitchFamily="49" charset="0"/>
            </a:endParaRPr>
          </a:p>
        </p:txBody>
      </p:sp>
      <p:sp>
        <p:nvSpPr>
          <p:cNvPr id="54" name="Rectangle: Rounded Corners 53">
            <a:extLst>
              <a:ext uri="{FF2B5EF4-FFF2-40B4-BE49-F238E27FC236}">
                <a16:creationId xmlns:a16="http://schemas.microsoft.com/office/drawing/2014/main" id="{551BFB07-95A2-1AC2-4CC7-E51D185EFAD7}"/>
              </a:ext>
            </a:extLst>
          </p:cNvPr>
          <p:cNvSpPr/>
          <p:nvPr/>
        </p:nvSpPr>
        <p:spPr>
          <a:xfrm>
            <a:off x="6313820" y="4820131"/>
            <a:ext cx="5146431" cy="973015"/>
          </a:xfrm>
          <a:prstGeom prst="roundRect">
            <a:avLst/>
          </a:prstGeom>
          <a:solidFill>
            <a:srgbClr val="246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Rounded Corners 54">
            <a:extLst>
              <a:ext uri="{FF2B5EF4-FFF2-40B4-BE49-F238E27FC236}">
                <a16:creationId xmlns:a16="http://schemas.microsoft.com/office/drawing/2014/main" id="{DE43A16E-1828-2FC4-7E3A-CF95C23693F6}"/>
              </a:ext>
            </a:extLst>
          </p:cNvPr>
          <p:cNvSpPr/>
          <p:nvPr/>
        </p:nvSpPr>
        <p:spPr>
          <a:xfrm>
            <a:off x="6431051" y="4968255"/>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7" name="Graphic 56" descr="Chevron arrows with solid fill">
            <a:extLst>
              <a:ext uri="{FF2B5EF4-FFF2-40B4-BE49-F238E27FC236}">
                <a16:creationId xmlns:a16="http://schemas.microsoft.com/office/drawing/2014/main" id="{D11A6998-88ED-8BDF-AF1F-CB44B8ADBC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3820" y="5385776"/>
            <a:ext cx="1964102" cy="1026571"/>
          </a:xfrm>
          <a:prstGeom prst="rect">
            <a:avLst/>
          </a:prstGeom>
          <a:effectLst>
            <a:glow rad="63500">
              <a:schemeClr val="tx1">
                <a:alpha val="60000"/>
              </a:schemeClr>
            </a:glow>
          </a:effectLst>
        </p:spPr>
      </p:pic>
      <p:sp>
        <p:nvSpPr>
          <p:cNvPr id="58" name="TextBox 57">
            <a:extLst>
              <a:ext uri="{FF2B5EF4-FFF2-40B4-BE49-F238E27FC236}">
                <a16:creationId xmlns:a16="http://schemas.microsoft.com/office/drawing/2014/main" id="{C1D2E3FB-2A2A-B623-B470-7F6DE21E4606}"/>
              </a:ext>
            </a:extLst>
          </p:cNvPr>
          <p:cNvSpPr txBox="1"/>
          <p:nvPr/>
        </p:nvSpPr>
        <p:spPr>
          <a:xfrm>
            <a:off x="6505796" y="5015435"/>
            <a:ext cx="4902740" cy="523220"/>
          </a:xfrm>
          <a:prstGeom prst="rect">
            <a:avLst/>
          </a:prstGeom>
          <a:noFill/>
        </p:spPr>
        <p:txBody>
          <a:bodyPr wrap="square" rtlCol="0">
            <a:spAutoFit/>
          </a:bodyPr>
          <a:lstStyle/>
          <a:p>
            <a:r>
              <a:rPr lang="en-CA" sz="1400" b="1" dirty="0">
                <a:latin typeface="Consolas" panose="020B0609020204030204" pitchFamily="49" charset="0"/>
              </a:rPr>
              <a:t>Dlllist </a:t>
            </a:r>
            <a:r>
              <a:rPr lang="en-CA" sz="1400" b="1" dirty="0">
                <a:latin typeface="Consolas" panose="020B0609020204030204" pitchFamily="49" charset="0"/>
                <a:sym typeface="Wingdings" panose="05000000000000000000" pitchFamily="2" charset="2"/>
              </a:rPr>
              <a:t> </a:t>
            </a:r>
            <a:r>
              <a:rPr lang="en-US" sz="1400" b="1" dirty="0">
                <a:latin typeface="Consolas" panose="020B0609020204030204" pitchFamily="49" charset="0"/>
                <a:sym typeface="Wingdings" panose="05000000000000000000" pitchFamily="2" charset="2"/>
              </a:rPr>
              <a:t>Lists (DLLs) loaded by each process, useful for identifying injected libraries.</a:t>
            </a:r>
            <a:endParaRPr lang="en-CA" sz="1400" b="1" dirty="0">
              <a:latin typeface="Consolas" panose="020B0609020204030204" pitchFamily="49" charset="0"/>
            </a:endParaRPr>
          </a:p>
        </p:txBody>
      </p:sp>
      <p:pic>
        <p:nvPicPr>
          <p:cNvPr id="18" name="Graphic 17" descr="Crown with solid fill">
            <a:extLst>
              <a:ext uri="{FF2B5EF4-FFF2-40B4-BE49-F238E27FC236}">
                <a16:creationId xmlns:a16="http://schemas.microsoft.com/office/drawing/2014/main" id="{9800C82D-D6C5-B5A2-404B-DE053C9A62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63782" y="2476824"/>
            <a:ext cx="914400" cy="914400"/>
          </a:xfrm>
          <a:prstGeom prst="rect">
            <a:avLst/>
          </a:prstGeom>
        </p:spPr>
      </p:pic>
      <p:pic>
        <p:nvPicPr>
          <p:cNvPr id="20" name="Graphic 19" descr="Fingerprint with solid fill">
            <a:extLst>
              <a:ext uri="{FF2B5EF4-FFF2-40B4-BE49-F238E27FC236}">
                <a16:creationId xmlns:a16="http://schemas.microsoft.com/office/drawing/2014/main" id="{BFD204B5-48B9-86A7-1DBA-15B71045A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18751" y="2624445"/>
            <a:ext cx="914400" cy="914400"/>
          </a:xfrm>
          <a:prstGeom prst="rect">
            <a:avLst/>
          </a:prstGeom>
        </p:spPr>
      </p:pic>
      <p:pic>
        <p:nvPicPr>
          <p:cNvPr id="34" name="Graphic 33" descr="Lightbulb and gear with solid fill">
            <a:extLst>
              <a:ext uri="{FF2B5EF4-FFF2-40B4-BE49-F238E27FC236}">
                <a16:creationId xmlns:a16="http://schemas.microsoft.com/office/drawing/2014/main" id="{83EC162E-0FC6-09A5-5992-DE5B95D98DA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6159" y="4356580"/>
            <a:ext cx="914400" cy="914400"/>
          </a:xfrm>
          <a:prstGeom prst="rect">
            <a:avLst/>
          </a:prstGeom>
        </p:spPr>
      </p:pic>
      <p:sp>
        <p:nvSpPr>
          <p:cNvPr id="59" name="Rectangle: Rounded Corners 58">
            <a:extLst>
              <a:ext uri="{FF2B5EF4-FFF2-40B4-BE49-F238E27FC236}">
                <a16:creationId xmlns:a16="http://schemas.microsoft.com/office/drawing/2014/main" id="{81EADF0A-366E-96C5-7136-59BD9AD7DD2D}"/>
              </a:ext>
            </a:extLst>
          </p:cNvPr>
          <p:cNvSpPr/>
          <p:nvPr/>
        </p:nvSpPr>
        <p:spPr>
          <a:xfrm>
            <a:off x="309539" y="4840234"/>
            <a:ext cx="5146431" cy="973015"/>
          </a:xfrm>
          <a:prstGeom prst="roundRect">
            <a:avLst/>
          </a:prstGeom>
          <a:solidFill>
            <a:srgbClr val="230B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Rounded Corners 59">
            <a:extLst>
              <a:ext uri="{FF2B5EF4-FFF2-40B4-BE49-F238E27FC236}">
                <a16:creationId xmlns:a16="http://schemas.microsoft.com/office/drawing/2014/main" id="{240AEB85-F9EC-7841-F1EF-9EB19A7C2C7B}"/>
              </a:ext>
            </a:extLst>
          </p:cNvPr>
          <p:cNvSpPr/>
          <p:nvPr/>
        </p:nvSpPr>
        <p:spPr>
          <a:xfrm>
            <a:off x="426770" y="4988358"/>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1" name="Graphic 60" descr="Chevron arrows with solid fill">
            <a:extLst>
              <a:ext uri="{FF2B5EF4-FFF2-40B4-BE49-F238E27FC236}">
                <a16:creationId xmlns:a16="http://schemas.microsoft.com/office/drawing/2014/main" id="{452340D4-3965-B024-9690-2EF656ED9B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9539" y="5405879"/>
            <a:ext cx="1964102" cy="1026571"/>
          </a:xfrm>
          <a:prstGeom prst="rect">
            <a:avLst/>
          </a:prstGeom>
          <a:effectLst>
            <a:glow rad="63500">
              <a:schemeClr val="tx1">
                <a:alpha val="60000"/>
              </a:schemeClr>
            </a:glow>
          </a:effectLst>
        </p:spPr>
      </p:pic>
      <p:sp>
        <p:nvSpPr>
          <p:cNvPr id="62" name="TextBox 61">
            <a:extLst>
              <a:ext uri="{FF2B5EF4-FFF2-40B4-BE49-F238E27FC236}">
                <a16:creationId xmlns:a16="http://schemas.microsoft.com/office/drawing/2014/main" id="{D5C2EFA4-6535-89DB-12EA-786995AC1AE1}"/>
              </a:ext>
            </a:extLst>
          </p:cNvPr>
          <p:cNvSpPr txBox="1"/>
          <p:nvPr/>
        </p:nvSpPr>
        <p:spPr>
          <a:xfrm>
            <a:off x="597347" y="5019651"/>
            <a:ext cx="4902740" cy="523220"/>
          </a:xfrm>
          <a:prstGeom prst="rect">
            <a:avLst/>
          </a:prstGeom>
          <a:noFill/>
        </p:spPr>
        <p:txBody>
          <a:bodyPr wrap="square" rtlCol="0">
            <a:spAutoFit/>
          </a:bodyPr>
          <a:lstStyle/>
          <a:p>
            <a:pPr marL="0" indent="0">
              <a:buNone/>
            </a:pPr>
            <a:r>
              <a:rPr lang="en-CA" sz="1400" b="1" dirty="0">
                <a:latin typeface="Consolas" panose="020B0609020204030204" pitchFamily="49" charset="0"/>
              </a:rPr>
              <a:t>procdump -D "D:\Malware” </a:t>
            </a:r>
            <a:r>
              <a:rPr lang="en-CA" sz="1400" b="1" dirty="0">
                <a:latin typeface="Consolas" panose="020B0609020204030204" pitchFamily="49" charset="0"/>
                <a:sym typeface="Wingdings" panose="05000000000000000000" pitchFamily="2" charset="2"/>
              </a:rPr>
              <a:t> </a:t>
            </a:r>
            <a:r>
              <a:rPr lang="en-US" sz="1400" b="1" dirty="0">
                <a:latin typeface="Consolas" panose="020B0609020204030204" pitchFamily="49" charset="0"/>
                <a:sym typeface="Wingdings" panose="05000000000000000000" pitchFamily="2" charset="2"/>
              </a:rPr>
              <a:t>Dumps a specified process's memory to the given directory.</a:t>
            </a:r>
            <a:endParaRPr lang="en-CA" sz="1400" b="1" dirty="0">
              <a:latin typeface="Consolas" panose="020B0609020204030204" pitchFamily="49" charset="0"/>
            </a:endParaRPr>
          </a:p>
        </p:txBody>
      </p:sp>
      <p:pic>
        <p:nvPicPr>
          <p:cNvPr id="30" name="Graphic 29" descr="Leaf with solid fill">
            <a:extLst>
              <a:ext uri="{FF2B5EF4-FFF2-40B4-BE49-F238E27FC236}">
                <a16:creationId xmlns:a16="http://schemas.microsoft.com/office/drawing/2014/main" id="{FE1674BE-AC1B-A547-E352-BDB4CE2F47C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17743" y="4365450"/>
            <a:ext cx="914400" cy="914400"/>
          </a:xfrm>
          <a:prstGeom prst="rect">
            <a:avLst/>
          </a:prstGeom>
        </p:spPr>
      </p:pic>
      <p:sp>
        <p:nvSpPr>
          <p:cNvPr id="64" name="Rectangle: Rounded Corners 63">
            <a:extLst>
              <a:ext uri="{FF2B5EF4-FFF2-40B4-BE49-F238E27FC236}">
                <a16:creationId xmlns:a16="http://schemas.microsoft.com/office/drawing/2014/main" id="{5D3247DD-1BF9-27A0-4559-2206BE83A076}"/>
              </a:ext>
            </a:extLst>
          </p:cNvPr>
          <p:cNvSpPr/>
          <p:nvPr/>
        </p:nvSpPr>
        <p:spPr>
          <a:xfrm>
            <a:off x="6313820" y="1482736"/>
            <a:ext cx="5146431" cy="973015"/>
          </a:xfrm>
          <a:prstGeom prst="roundRect">
            <a:avLst/>
          </a:prstGeom>
          <a:solidFill>
            <a:srgbClr val="6128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Rectangle: Rounded Corners 64">
            <a:extLst>
              <a:ext uri="{FF2B5EF4-FFF2-40B4-BE49-F238E27FC236}">
                <a16:creationId xmlns:a16="http://schemas.microsoft.com/office/drawing/2014/main" id="{CFE1D028-FB57-0CC5-0E35-4BFDE875DD20}"/>
              </a:ext>
            </a:extLst>
          </p:cNvPr>
          <p:cNvSpPr/>
          <p:nvPr/>
        </p:nvSpPr>
        <p:spPr>
          <a:xfrm>
            <a:off x="6431051" y="1630860"/>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6" name="Graphic 65" descr="Chevron arrows with solid fill">
            <a:extLst>
              <a:ext uri="{FF2B5EF4-FFF2-40B4-BE49-F238E27FC236}">
                <a16:creationId xmlns:a16="http://schemas.microsoft.com/office/drawing/2014/main" id="{16ED8D9B-EAEF-A712-007D-0C25D155031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313820" y="2048381"/>
            <a:ext cx="1964102" cy="1026571"/>
          </a:xfrm>
          <a:prstGeom prst="rect">
            <a:avLst/>
          </a:prstGeom>
          <a:effectLst>
            <a:glow rad="63500">
              <a:schemeClr val="tx1">
                <a:alpha val="60000"/>
              </a:schemeClr>
            </a:glow>
          </a:effectLst>
        </p:spPr>
      </p:pic>
      <p:sp>
        <p:nvSpPr>
          <p:cNvPr id="67" name="TextBox 66">
            <a:extLst>
              <a:ext uri="{FF2B5EF4-FFF2-40B4-BE49-F238E27FC236}">
                <a16:creationId xmlns:a16="http://schemas.microsoft.com/office/drawing/2014/main" id="{D274D99C-3C5A-CBC3-AD35-66BD3772FDCC}"/>
              </a:ext>
            </a:extLst>
          </p:cNvPr>
          <p:cNvSpPr txBox="1"/>
          <p:nvPr/>
        </p:nvSpPr>
        <p:spPr>
          <a:xfrm>
            <a:off x="6510619" y="3256916"/>
            <a:ext cx="4902740" cy="553998"/>
          </a:xfrm>
          <a:prstGeom prst="rect">
            <a:avLst/>
          </a:prstGeom>
          <a:noFill/>
        </p:spPr>
        <p:txBody>
          <a:bodyPr wrap="square" rtlCol="0">
            <a:spAutoFit/>
          </a:bodyPr>
          <a:lstStyle/>
          <a:p>
            <a:pPr marL="0" indent="0">
              <a:buNone/>
            </a:pPr>
            <a:r>
              <a:rPr lang="en-CA" sz="1600" b="1" dirty="0">
                <a:latin typeface="Consolas" panose="020B0609020204030204" pitchFamily="49" charset="0"/>
              </a:rPr>
              <a:t>Malfind </a:t>
            </a:r>
            <a:r>
              <a:rPr lang="en-CA" sz="1600" b="1" dirty="0">
                <a:latin typeface="Consolas" panose="020B0609020204030204" pitchFamily="49" charset="0"/>
                <a:sym typeface="Wingdings" panose="05000000000000000000" pitchFamily="2" charset="2"/>
              </a:rPr>
              <a:t> </a:t>
            </a:r>
            <a:r>
              <a:rPr lang="en-US" sz="1400" b="1" dirty="0">
                <a:latin typeface="Consolas" panose="020B0609020204030204" pitchFamily="49" charset="0"/>
                <a:sym typeface="Wingdings" panose="05000000000000000000" pitchFamily="2" charset="2"/>
              </a:rPr>
              <a:t>Scans for potentially malicious code, helping detect injected code.</a:t>
            </a:r>
            <a:endParaRPr lang="en-CA" sz="1600" b="1" dirty="0">
              <a:latin typeface="Consolas" panose="020B0609020204030204" pitchFamily="49" charset="0"/>
            </a:endParaRPr>
          </a:p>
        </p:txBody>
      </p:sp>
      <p:pic>
        <p:nvPicPr>
          <p:cNvPr id="28" name="Graphic 27" descr="Laptop with solid fill">
            <a:extLst>
              <a:ext uri="{FF2B5EF4-FFF2-40B4-BE49-F238E27FC236}">
                <a16:creationId xmlns:a16="http://schemas.microsoft.com/office/drawing/2014/main" id="{DD051912-769A-97B3-A959-2FC5CC98EB2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31166" y="1007952"/>
            <a:ext cx="914400" cy="914400"/>
          </a:xfrm>
          <a:prstGeom prst="rect">
            <a:avLst/>
          </a:prstGeom>
        </p:spPr>
      </p:pic>
      <p:sp>
        <p:nvSpPr>
          <p:cNvPr id="48" name="TextBox 47">
            <a:extLst>
              <a:ext uri="{FF2B5EF4-FFF2-40B4-BE49-F238E27FC236}">
                <a16:creationId xmlns:a16="http://schemas.microsoft.com/office/drawing/2014/main" id="{5A7601B7-82DA-24CC-5FEC-F7DF734B64A5}"/>
              </a:ext>
            </a:extLst>
          </p:cNvPr>
          <p:cNvSpPr txBox="1"/>
          <p:nvPr/>
        </p:nvSpPr>
        <p:spPr>
          <a:xfrm>
            <a:off x="6510619" y="1637545"/>
            <a:ext cx="4902740" cy="584775"/>
          </a:xfrm>
          <a:prstGeom prst="rect">
            <a:avLst/>
          </a:prstGeom>
          <a:noFill/>
        </p:spPr>
        <p:txBody>
          <a:bodyPr wrap="square" rtlCol="0">
            <a:spAutoFit/>
          </a:bodyPr>
          <a:lstStyle/>
          <a:p>
            <a:r>
              <a:rPr lang="en-CA" sz="1600" b="1" dirty="0">
                <a:latin typeface="Consolas" panose="020B0609020204030204" pitchFamily="49" charset="0"/>
              </a:rPr>
              <a:t>pslist </a:t>
            </a:r>
            <a:r>
              <a:rPr lang="en-CA" sz="1600" b="1" dirty="0">
                <a:latin typeface="Consolas" panose="020B0609020204030204" pitchFamily="49" charset="0"/>
                <a:sym typeface="Wingdings" panose="05000000000000000000" pitchFamily="2" charset="2"/>
              </a:rPr>
              <a:t> </a:t>
            </a:r>
            <a:r>
              <a:rPr lang="en-US" sz="1600" b="1" dirty="0">
                <a:latin typeface="Consolas" panose="020B0609020204030204" pitchFamily="49" charset="0"/>
                <a:sym typeface="Wingdings" panose="05000000000000000000" pitchFamily="2" charset="2"/>
              </a:rPr>
              <a:t>Lists running processes within the memory dump.</a:t>
            </a:r>
            <a:endParaRPr lang="en-CA" sz="1600" b="1" dirty="0">
              <a:latin typeface="Consolas" panose="020B0609020204030204" pitchFamily="49" charset="0"/>
            </a:endParaRPr>
          </a:p>
        </p:txBody>
      </p:sp>
    </p:spTree>
    <p:extLst>
      <p:ext uri="{BB962C8B-B14F-4D97-AF65-F5344CB8AC3E}">
        <p14:creationId xmlns:p14="http://schemas.microsoft.com/office/powerpoint/2010/main" val="3685766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31A1-638A-1C8C-9E3E-5C5E88ACEE26}"/>
              </a:ext>
            </a:extLst>
          </p:cNvPr>
          <p:cNvSpPr>
            <a:spLocks noGrp="1"/>
          </p:cNvSpPr>
          <p:nvPr>
            <p:ph type="title"/>
          </p:nvPr>
        </p:nvSpPr>
        <p:spPr/>
        <p:txBody>
          <a:bodyPr/>
          <a:lstStyle/>
          <a:p>
            <a:r>
              <a:rPr lang="en-US" dirty="0">
                <a:latin typeface="Consolas" panose="020B0609020204030204" pitchFamily="49" charset="0"/>
              </a:rPr>
              <a:t>Knowledge of </a:t>
            </a:r>
            <a:r>
              <a:rPr lang="en-CA" sz="4400" dirty="0">
                <a:latin typeface="Consolas" panose="020B0609020204030204" pitchFamily="49" charset="0"/>
              </a:rPr>
              <a:t>Digital Forensics</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CFF9D3A1-2131-4C09-B640-80CD3F720643}"/>
              </a:ext>
            </a:extLst>
          </p:cNvPr>
          <p:cNvSpPr>
            <a:spLocks noGrp="1"/>
          </p:cNvSpPr>
          <p:nvPr>
            <p:ph type="ftr" sz="quarter" idx="11"/>
          </p:nvPr>
        </p:nvSpPr>
        <p:spPr/>
        <p:txBody>
          <a:bodyPr/>
          <a:lstStyle/>
          <a:p>
            <a:r>
              <a:rPr lang="sv-SE"/>
              <a:t>INST. : ENG.ALI BANI BAKAR &amp; ENG.Dana Al-Mahrouk</a:t>
            </a:r>
            <a:endParaRPr lang="en-CA"/>
          </a:p>
        </p:txBody>
      </p:sp>
      <p:sp>
        <p:nvSpPr>
          <p:cNvPr id="5" name="Freeform 328">
            <a:extLst>
              <a:ext uri="{FF2B5EF4-FFF2-40B4-BE49-F238E27FC236}">
                <a16:creationId xmlns:a16="http://schemas.microsoft.com/office/drawing/2014/main" id="{7FB8ECC6-D4B3-B68B-3725-786138DE6E1A}"/>
              </a:ext>
            </a:extLst>
          </p:cNvPr>
          <p:cNvSpPr/>
          <p:nvPr/>
        </p:nvSpPr>
        <p:spPr>
          <a:xfrm>
            <a:off x="5377875" y="1923392"/>
            <a:ext cx="1435669" cy="4015291"/>
          </a:xfrm>
          <a:custGeom>
            <a:avLst/>
            <a:gdLst/>
            <a:ahLst/>
            <a:cxnLst>
              <a:cxn ang="0">
                <a:pos x="wd2" y="hd2"/>
              </a:cxn>
              <a:cxn ang="5400000">
                <a:pos x="wd2" y="hd2"/>
              </a:cxn>
              <a:cxn ang="10800000">
                <a:pos x="wd2" y="hd2"/>
              </a:cxn>
              <a:cxn ang="16200000">
                <a:pos x="wd2" y="hd2"/>
              </a:cxn>
            </a:cxnLst>
            <a:rect l="0" t="0" r="r" b="b"/>
            <a:pathLst>
              <a:path w="21600" h="21600" extrusionOk="0">
                <a:moveTo>
                  <a:pt x="0" y="19145"/>
                </a:moveTo>
                <a:lnTo>
                  <a:pt x="0" y="0"/>
                </a:lnTo>
                <a:lnTo>
                  <a:pt x="21600" y="0"/>
                </a:lnTo>
                <a:lnTo>
                  <a:pt x="21600" y="19145"/>
                </a:lnTo>
                <a:lnTo>
                  <a:pt x="10944" y="21600"/>
                </a:lnTo>
                <a:lnTo>
                  <a:pt x="0" y="19145"/>
                </a:lnTo>
                <a:close/>
              </a:path>
            </a:pathLst>
          </a:custGeom>
          <a:solidFill>
            <a:srgbClr val="3A6022"/>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6" name="Freeform 329">
            <a:extLst>
              <a:ext uri="{FF2B5EF4-FFF2-40B4-BE49-F238E27FC236}">
                <a16:creationId xmlns:a16="http://schemas.microsoft.com/office/drawing/2014/main" id="{10C86B3D-0276-500E-3BBD-1B32C6D934CF}"/>
              </a:ext>
            </a:extLst>
          </p:cNvPr>
          <p:cNvSpPr/>
          <p:nvPr/>
        </p:nvSpPr>
        <p:spPr>
          <a:xfrm>
            <a:off x="5377875" y="1923393"/>
            <a:ext cx="1435669" cy="972903"/>
          </a:xfrm>
          <a:custGeom>
            <a:avLst/>
            <a:gdLst/>
            <a:ahLst/>
            <a:cxnLst>
              <a:cxn ang="0">
                <a:pos x="wd2" y="hd2"/>
              </a:cxn>
              <a:cxn ang="5400000">
                <a:pos x="wd2" y="hd2"/>
              </a:cxn>
              <a:cxn ang="10800000">
                <a:pos x="wd2" y="hd2"/>
              </a:cxn>
              <a:cxn ang="16200000">
                <a:pos x="wd2" y="hd2"/>
              </a:cxn>
            </a:cxnLst>
            <a:rect l="0" t="0" r="r" b="b"/>
            <a:pathLst>
              <a:path w="21600" h="21600" extrusionOk="0">
                <a:moveTo>
                  <a:pt x="0" y="17147"/>
                </a:moveTo>
                <a:lnTo>
                  <a:pt x="0" y="0"/>
                </a:lnTo>
                <a:lnTo>
                  <a:pt x="21600" y="0"/>
                </a:lnTo>
                <a:lnTo>
                  <a:pt x="21600" y="17147"/>
                </a:lnTo>
                <a:lnTo>
                  <a:pt x="10944" y="21600"/>
                </a:lnTo>
                <a:lnTo>
                  <a:pt x="0" y="17147"/>
                </a:lnTo>
                <a:close/>
              </a:path>
            </a:pathLst>
          </a:custGeom>
          <a:gradFill>
            <a:gsLst>
              <a:gs pos="22846">
                <a:srgbClr val="FFFFFF"/>
              </a:gs>
              <a:gs pos="63322">
                <a:srgbClr val="E6EAEB"/>
              </a:gs>
              <a:gs pos="99960">
                <a:srgbClr val="CDD5D8"/>
              </a:gs>
            </a:gsLst>
            <a:lin ang="2089253"/>
          </a:gradFill>
          <a:ln w="12700">
            <a:miter lim="400000"/>
          </a:ln>
          <a:effectLst>
            <a:outerShdw blurRad="76200" dist="50800" dir="2315233" rotWithShape="0">
              <a:srgbClr val="000000">
                <a:alpha val="28814"/>
              </a:srgbClr>
            </a:outerShdw>
          </a:effectLst>
        </p:spPr>
        <p:txBody>
          <a:bodyPr tIns="91439" bIns="91439" anchor="ctr"/>
          <a:lstStyle/>
          <a:p>
            <a:pPr algn="ctr" defTabSz="1828800">
              <a:defRPr sz="3600">
                <a:solidFill>
                  <a:srgbClr val="FFFFFF"/>
                </a:solidFill>
                <a:latin typeface="Avenir Next Regular"/>
                <a:ea typeface="Avenir Next Regular"/>
                <a:cs typeface="Avenir Next Regular"/>
                <a:sym typeface="Avenir Next Regular"/>
              </a:defRPr>
            </a:pPr>
            <a:endParaRPr sz="2800">
              <a:latin typeface="+mj-lt"/>
            </a:endParaRPr>
          </a:p>
        </p:txBody>
      </p:sp>
      <p:sp>
        <p:nvSpPr>
          <p:cNvPr id="7" name="Freeform 379">
            <a:extLst>
              <a:ext uri="{FF2B5EF4-FFF2-40B4-BE49-F238E27FC236}">
                <a16:creationId xmlns:a16="http://schemas.microsoft.com/office/drawing/2014/main" id="{23A9D5AB-7FF3-5FC4-2006-BB27B1334007}"/>
              </a:ext>
            </a:extLst>
          </p:cNvPr>
          <p:cNvSpPr/>
          <p:nvPr/>
        </p:nvSpPr>
        <p:spPr>
          <a:xfrm>
            <a:off x="7100261" y="1923392"/>
            <a:ext cx="1435669" cy="4015291"/>
          </a:xfrm>
          <a:custGeom>
            <a:avLst/>
            <a:gdLst/>
            <a:ahLst/>
            <a:cxnLst>
              <a:cxn ang="0">
                <a:pos x="wd2" y="hd2"/>
              </a:cxn>
              <a:cxn ang="5400000">
                <a:pos x="wd2" y="hd2"/>
              </a:cxn>
              <a:cxn ang="10800000">
                <a:pos x="wd2" y="hd2"/>
              </a:cxn>
              <a:cxn ang="16200000">
                <a:pos x="wd2" y="hd2"/>
              </a:cxn>
            </a:cxnLst>
            <a:rect l="0" t="0" r="r" b="b"/>
            <a:pathLst>
              <a:path w="21600" h="21600" extrusionOk="0">
                <a:moveTo>
                  <a:pt x="0" y="19145"/>
                </a:moveTo>
                <a:lnTo>
                  <a:pt x="0" y="0"/>
                </a:lnTo>
                <a:lnTo>
                  <a:pt x="21600" y="0"/>
                </a:lnTo>
                <a:lnTo>
                  <a:pt x="21600" y="19145"/>
                </a:lnTo>
                <a:lnTo>
                  <a:pt x="10944" y="21600"/>
                </a:lnTo>
                <a:lnTo>
                  <a:pt x="0" y="19145"/>
                </a:lnTo>
                <a:close/>
              </a:path>
            </a:pathLst>
          </a:custGeom>
          <a:solidFill>
            <a:srgbClr val="113D69"/>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8" name="Freeform 380">
            <a:extLst>
              <a:ext uri="{FF2B5EF4-FFF2-40B4-BE49-F238E27FC236}">
                <a16:creationId xmlns:a16="http://schemas.microsoft.com/office/drawing/2014/main" id="{C848E03E-4075-2860-79DC-83446327150C}"/>
              </a:ext>
            </a:extLst>
          </p:cNvPr>
          <p:cNvSpPr/>
          <p:nvPr/>
        </p:nvSpPr>
        <p:spPr>
          <a:xfrm>
            <a:off x="7100261" y="1923393"/>
            <a:ext cx="1435669" cy="972903"/>
          </a:xfrm>
          <a:custGeom>
            <a:avLst/>
            <a:gdLst/>
            <a:ahLst/>
            <a:cxnLst>
              <a:cxn ang="0">
                <a:pos x="wd2" y="hd2"/>
              </a:cxn>
              <a:cxn ang="5400000">
                <a:pos x="wd2" y="hd2"/>
              </a:cxn>
              <a:cxn ang="10800000">
                <a:pos x="wd2" y="hd2"/>
              </a:cxn>
              <a:cxn ang="16200000">
                <a:pos x="wd2" y="hd2"/>
              </a:cxn>
            </a:cxnLst>
            <a:rect l="0" t="0" r="r" b="b"/>
            <a:pathLst>
              <a:path w="21600" h="21600" extrusionOk="0">
                <a:moveTo>
                  <a:pt x="0" y="17147"/>
                </a:moveTo>
                <a:lnTo>
                  <a:pt x="0" y="0"/>
                </a:lnTo>
                <a:lnTo>
                  <a:pt x="21600" y="0"/>
                </a:lnTo>
                <a:lnTo>
                  <a:pt x="21600" y="17147"/>
                </a:lnTo>
                <a:lnTo>
                  <a:pt x="10944" y="21600"/>
                </a:lnTo>
                <a:lnTo>
                  <a:pt x="0" y="17147"/>
                </a:lnTo>
                <a:close/>
              </a:path>
            </a:pathLst>
          </a:custGeom>
          <a:gradFill>
            <a:gsLst>
              <a:gs pos="22846">
                <a:srgbClr val="FFFFFF"/>
              </a:gs>
              <a:gs pos="63322">
                <a:srgbClr val="E6EAEB"/>
              </a:gs>
              <a:gs pos="99960">
                <a:srgbClr val="CDD5D8"/>
              </a:gs>
            </a:gsLst>
            <a:lin ang="2089253"/>
          </a:gradFill>
          <a:ln w="12700">
            <a:miter lim="400000"/>
          </a:ln>
          <a:effectLst>
            <a:outerShdw blurRad="76200" dist="50800" dir="2315233" rotWithShape="0">
              <a:srgbClr val="000000">
                <a:alpha val="28814"/>
              </a:srgbClr>
            </a:outerShdw>
          </a:effectLst>
        </p:spPr>
        <p:txBody>
          <a:bodyPr tIns="91439" bIns="91439" anchor="ctr"/>
          <a:lstStyle/>
          <a:p>
            <a:pPr algn="ctr" defTabSz="1828800">
              <a:defRPr sz="3600">
                <a:solidFill>
                  <a:srgbClr val="FFFFFF"/>
                </a:solidFill>
                <a:latin typeface="Avenir Next Regular"/>
                <a:ea typeface="Avenir Next Regular"/>
                <a:cs typeface="Avenir Next Regular"/>
                <a:sym typeface="Avenir Next Regular"/>
              </a:defRPr>
            </a:pPr>
            <a:endParaRPr sz="2800">
              <a:latin typeface="+mj-lt"/>
            </a:endParaRPr>
          </a:p>
        </p:txBody>
      </p:sp>
      <p:sp>
        <p:nvSpPr>
          <p:cNvPr id="9" name="Freeform 429">
            <a:extLst>
              <a:ext uri="{FF2B5EF4-FFF2-40B4-BE49-F238E27FC236}">
                <a16:creationId xmlns:a16="http://schemas.microsoft.com/office/drawing/2014/main" id="{39670501-19C4-B307-1725-BD0529472D88}"/>
              </a:ext>
            </a:extLst>
          </p:cNvPr>
          <p:cNvSpPr/>
          <p:nvPr/>
        </p:nvSpPr>
        <p:spPr>
          <a:xfrm>
            <a:off x="8821728" y="1923392"/>
            <a:ext cx="1435669" cy="4015291"/>
          </a:xfrm>
          <a:custGeom>
            <a:avLst/>
            <a:gdLst/>
            <a:ahLst/>
            <a:cxnLst>
              <a:cxn ang="0">
                <a:pos x="wd2" y="hd2"/>
              </a:cxn>
              <a:cxn ang="5400000">
                <a:pos x="wd2" y="hd2"/>
              </a:cxn>
              <a:cxn ang="10800000">
                <a:pos x="wd2" y="hd2"/>
              </a:cxn>
              <a:cxn ang="16200000">
                <a:pos x="wd2" y="hd2"/>
              </a:cxn>
            </a:cxnLst>
            <a:rect l="0" t="0" r="r" b="b"/>
            <a:pathLst>
              <a:path w="21600" h="21600" extrusionOk="0">
                <a:moveTo>
                  <a:pt x="0" y="19145"/>
                </a:moveTo>
                <a:lnTo>
                  <a:pt x="0" y="0"/>
                </a:lnTo>
                <a:lnTo>
                  <a:pt x="21600" y="0"/>
                </a:lnTo>
                <a:lnTo>
                  <a:pt x="21600" y="19145"/>
                </a:lnTo>
                <a:lnTo>
                  <a:pt x="10944" y="21600"/>
                </a:lnTo>
                <a:lnTo>
                  <a:pt x="0" y="19145"/>
                </a:lnTo>
                <a:close/>
              </a:path>
            </a:pathLst>
          </a:custGeom>
          <a:solidFill>
            <a:srgbClr val="392A58"/>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10" name="Freeform 430">
            <a:extLst>
              <a:ext uri="{FF2B5EF4-FFF2-40B4-BE49-F238E27FC236}">
                <a16:creationId xmlns:a16="http://schemas.microsoft.com/office/drawing/2014/main" id="{92B63209-A91F-400B-7FD8-55F17A654FDD}"/>
              </a:ext>
            </a:extLst>
          </p:cNvPr>
          <p:cNvSpPr/>
          <p:nvPr/>
        </p:nvSpPr>
        <p:spPr>
          <a:xfrm>
            <a:off x="8821728" y="1923393"/>
            <a:ext cx="1435669" cy="972903"/>
          </a:xfrm>
          <a:custGeom>
            <a:avLst/>
            <a:gdLst/>
            <a:ahLst/>
            <a:cxnLst>
              <a:cxn ang="0">
                <a:pos x="wd2" y="hd2"/>
              </a:cxn>
              <a:cxn ang="5400000">
                <a:pos x="wd2" y="hd2"/>
              </a:cxn>
              <a:cxn ang="10800000">
                <a:pos x="wd2" y="hd2"/>
              </a:cxn>
              <a:cxn ang="16200000">
                <a:pos x="wd2" y="hd2"/>
              </a:cxn>
            </a:cxnLst>
            <a:rect l="0" t="0" r="r" b="b"/>
            <a:pathLst>
              <a:path w="21600" h="21600" extrusionOk="0">
                <a:moveTo>
                  <a:pt x="0" y="17147"/>
                </a:moveTo>
                <a:lnTo>
                  <a:pt x="0" y="0"/>
                </a:lnTo>
                <a:lnTo>
                  <a:pt x="21600" y="0"/>
                </a:lnTo>
                <a:lnTo>
                  <a:pt x="21600" y="17147"/>
                </a:lnTo>
                <a:lnTo>
                  <a:pt x="10944" y="21600"/>
                </a:lnTo>
                <a:lnTo>
                  <a:pt x="0" y="17147"/>
                </a:lnTo>
                <a:close/>
              </a:path>
            </a:pathLst>
          </a:custGeom>
          <a:gradFill>
            <a:gsLst>
              <a:gs pos="22846">
                <a:srgbClr val="FFFFFF"/>
              </a:gs>
              <a:gs pos="63322">
                <a:srgbClr val="E6EAEB"/>
              </a:gs>
              <a:gs pos="99960">
                <a:srgbClr val="CDD5D8"/>
              </a:gs>
            </a:gsLst>
            <a:lin ang="2089253"/>
          </a:gradFill>
          <a:ln w="12700">
            <a:miter lim="400000"/>
          </a:ln>
          <a:effectLst>
            <a:outerShdw blurRad="76200" dist="50800" dir="2315233" rotWithShape="0">
              <a:srgbClr val="000000">
                <a:alpha val="28814"/>
              </a:srgbClr>
            </a:outerShdw>
          </a:effectLst>
        </p:spPr>
        <p:txBody>
          <a:bodyPr tIns="91439" bIns="91439" anchor="ctr"/>
          <a:lstStyle/>
          <a:p>
            <a:pPr algn="ctr" defTabSz="1828800">
              <a:defRPr sz="3600">
                <a:solidFill>
                  <a:srgbClr val="FFFFFF"/>
                </a:solidFill>
                <a:latin typeface="Avenir Next Regular"/>
                <a:ea typeface="Avenir Next Regular"/>
                <a:cs typeface="Avenir Next Regular"/>
                <a:sym typeface="Avenir Next Regular"/>
              </a:defRPr>
            </a:pPr>
            <a:endParaRPr sz="2800">
              <a:latin typeface="+mj-lt"/>
            </a:endParaRPr>
          </a:p>
        </p:txBody>
      </p:sp>
      <p:sp>
        <p:nvSpPr>
          <p:cNvPr id="11" name="Freeform 508">
            <a:extLst>
              <a:ext uri="{FF2B5EF4-FFF2-40B4-BE49-F238E27FC236}">
                <a16:creationId xmlns:a16="http://schemas.microsoft.com/office/drawing/2014/main" id="{2D047976-8E66-F377-7F49-8226F981942E}"/>
              </a:ext>
            </a:extLst>
          </p:cNvPr>
          <p:cNvSpPr/>
          <p:nvPr/>
        </p:nvSpPr>
        <p:spPr>
          <a:xfrm>
            <a:off x="208646" y="1923392"/>
            <a:ext cx="1435669" cy="4015291"/>
          </a:xfrm>
          <a:custGeom>
            <a:avLst/>
            <a:gdLst/>
            <a:ahLst/>
            <a:cxnLst>
              <a:cxn ang="0">
                <a:pos x="wd2" y="hd2"/>
              </a:cxn>
              <a:cxn ang="5400000">
                <a:pos x="wd2" y="hd2"/>
              </a:cxn>
              <a:cxn ang="10800000">
                <a:pos x="wd2" y="hd2"/>
              </a:cxn>
              <a:cxn ang="16200000">
                <a:pos x="wd2" y="hd2"/>
              </a:cxn>
            </a:cxnLst>
            <a:rect l="0" t="0" r="r" b="b"/>
            <a:pathLst>
              <a:path w="21600" h="21600" extrusionOk="0">
                <a:moveTo>
                  <a:pt x="0" y="19145"/>
                </a:moveTo>
                <a:lnTo>
                  <a:pt x="0" y="0"/>
                </a:lnTo>
                <a:lnTo>
                  <a:pt x="21600" y="0"/>
                </a:lnTo>
                <a:lnTo>
                  <a:pt x="21600" y="19145"/>
                </a:lnTo>
                <a:lnTo>
                  <a:pt x="10944" y="21600"/>
                </a:lnTo>
                <a:lnTo>
                  <a:pt x="0" y="19145"/>
                </a:lnTo>
                <a:close/>
              </a:path>
            </a:pathLst>
          </a:custGeom>
          <a:solidFill>
            <a:srgbClr val="A8181B"/>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12" name="Freeform 509">
            <a:extLst>
              <a:ext uri="{FF2B5EF4-FFF2-40B4-BE49-F238E27FC236}">
                <a16:creationId xmlns:a16="http://schemas.microsoft.com/office/drawing/2014/main" id="{072CBB92-70CC-020E-7A53-A2019111750E}"/>
              </a:ext>
            </a:extLst>
          </p:cNvPr>
          <p:cNvSpPr/>
          <p:nvPr/>
        </p:nvSpPr>
        <p:spPr>
          <a:xfrm>
            <a:off x="208646" y="1923393"/>
            <a:ext cx="1435669" cy="972903"/>
          </a:xfrm>
          <a:custGeom>
            <a:avLst/>
            <a:gdLst/>
            <a:ahLst/>
            <a:cxnLst>
              <a:cxn ang="0">
                <a:pos x="wd2" y="hd2"/>
              </a:cxn>
              <a:cxn ang="5400000">
                <a:pos x="wd2" y="hd2"/>
              </a:cxn>
              <a:cxn ang="10800000">
                <a:pos x="wd2" y="hd2"/>
              </a:cxn>
              <a:cxn ang="16200000">
                <a:pos x="wd2" y="hd2"/>
              </a:cxn>
            </a:cxnLst>
            <a:rect l="0" t="0" r="r" b="b"/>
            <a:pathLst>
              <a:path w="21600" h="21600" extrusionOk="0">
                <a:moveTo>
                  <a:pt x="0" y="17147"/>
                </a:moveTo>
                <a:lnTo>
                  <a:pt x="0" y="0"/>
                </a:lnTo>
                <a:lnTo>
                  <a:pt x="21600" y="0"/>
                </a:lnTo>
                <a:lnTo>
                  <a:pt x="21600" y="17147"/>
                </a:lnTo>
                <a:lnTo>
                  <a:pt x="10944" y="21600"/>
                </a:lnTo>
                <a:lnTo>
                  <a:pt x="0" y="17147"/>
                </a:lnTo>
                <a:close/>
              </a:path>
            </a:pathLst>
          </a:custGeom>
          <a:gradFill>
            <a:gsLst>
              <a:gs pos="22846">
                <a:srgbClr val="FFFFFF"/>
              </a:gs>
              <a:gs pos="63322">
                <a:srgbClr val="E6EAEB"/>
              </a:gs>
              <a:gs pos="99960">
                <a:srgbClr val="CDD5D8"/>
              </a:gs>
            </a:gsLst>
            <a:lin ang="2089253"/>
          </a:gradFill>
          <a:ln w="12700">
            <a:miter lim="400000"/>
          </a:ln>
          <a:effectLst>
            <a:outerShdw blurRad="76200" dist="50800" dir="2315233" rotWithShape="0">
              <a:srgbClr val="000000">
                <a:alpha val="28814"/>
              </a:srgbClr>
            </a:outerShdw>
          </a:effectLst>
        </p:spPr>
        <p:txBody>
          <a:bodyPr tIns="91439" bIns="91439" anchor="ctr"/>
          <a:lstStyle/>
          <a:p>
            <a:pPr algn="ctr" defTabSz="1828800">
              <a:defRPr sz="3600">
                <a:solidFill>
                  <a:srgbClr val="FFFFFF"/>
                </a:solidFill>
                <a:latin typeface="Avenir Next Regular"/>
                <a:ea typeface="Avenir Next Regular"/>
                <a:cs typeface="Avenir Next Regular"/>
                <a:sym typeface="Avenir Next Regular"/>
              </a:defRPr>
            </a:pPr>
            <a:endParaRPr sz="2800">
              <a:latin typeface="+mj-lt"/>
            </a:endParaRPr>
          </a:p>
        </p:txBody>
      </p:sp>
      <p:sp>
        <p:nvSpPr>
          <p:cNvPr id="13" name="Freeform 559">
            <a:extLst>
              <a:ext uri="{FF2B5EF4-FFF2-40B4-BE49-F238E27FC236}">
                <a16:creationId xmlns:a16="http://schemas.microsoft.com/office/drawing/2014/main" id="{0E906107-D823-A955-9B76-E69C3BEA16AD}"/>
              </a:ext>
            </a:extLst>
          </p:cNvPr>
          <p:cNvSpPr/>
          <p:nvPr/>
        </p:nvSpPr>
        <p:spPr>
          <a:xfrm>
            <a:off x="1931032" y="1923392"/>
            <a:ext cx="1435669" cy="4015291"/>
          </a:xfrm>
          <a:custGeom>
            <a:avLst/>
            <a:gdLst/>
            <a:ahLst/>
            <a:cxnLst>
              <a:cxn ang="0">
                <a:pos x="wd2" y="hd2"/>
              </a:cxn>
              <a:cxn ang="5400000">
                <a:pos x="wd2" y="hd2"/>
              </a:cxn>
              <a:cxn ang="10800000">
                <a:pos x="wd2" y="hd2"/>
              </a:cxn>
              <a:cxn ang="16200000">
                <a:pos x="wd2" y="hd2"/>
              </a:cxn>
            </a:cxnLst>
            <a:rect l="0" t="0" r="r" b="b"/>
            <a:pathLst>
              <a:path w="21600" h="21600" extrusionOk="0">
                <a:moveTo>
                  <a:pt x="0" y="19145"/>
                </a:moveTo>
                <a:lnTo>
                  <a:pt x="0" y="0"/>
                </a:lnTo>
                <a:lnTo>
                  <a:pt x="21600" y="0"/>
                </a:lnTo>
                <a:lnTo>
                  <a:pt x="21600" y="19145"/>
                </a:lnTo>
                <a:lnTo>
                  <a:pt x="10944" y="21600"/>
                </a:lnTo>
                <a:lnTo>
                  <a:pt x="0" y="19145"/>
                </a:lnTo>
                <a:close/>
              </a:path>
            </a:pathLst>
          </a:custGeom>
          <a:solidFill>
            <a:srgbClr val="B16A13"/>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14" name="Freeform 560">
            <a:extLst>
              <a:ext uri="{FF2B5EF4-FFF2-40B4-BE49-F238E27FC236}">
                <a16:creationId xmlns:a16="http://schemas.microsoft.com/office/drawing/2014/main" id="{3E89AE54-93F2-7D61-9CE3-9965FCB34D5E}"/>
              </a:ext>
            </a:extLst>
          </p:cNvPr>
          <p:cNvSpPr/>
          <p:nvPr/>
        </p:nvSpPr>
        <p:spPr>
          <a:xfrm>
            <a:off x="1931032" y="1923393"/>
            <a:ext cx="1435669" cy="972903"/>
          </a:xfrm>
          <a:custGeom>
            <a:avLst/>
            <a:gdLst/>
            <a:ahLst/>
            <a:cxnLst>
              <a:cxn ang="0">
                <a:pos x="wd2" y="hd2"/>
              </a:cxn>
              <a:cxn ang="5400000">
                <a:pos x="wd2" y="hd2"/>
              </a:cxn>
              <a:cxn ang="10800000">
                <a:pos x="wd2" y="hd2"/>
              </a:cxn>
              <a:cxn ang="16200000">
                <a:pos x="wd2" y="hd2"/>
              </a:cxn>
            </a:cxnLst>
            <a:rect l="0" t="0" r="r" b="b"/>
            <a:pathLst>
              <a:path w="21600" h="21600" extrusionOk="0">
                <a:moveTo>
                  <a:pt x="0" y="17147"/>
                </a:moveTo>
                <a:lnTo>
                  <a:pt x="0" y="0"/>
                </a:lnTo>
                <a:lnTo>
                  <a:pt x="21600" y="0"/>
                </a:lnTo>
                <a:lnTo>
                  <a:pt x="21600" y="17147"/>
                </a:lnTo>
                <a:lnTo>
                  <a:pt x="10944" y="21600"/>
                </a:lnTo>
                <a:lnTo>
                  <a:pt x="0" y="17147"/>
                </a:lnTo>
                <a:close/>
              </a:path>
            </a:pathLst>
          </a:custGeom>
          <a:gradFill>
            <a:gsLst>
              <a:gs pos="22846">
                <a:srgbClr val="FFFFFF"/>
              </a:gs>
              <a:gs pos="63322">
                <a:srgbClr val="E6EAEB"/>
              </a:gs>
              <a:gs pos="99960">
                <a:srgbClr val="CDD5D8"/>
              </a:gs>
            </a:gsLst>
            <a:lin ang="2089253"/>
          </a:gradFill>
          <a:ln w="12700">
            <a:miter lim="400000"/>
          </a:ln>
          <a:effectLst>
            <a:outerShdw blurRad="76200" dist="50800" dir="2315233" rotWithShape="0">
              <a:srgbClr val="000000">
                <a:alpha val="28814"/>
              </a:srgbClr>
            </a:outerShdw>
          </a:effectLst>
        </p:spPr>
        <p:txBody>
          <a:bodyPr tIns="91439" bIns="91439" anchor="ctr"/>
          <a:lstStyle/>
          <a:p>
            <a:pPr algn="ctr" defTabSz="1828800">
              <a:defRPr sz="3600">
                <a:solidFill>
                  <a:srgbClr val="FFFFFF"/>
                </a:solidFill>
                <a:latin typeface="Avenir Next Regular"/>
                <a:ea typeface="Avenir Next Regular"/>
                <a:cs typeface="Avenir Next Regular"/>
                <a:sym typeface="Avenir Next Regular"/>
              </a:defRPr>
            </a:pPr>
            <a:endParaRPr sz="2800">
              <a:latin typeface="+mj-lt"/>
            </a:endParaRPr>
          </a:p>
        </p:txBody>
      </p:sp>
      <p:sp>
        <p:nvSpPr>
          <p:cNvPr id="15" name="Freeform 609">
            <a:extLst>
              <a:ext uri="{FF2B5EF4-FFF2-40B4-BE49-F238E27FC236}">
                <a16:creationId xmlns:a16="http://schemas.microsoft.com/office/drawing/2014/main" id="{0DBE2B1B-9DAD-D0D6-D842-BBE78DD55213}"/>
              </a:ext>
            </a:extLst>
          </p:cNvPr>
          <p:cNvSpPr/>
          <p:nvPr/>
        </p:nvSpPr>
        <p:spPr>
          <a:xfrm>
            <a:off x="3652496" y="1923392"/>
            <a:ext cx="1435899" cy="4015291"/>
          </a:xfrm>
          <a:custGeom>
            <a:avLst/>
            <a:gdLst/>
            <a:ahLst/>
            <a:cxnLst>
              <a:cxn ang="0">
                <a:pos x="wd2" y="hd2"/>
              </a:cxn>
              <a:cxn ang="5400000">
                <a:pos x="wd2" y="hd2"/>
              </a:cxn>
              <a:cxn ang="10800000">
                <a:pos x="wd2" y="hd2"/>
              </a:cxn>
              <a:cxn ang="16200000">
                <a:pos x="wd2" y="hd2"/>
              </a:cxn>
            </a:cxnLst>
            <a:rect l="0" t="0" r="r" b="b"/>
            <a:pathLst>
              <a:path w="21600" h="21600" extrusionOk="0">
                <a:moveTo>
                  <a:pt x="0" y="19145"/>
                </a:moveTo>
                <a:lnTo>
                  <a:pt x="0" y="0"/>
                </a:lnTo>
                <a:lnTo>
                  <a:pt x="21600" y="0"/>
                </a:lnTo>
                <a:lnTo>
                  <a:pt x="21600" y="19145"/>
                </a:lnTo>
                <a:lnTo>
                  <a:pt x="10946" y="21600"/>
                </a:lnTo>
                <a:lnTo>
                  <a:pt x="0" y="19145"/>
                </a:lnTo>
                <a:close/>
              </a:path>
            </a:pathLst>
          </a:custGeom>
          <a:solidFill>
            <a:srgbClr val="D8A30E"/>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16" name="Freeform 610">
            <a:extLst>
              <a:ext uri="{FF2B5EF4-FFF2-40B4-BE49-F238E27FC236}">
                <a16:creationId xmlns:a16="http://schemas.microsoft.com/office/drawing/2014/main" id="{D520CD60-65B0-DFE7-2F26-2EEF9F442D59}"/>
              </a:ext>
            </a:extLst>
          </p:cNvPr>
          <p:cNvSpPr/>
          <p:nvPr/>
        </p:nvSpPr>
        <p:spPr>
          <a:xfrm>
            <a:off x="3652496" y="1923393"/>
            <a:ext cx="1435899" cy="972903"/>
          </a:xfrm>
          <a:custGeom>
            <a:avLst/>
            <a:gdLst/>
            <a:ahLst/>
            <a:cxnLst>
              <a:cxn ang="0">
                <a:pos x="wd2" y="hd2"/>
              </a:cxn>
              <a:cxn ang="5400000">
                <a:pos x="wd2" y="hd2"/>
              </a:cxn>
              <a:cxn ang="10800000">
                <a:pos x="wd2" y="hd2"/>
              </a:cxn>
              <a:cxn ang="16200000">
                <a:pos x="wd2" y="hd2"/>
              </a:cxn>
            </a:cxnLst>
            <a:rect l="0" t="0" r="r" b="b"/>
            <a:pathLst>
              <a:path w="21600" h="21600" extrusionOk="0">
                <a:moveTo>
                  <a:pt x="0" y="17147"/>
                </a:moveTo>
                <a:lnTo>
                  <a:pt x="0" y="0"/>
                </a:lnTo>
                <a:lnTo>
                  <a:pt x="21600" y="0"/>
                </a:lnTo>
                <a:lnTo>
                  <a:pt x="21600" y="17147"/>
                </a:lnTo>
                <a:lnTo>
                  <a:pt x="10946" y="21600"/>
                </a:lnTo>
                <a:lnTo>
                  <a:pt x="0" y="17147"/>
                </a:lnTo>
                <a:close/>
              </a:path>
            </a:pathLst>
          </a:custGeom>
          <a:gradFill>
            <a:gsLst>
              <a:gs pos="22846">
                <a:srgbClr val="FFFFFF"/>
              </a:gs>
              <a:gs pos="63322">
                <a:srgbClr val="E6EAEB"/>
              </a:gs>
              <a:gs pos="99960">
                <a:srgbClr val="CDD5D8"/>
              </a:gs>
            </a:gsLst>
            <a:lin ang="2089253"/>
          </a:gradFill>
          <a:ln w="12700">
            <a:miter lim="400000"/>
          </a:ln>
          <a:effectLst>
            <a:outerShdw blurRad="76200" dist="50800" dir="2315233" rotWithShape="0">
              <a:srgbClr val="000000">
                <a:alpha val="28814"/>
              </a:srgbClr>
            </a:outerShdw>
          </a:effectLst>
        </p:spPr>
        <p:txBody>
          <a:bodyPr tIns="91439" bIns="91439" anchor="ctr"/>
          <a:lstStyle/>
          <a:p>
            <a:pPr algn="ctr" defTabSz="1828800">
              <a:defRPr sz="3600">
                <a:solidFill>
                  <a:srgbClr val="FFFFFF"/>
                </a:solidFill>
                <a:latin typeface="Avenir Next Regular"/>
                <a:ea typeface="Avenir Next Regular"/>
                <a:cs typeface="Avenir Next Regular"/>
                <a:sym typeface="Avenir Next Regular"/>
              </a:defRPr>
            </a:pPr>
            <a:endParaRPr sz="2800">
              <a:latin typeface="+mj-lt"/>
            </a:endParaRPr>
          </a:p>
        </p:txBody>
      </p:sp>
      <p:sp>
        <p:nvSpPr>
          <p:cNvPr id="17" name="Freeform 689">
            <a:extLst>
              <a:ext uri="{FF2B5EF4-FFF2-40B4-BE49-F238E27FC236}">
                <a16:creationId xmlns:a16="http://schemas.microsoft.com/office/drawing/2014/main" id="{AB1F09C0-FBCD-9216-0FC1-575A2DE4AE4E}"/>
              </a:ext>
            </a:extLst>
          </p:cNvPr>
          <p:cNvSpPr/>
          <p:nvPr/>
        </p:nvSpPr>
        <p:spPr>
          <a:xfrm>
            <a:off x="2421955" y="2019301"/>
            <a:ext cx="474794" cy="474925"/>
          </a:xfrm>
          <a:prstGeom prst="ellipse">
            <a:avLst/>
          </a:pr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18" name="Freeform 691">
            <a:extLst>
              <a:ext uri="{FF2B5EF4-FFF2-40B4-BE49-F238E27FC236}">
                <a16:creationId xmlns:a16="http://schemas.microsoft.com/office/drawing/2014/main" id="{5D35D7C6-979B-DCF5-32E3-6B894844D2FD}"/>
              </a:ext>
            </a:extLst>
          </p:cNvPr>
          <p:cNvSpPr/>
          <p:nvPr/>
        </p:nvSpPr>
        <p:spPr>
          <a:xfrm>
            <a:off x="2484416" y="2082010"/>
            <a:ext cx="349872" cy="349970"/>
          </a:xfrm>
          <a:prstGeom prst="ellipse">
            <a:avLst/>
          </a:prstGeom>
          <a:solidFill>
            <a:srgbClr val="B16A13"/>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19" name="Freeform 692">
            <a:extLst>
              <a:ext uri="{FF2B5EF4-FFF2-40B4-BE49-F238E27FC236}">
                <a16:creationId xmlns:a16="http://schemas.microsoft.com/office/drawing/2014/main" id="{8F8C672F-6B4C-FEAA-64D5-21174BD322C3}"/>
              </a:ext>
            </a:extLst>
          </p:cNvPr>
          <p:cNvSpPr/>
          <p:nvPr/>
        </p:nvSpPr>
        <p:spPr>
          <a:xfrm>
            <a:off x="2609108" y="2155038"/>
            <a:ext cx="110169" cy="167662"/>
          </a:xfrm>
          <a:custGeom>
            <a:avLst/>
            <a:gdLst/>
            <a:ahLst/>
            <a:cxnLst>
              <a:cxn ang="0">
                <a:pos x="wd2" y="hd2"/>
              </a:cxn>
              <a:cxn ang="5400000">
                <a:pos x="wd2" y="hd2"/>
              </a:cxn>
              <a:cxn ang="10800000">
                <a:pos x="wd2" y="hd2"/>
              </a:cxn>
              <a:cxn ang="16200000">
                <a:pos x="wd2" y="hd2"/>
              </a:cxn>
            </a:cxnLst>
            <a:rect l="0" t="0" r="r" b="b"/>
            <a:pathLst>
              <a:path w="21563" h="21521" extrusionOk="0">
                <a:moveTo>
                  <a:pt x="11098" y="17970"/>
                </a:moveTo>
                <a:lnTo>
                  <a:pt x="21563" y="17970"/>
                </a:lnTo>
                <a:lnTo>
                  <a:pt x="21563" y="21521"/>
                </a:lnTo>
                <a:lnTo>
                  <a:pt x="0" y="21521"/>
                </a:lnTo>
                <a:lnTo>
                  <a:pt x="8120" y="14803"/>
                </a:lnTo>
                <a:cubicBezTo>
                  <a:pt x="10344" y="12969"/>
                  <a:pt x="11851" y="11726"/>
                  <a:pt x="12632" y="11074"/>
                </a:cubicBezTo>
                <a:cubicBezTo>
                  <a:pt x="14071" y="9891"/>
                  <a:pt x="14977" y="8465"/>
                  <a:pt x="15248" y="6961"/>
                </a:cubicBezTo>
                <a:cubicBezTo>
                  <a:pt x="15266" y="6150"/>
                  <a:pt x="14905" y="5354"/>
                  <a:pt x="14211" y="4682"/>
                </a:cubicBezTo>
                <a:cubicBezTo>
                  <a:pt x="13542" y="3993"/>
                  <a:pt x="12388" y="3570"/>
                  <a:pt x="11143" y="3558"/>
                </a:cubicBezTo>
                <a:cubicBezTo>
                  <a:pt x="9875" y="3549"/>
                  <a:pt x="8711" y="4008"/>
                  <a:pt x="8120" y="4742"/>
                </a:cubicBezTo>
                <a:cubicBezTo>
                  <a:pt x="7434" y="5458"/>
                  <a:pt x="7119" y="6298"/>
                  <a:pt x="7218" y="7139"/>
                </a:cubicBezTo>
                <a:lnTo>
                  <a:pt x="632" y="7139"/>
                </a:lnTo>
                <a:cubicBezTo>
                  <a:pt x="722" y="5271"/>
                  <a:pt x="1768" y="3475"/>
                  <a:pt x="3609" y="2049"/>
                </a:cubicBezTo>
                <a:cubicBezTo>
                  <a:pt x="5535" y="670"/>
                  <a:pt x="8297" y="-79"/>
                  <a:pt x="11143" y="7"/>
                </a:cubicBezTo>
                <a:cubicBezTo>
                  <a:pt x="13922" y="-55"/>
                  <a:pt x="16615" y="643"/>
                  <a:pt x="18587" y="1930"/>
                </a:cubicBezTo>
                <a:cubicBezTo>
                  <a:pt x="20535" y="3203"/>
                  <a:pt x="21600" y="4949"/>
                  <a:pt x="21518" y="6754"/>
                </a:cubicBezTo>
                <a:cubicBezTo>
                  <a:pt x="21487" y="8207"/>
                  <a:pt x="20896" y="9633"/>
                  <a:pt x="19805" y="10897"/>
                </a:cubicBezTo>
                <a:cubicBezTo>
                  <a:pt x="18731" y="12143"/>
                  <a:pt x="17441" y="13303"/>
                  <a:pt x="15970" y="14359"/>
                </a:cubicBezTo>
                <a:close/>
              </a:path>
            </a:pathLst>
          </a:cu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0" name="Freeform 694">
            <a:extLst>
              <a:ext uri="{FF2B5EF4-FFF2-40B4-BE49-F238E27FC236}">
                <a16:creationId xmlns:a16="http://schemas.microsoft.com/office/drawing/2014/main" id="{78AA7999-7EC8-B294-13A7-4D0BA180546B}"/>
              </a:ext>
            </a:extLst>
          </p:cNvPr>
          <p:cNvSpPr/>
          <p:nvPr/>
        </p:nvSpPr>
        <p:spPr>
          <a:xfrm>
            <a:off x="4145035" y="2019301"/>
            <a:ext cx="474792" cy="4749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835"/>
                  <a:pt x="21600" y="10800"/>
                </a:cubicBezTo>
                <a:cubicBezTo>
                  <a:pt x="21600" y="16765"/>
                  <a:pt x="16765" y="21600"/>
                  <a:pt x="10800" y="21600"/>
                </a:cubicBezTo>
                <a:cubicBezTo>
                  <a:pt x="4835" y="21600"/>
                  <a:pt x="0" y="16765"/>
                  <a:pt x="0" y="10800"/>
                </a:cubicBezTo>
                <a:cubicBezTo>
                  <a:pt x="6" y="4838"/>
                  <a:pt x="4838" y="6"/>
                  <a:pt x="10800" y="0"/>
                </a:cubicBezTo>
                <a:close/>
              </a:path>
            </a:pathLst>
          </a:cu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1" name="Freeform 696">
            <a:extLst>
              <a:ext uri="{FF2B5EF4-FFF2-40B4-BE49-F238E27FC236}">
                <a16:creationId xmlns:a16="http://schemas.microsoft.com/office/drawing/2014/main" id="{CF498715-A136-3E3F-B0AA-24A1055B0469}"/>
              </a:ext>
            </a:extLst>
          </p:cNvPr>
          <p:cNvSpPr/>
          <p:nvPr/>
        </p:nvSpPr>
        <p:spPr>
          <a:xfrm>
            <a:off x="4207494" y="2082010"/>
            <a:ext cx="349872" cy="349969"/>
          </a:xfrm>
          <a:prstGeom prst="ellipse">
            <a:avLst/>
          </a:prstGeom>
          <a:solidFill>
            <a:srgbClr val="D8A30E"/>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2" name="Freeform 697">
            <a:extLst>
              <a:ext uri="{FF2B5EF4-FFF2-40B4-BE49-F238E27FC236}">
                <a16:creationId xmlns:a16="http://schemas.microsoft.com/office/drawing/2014/main" id="{BAC5929E-FD45-24CF-5AC6-B829CFE1EA03}"/>
              </a:ext>
            </a:extLst>
          </p:cNvPr>
          <p:cNvSpPr/>
          <p:nvPr/>
        </p:nvSpPr>
        <p:spPr>
          <a:xfrm>
            <a:off x="4333105" y="2155236"/>
            <a:ext cx="108608" cy="172348"/>
          </a:xfrm>
          <a:custGeom>
            <a:avLst/>
            <a:gdLst/>
            <a:ahLst/>
            <a:cxnLst>
              <a:cxn ang="0">
                <a:pos x="wd2" y="hd2"/>
              </a:cxn>
              <a:cxn ang="5400000">
                <a:pos x="wd2" y="hd2"/>
              </a:cxn>
              <a:cxn ang="10800000">
                <a:pos x="wd2" y="hd2"/>
              </a:cxn>
              <a:cxn ang="16200000">
                <a:pos x="wd2" y="hd2"/>
              </a:cxn>
            </a:cxnLst>
            <a:rect l="0" t="0" r="r" b="b"/>
            <a:pathLst>
              <a:path w="21482" h="21028" extrusionOk="0">
                <a:moveTo>
                  <a:pt x="7158" y="5720"/>
                </a:moveTo>
                <a:lnTo>
                  <a:pt x="1185" y="5720"/>
                </a:lnTo>
                <a:cubicBezTo>
                  <a:pt x="1313" y="4142"/>
                  <a:pt x="2384" y="2649"/>
                  <a:pt x="4194" y="1529"/>
                </a:cubicBezTo>
                <a:cubicBezTo>
                  <a:pt x="8151" y="-510"/>
                  <a:pt x="13913" y="-510"/>
                  <a:pt x="17871" y="1529"/>
                </a:cubicBezTo>
                <a:cubicBezTo>
                  <a:pt x="19603" y="2635"/>
                  <a:pt x="20524" y="4128"/>
                  <a:pt x="20423" y="5664"/>
                </a:cubicBezTo>
                <a:cubicBezTo>
                  <a:pt x="20643" y="7285"/>
                  <a:pt x="19466" y="8854"/>
                  <a:pt x="17323" y="9799"/>
                </a:cubicBezTo>
                <a:cubicBezTo>
                  <a:pt x="18755" y="10221"/>
                  <a:pt x="19890" y="10952"/>
                  <a:pt x="20515" y="11853"/>
                </a:cubicBezTo>
                <a:cubicBezTo>
                  <a:pt x="21163" y="12736"/>
                  <a:pt x="21491" y="13695"/>
                  <a:pt x="21472" y="14665"/>
                </a:cubicBezTo>
                <a:cubicBezTo>
                  <a:pt x="21600" y="16406"/>
                  <a:pt x="20506" y="18100"/>
                  <a:pt x="18463" y="19306"/>
                </a:cubicBezTo>
                <a:cubicBezTo>
                  <a:pt x="16334" y="20474"/>
                  <a:pt x="13558" y="21090"/>
                  <a:pt x="10713" y="21023"/>
                </a:cubicBezTo>
                <a:cubicBezTo>
                  <a:pt x="7937" y="21076"/>
                  <a:pt x="5242" y="20437"/>
                  <a:pt x="3237" y="19250"/>
                </a:cubicBezTo>
                <a:cubicBezTo>
                  <a:pt x="1244" y="18057"/>
                  <a:pt x="82" y="16434"/>
                  <a:pt x="0" y="14722"/>
                </a:cubicBezTo>
                <a:lnTo>
                  <a:pt x="6337" y="14722"/>
                </a:lnTo>
                <a:cubicBezTo>
                  <a:pt x="6387" y="15492"/>
                  <a:pt x="6870" y="16229"/>
                  <a:pt x="7704" y="16803"/>
                </a:cubicBezTo>
                <a:cubicBezTo>
                  <a:pt x="8557" y="17354"/>
                  <a:pt x="9751" y="17653"/>
                  <a:pt x="10987" y="17619"/>
                </a:cubicBezTo>
                <a:cubicBezTo>
                  <a:pt x="12254" y="17650"/>
                  <a:pt x="13457" y="17279"/>
                  <a:pt x="14178" y="16634"/>
                </a:cubicBezTo>
                <a:cubicBezTo>
                  <a:pt x="14953" y="16004"/>
                  <a:pt x="15354" y="15231"/>
                  <a:pt x="15318" y="14440"/>
                </a:cubicBezTo>
                <a:cubicBezTo>
                  <a:pt x="15345" y="13639"/>
                  <a:pt x="14926" y="12854"/>
                  <a:pt x="14132" y="12218"/>
                </a:cubicBezTo>
                <a:cubicBezTo>
                  <a:pt x="13362" y="11552"/>
                  <a:pt x="12076" y="11189"/>
                  <a:pt x="10759" y="11262"/>
                </a:cubicBezTo>
                <a:lnTo>
                  <a:pt x="9483" y="11262"/>
                </a:lnTo>
                <a:lnTo>
                  <a:pt x="9483" y="8449"/>
                </a:lnTo>
                <a:lnTo>
                  <a:pt x="10166" y="8449"/>
                </a:lnTo>
                <a:cubicBezTo>
                  <a:pt x="12901" y="8449"/>
                  <a:pt x="14269" y="7549"/>
                  <a:pt x="14269" y="5636"/>
                </a:cubicBezTo>
                <a:cubicBezTo>
                  <a:pt x="14306" y="4975"/>
                  <a:pt x="13968" y="4328"/>
                  <a:pt x="13312" y="3808"/>
                </a:cubicBezTo>
                <a:cubicBezTo>
                  <a:pt x="12624" y="3321"/>
                  <a:pt x="11620" y="3054"/>
                  <a:pt x="10576" y="3076"/>
                </a:cubicBezTo>
                <a:cubicBezTo>
                  <a:pt x="9560" y="3068"/>
                  <a:pt x="8603" y="3375"/>
                  <a:pt x="8023" y="3892"/>
                </a:cubicBezTo>
                <a:cubicBezTo>
                  <a:pt x="7418" y="4427"/>
                  <a:pt x="7116" y="5068"/>
                  <a:pt x="7158" y="5720"/>
                </a:cubicBezTo>
                <a:close/>
              </a:path>
            </a:pathLst>
          </a:cu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3" name="Freeform 699">
            <a:extLst>
              <a:ext uri="{FF2B5EF4-FFF2-40B4-BE49-F238E27FC236}">
                <a16:creationId xmlns:a16="http://schemas.microsoft.com/office/drawing/2014/main" id="{0ACF3233-E70E-2509-4453-468E4DF0BC77}"/>
              </a:ext>
            </a:extLst>
          </p:cNvPr>
          <p:cNvSpPr/>
          <p:nvPr/>
        </p:nvSpPr>
        <p:spPr>
          <a:xfrm>
            <a:off x="698647" y="2019301"/>
            <a:ext cx="474792" cy="474925"/>
          </a:xfrm>
          <a:prstGeom prst="ellipse">
            <a:avLst/>
          </a:pr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4" name="Freeform 701">
            <a:extLst>
              <a:ext uri="{FF2B5EF4-FFF2-40B4-BE49-F238E27FC236}">
                <a16:creationId xmlns:a16="http://schemas.microsoft.com/office/drawing/2014/main" id="{07A06610-8A75-A66A-7F6D-0C68F686B4D7}"/>
              </a:ext>
            </a:extLst>
          </p:cNvPr>
          <p:cNvSpPr/>
          <p:nvPr/>
        </p:nvSpPr>
        <p:spPr>
          <a:xfrm>
            <a:off x="762488" y="2082007"/>
            <a:ext cx="349879" cy="349980"/>
          </a:xfrm>
          <a:custGeom>
            <a:avLst/>
            <a:gdLst/>
            <a:ahLst/>
            <a:cxnLst>
              <a:cxn ang="0">
                <a:pos x="wd2" y="hd2"/>
              </a:cxn>
              <a:cxn ang="5400000">
                <a:pos x="wd2" y="hd2"/>
              </a:cxn>
              <a:cxn ang="10800000">
                <a:pos x="wd2" y="hd2"/>
              </a:cxn>
              <a:cxn ang="16200000">
                <a:pos x="wd2" y="hd2"/>
              </a:cxn>
            </a:cxnLst>
            <a:rect l="0" t="0" r="r" b="b"/>
            <a:pathLst>
              <a:path w="21530" h="21507" extrusionOk="0">
                <a:moveTo>
                  <a:pt x="10680" y="1"/>
                </a:moveTo>
                <a:cubicBezTo>
                  <a:pt x="16625" y="-46"/>
                  <a:pt x="21482" y="4730"/>
                  <a:pt x="21529" y="10669"/>
                </a:cubicBezTo>
                <a:cubicBezTo>
                  <a:pt x="21576" y="16608"/>
                  <a:pt x="16795" y="21459"/>
                  <a:pt x="10850" y="21507"/>
                </a:cubicBezTo>
                <a:cubicBezTo>
                  <a:pt x="4904" y="21554"/>
                  <a:pt x="47" y="16777"/>
                  <a:pt x="0" y="10839"/>
                </a:cubicBezTo>
                <a:cubicBezTo>
                  <a:pt x="0" y="10821"/>
                  <a:pt x="0" y="10801"/>
                  <a:pt x="0" y="10782"/>
                </a:cubicBezTo>
                <a:cubicBezTo>
                  <a:pt x="-24" y="4862"/>
                  <a:pt x="4753" y="40"/>
                  <a:pt x="10680" y="1"/>
                </a:cubicBezTo>
                <a:close/>
              </a:path>
            </a:pathLst>
          </a:custGeom>
          <a:solidFill>
            <a:srgbClr val="A8181B"/>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5" name="Freeform 702">
            <a:extLst>
              <a:ext uri="{FF2B5EF4-FFF2-40B4-BE49-F238E27FC236}">
                <a16:creationId xmlns:a16="http://schemas.microsoft.com/office/drawing/2014/main" id="{FA92A4A9-D1AE-D2AB-E677-2091B0FF18FD}"/>
              </a:ext>
            </a:extLst>
          </p:cNvPr>
          <p:cNvSpPr/>
          <p:nvPr/>
        </p:nvSpPr>
        <p:spPr>
          <a:xfrm>
            <a:off x="911383" y="2160396"/>
            <a:ext cx="53241" cy="163456"/>
          </a:xfrm>
          <a:custGeom>
            <a:avLst/>
            <a:gdLst/>
            <a:ahLst/>
            <a:cxnLst>
              <a:cxn ang="0">
                <a:pos x="wd2" y="hd2"/>
              </a:cxn>
              <a:cxn ang="5400000">
                <a:pos x="wd2" y="hd2"/>
              </a:cxn>
              <a:cxn ang="10800000">
                <a:pos x="wd2" y="hd2"/>
              </a:cxn>
              <a:cxn ang="16200000">
                <a:pos x="wd2" y="hd2"/>
              </a:cxn>
            </a:cxnLst>
            <a:rect l="0" t="0" r="r" b="b"/>
            <a:pathLst>
              <a:path w="21600" h="21600" extrusionOk="0">
                <a:moveTo>
                  <a:pt x="8603" y="3686"/>
                </a:moveTo>
                <a:lnTo>
                  <a:pt x="0" y="3686"/>
                </a:lnTo>
                <a:lnTo>
                  <a:pt x="0" y="0"/>
                </a:lnTo>
                <a:lnTo>
                  <a:pt x="21600" y="0"/>
                </a:lnTo>
                <a:lnTo>
                  <a:pt x="21600" y="21600"/>
                </a:lnTo>
                <a:lnTo>
                  <a:pt x="8603" y="21600"/>
                </a:lnTo>
                <a:close/>
              </a:path>
            </a:pathLst>
          </a:cu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6" name="Freeform 704">
            <a:extLst>
              <a:ext uri="{FF2B5EF4-FFF2-40B4-BE49-F238E27FC236}">
                <a16:creationId xmlns:a16="http://schemas.microsoft.com/office/drawing/2014/main" id="{D70AAA9D-CF68-6AAE-912F-17C93348C426}"/>
              </a:ext>
            </a:extLst>
          </p:cNvPr>
          <p:cNvSpPr/>
          <p:nvPr/>
        </p:nvSpPr>
        <p:spPr>
          <a:xfrm>
            <a:off x="7591188" y="2019301"/>
            <a:ext cx="474792" cy="474925"/>
          </a:xfrm>
          <a:prstGeom prst="ellipse">
            <a:avLst/>
          </a:pr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7" name="Freeform 706">
            <a:extLst>
              <a:ext uri="{FF2B5EF4-FFF2-40B4-BE49-F238E27FC236}">
                <a16:creationId xmlns:a16="http://schemas.microsoft.com/office/drawing/2014/main" id="{5C267842-13BF-81F0-DFD4-DF2B58C5D30B}"/>
              </a:ext>
            </a:extLst>
          </p:cNvPr>
          <p:cNvSpPr/>
          <p:nvPr/>
        </p:nvSpPr>
        <p:spPr>
          <a:xfrm>
            <a:off x="7653879" y="2082010"/>
            <a:ext cx="349872" cy="349970"/>
          </a:xfrm>
          <a:prstGeom prst="ellipse">
            <a:avLst/>
          </a:prstGeom>
          <a:solidFill>
            <a:srgbClr val="113D69"/>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8" name="Freeform 707">
            <a:extLst>
              <a:ext uri="{FF2B5EF4-FFF2-40B4-BE49-F238E27FC236}">
                <a16:creationId xmlns:a16="http://schemas.microsoft.com/office/drawing/2014/main" id="{DD28A51C-1607-B495-C874-302EE2940C14}"/>
              </a:ext>
            </a:extLst>
          </p:cNvPr>
          <p:cNvSpPr/>
          <p:nvPr/>
        </p:nvSpPr>
        <p:spPr>
          <a:xfrm>
            <a:off x="7779492" y="2160163"/>
            <a:ext cx="107915" cy="168115"/>
          </a:xfrm>
          <a:custGeom>
            <a:avLst/>
            <a:gdLst/>
            <a:ahLst/>
            <a:cxnLst>
              <a:cxn ang="0">
                <a:pos x="wd2" y="hd2"/>
              </a:cxn>
              <a:cxn ang="5400000">
                <a:pos x="wd2" y="hd2"/>
              </a:cxn>
              <a:cxn ang="10800000">
                <a:pos x="wd2" y="hd2"/>
              </a:cxn>
              <a:cxn ang="16200000">
                <a:pos x="wd2" y="hd2"/>
              </a:cxn>
            </a:cxnLst>
            <a:rect l="0" t="0" r="r" b="b"/>
            <a:pathLst>
              <a:path w="21477" h="21526" extrusionOk="0">
                <a:moveTo>
                  <a:pt x="20137" y="3601"/>
                </a:moveTo>
                <a:lnTo>
                  <a:pt x="10458" y="3601"/>
                </a:lnTo>
                <a:lnTo>
                  <a:pt x="9357" y="6731"/>
                </a:lnTo>
                <a:lnTo>
                  <a:pt x="11009" y="6731"/>
                </a:lnTo>
                <a:cubicBezTo>
                  <a:pt x="13935" y="6577"/>
                  <a:pt x="16802" y="7333"/>
                  <a:pt x="18715" y="8767"/>
                </a:cubicBezTo>
                <a:cubicBezTo>
                  <a:pt x="20586" y="10238"/>
                  <a:pt x="21568" y="12094"/>
                  <a:pt x="21466" y="13993"/>
                </a:cubicBezTo>
                <a:cubicBezTo>
                  <a:pt x="21600" y="16024"/>
                  <a:pt x="20421" y="18001"/>
                  <a:pt x="18210" y="19454"/>
                </a:cubicBezTo>
                <a:cubicBezTo>
                  <a:pt x="15898" y="20856"/>
                  <a:pt x="12806" y="21600"/>
                  <a:pt x="9632" y="21520"/>
                </a:cubicBezTo>
                <a:cubicBezTo>
                  <a:pt x="5936" y="21583"/>
                  <a:pt x="2390" y="20564"/>
                  <a:pt x="0" y="18746"/>
                </a:cubicBezTo>
                <a:lnTo>
                  <a:pt x="1881" y="15232"/>
                </a:lnTo>
                <a:cubicBezTo>
                  <a:pt x="3435" y="16909"/>
                  <a:pt x="6229" y="17948"/>
                  <a:pt x="9265" y="17978"/>
                </a:cubicBezTo>
                <a:cubicBezTo>
                  <a:pt x="10912" y="17996"/>
                  <a:pt x="12486" y="17526"/>
                  <a:pt x="13532" y="16709"/>
                </a:cubicBezTo>
                <a:cubicBezTo>
                  <a:pt x="14618" y="15888"/>
                  <a:pt x="15174" y="14834"/>
                  <a:pt x="15091" y="13757"/>
                </a:cubicBezTo>
                <a:cubicBezTo>
                  <a:pt x="15128" y="12652"/>
                  <a:pt x="14463" y="11587"/>
                  <a:pt x="13256" y="10804"/>
                </a:cubicBezTo>
                <a:cubicBezTo>
                  <a:pt x="12059" y="10004"/>
                  <a:pt x="10389" y="9576"/>
                  <a:pt x="8669" y="9624"/>
                </a:cubicBezTo>
                <a:cubicBezTo>
                  <a:pt x="6715" y="9615"/>
                  <a:pt x="4834" y="10102"/>
                  <a:pt x="3440" y="10981"/>
                </a:cubicBezTo>
                <a:lnTo>
                  <a:pt x="2523" y="10981"/>
                </a:lnTo>
                <a:lnTo>
                  <a:pt x="6009" y="0"/>
                </a:lnTo>
                <a:lnTo>
                  <a:pt x="20137" y="0"/>
                </a:lnTo>
                <a:close/>
              </a:path>
            </a:pathLst>
          </a:cu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29" name="Freeform 709">
            <a:extLst>
              <a:ext uri="{FF2B5EF4-FFF2-40B4-BE49-F238E27FC236}">
                <a16:creationId xmlns:a16="http://schemas.microsoft.com/office/drawing/2014/main" id="{AF072110-BDB1-1AD2-4590-D98C6084AC51}"/>
              </a:ext>
            </a:extLst>
          </p:cNvPr>
          <p:cNvSpPr/>
          <p:nvPr/>
        </p:nvSpPr>
        <p:spPr>
          <a:xfrm>
            <a:off x="9314497" y="2019301"/>
            <a:ext cx="474792" cy="4749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835"/>
                  <a:pt x="21600" y="10800"/>
                </a:cubicBezTo>
                <a:cubicBezTo>
                  <a:pt x="21600" y="16765"/>
                  <a:pt x="16765" y="21600"/>
                  <a:pt x="10800" y="21600"/>
                </a:cubicBezTo>
                <a:cubicBezTo>
                  <a:pt x="4835" y="21600"/>
                  <a:pt x="0" y="16765"/>
                  <a:pt x="0" y="10800"/>
                </a:cubicBezTo>
                <a:cubicBezTo>
                  <a:pt x="6" y="4838"/>
                  <a:pt x="4838" y="6"/>
                  <a:pt x="10800" y="0"/>
                </a:cubicBezTo>
                <a:close/>
              </a:path>
            </a:pathLst>
          </a:cu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30" name="Freeform 711">
            <a:extLst>
              <a:ext uri="{FF2B5EF4-FFF2-40B4-BE49-F238E27FC236}">
                <a16:creationId xmlns:a16="http://schemas.microsoft.com/office/drawing/2014/main" id="{2BE9F816-68C7-5CE2-447E-AD6F842773B6}"/>
              </a:ext>
            </a:extLst>
          </p:cNvPr>
          <p:cNvSpPr/>
          <p:nvPr/>
        </p:nvSpPr>
        <p:spPr>
          <a:xfrm>
            <a:off x="9376958" y="2082010"/>
            <a:ext cx="349872" cy="349969"/>
          </a:xfrm>
          <a:prstGeom prst="ellipse">
            <a:avLst/>
          </a:prstGeom>
          <a:solidFill>
            <a:srgbClr val="392A58"/>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31" name="Freeform 712">
            <a:extLst>
              <a:ext uri="{FF2B5EF4-FFF2-40B4-BE49-F238E27FC236}">
                <a16:creationId xmlns:a16="http://schemas.microsoft.com/office/drawing/2014/main" id="{6C351D39-FD8A-A03A-364D-25A879516446}"/>
              </a:ext>
            </a:extLst>
          </p:cNvPr>
          <p:cNvSpPr/>
          <p:nvPr/>
        </p:nvSpPr>
        <p:spPr>
          <a:xfrm>
            <a:off x="9499075" y="2152555"/>
            <a:ext cx="114904" cy="174380"/>
          </a:xfrm>
          <a:custGeom>
            <a:avLst/>
            <a:gdLst/>
            <a:ahLst/>
            <a:cxnLst>
              <a:cxn ang="0">
                <a:pos x="wd2" y="hd2"/>
              </a:cxn>
              <a:cxn ang="5400000">
                <a:pos x="wd2" y="hd2"/>
              </a:cxn>
              <a:cxn ang="10800000">
                <a:pos x="wd2" y="hd2"/>
              </a:cxn>
              <a:cxn ang="16200000">
                <a:pos x="wd2" y="hd2"/>
              </a:cxn>
            </a:cxnLst>
            <a:rect l="0" t="0" r="r" b="b"/>
            <a:pathLst>
              <a:path w="21206" h="21551" extrusionOk="0">
                <a:moveTo>
                  <a:pt x="11875" y="0"/>
                </a:moveTo>
                <a:lnTo>
                  <a:pt x="16128" y="2109"/>
                </a:lnTo>
                <a:lnTo>
                  <a:pt x="9875" y="7978"/>
                </a:lnTo>
                <a:cubicBezTo>
                  <a:pt x="10636" y="7793"/>
                  <a:pt x="11445" y="7707"/>
                  <a:pt x="12257" y="7722"/>
                </a:cubicBezTo>
                <a:cubicBezTo>
                  <a:pt x="14788" y="7682"/>
                  <a:pt x="17209" y="8428"/>
                  <a:pt x="18808" y="9744"/>
                </a:cubicBezTo>
                <a:cubicBezTo>
                  <a:pt x="20412" y="11061"/>
                  <a:pt x="21258" y="12719"/>
                  <a:pt x="21190" y="14417"/>
                </a:cubicBezTo>
                <a:cubicBezTo>
                  <a:pt x="21505" y="18141"/>
                  <a:pt x="17251" y="21329"/>
                  <a:pt x="11696" y="21540"/>
                </a:cubicBezTo>
                <a:cubicBezTo>
                  <a:pt x="11313" y="21555"/>
                  <a:pt x="10935" y="21555"/>
                  <a:pt x="10556" y="21540"/>
                </a:cubicBezTo>
                <a:cubicBezTo>
                  <a:pt x="7753" y="21600"/>
                  <a:pt x="5030" y="20914"/>
                  <a:pt x="2985" y="19631"/>
                </a:cubicBezTo>
                <a:cubicBezTo>
                  <a:pt x="986" y="18338"/>
                  <a:pt x="-95" y="16534"/>
                  <a:pt x="7" y="14674"/>
                </a:cubicBezTo>
                <a:cubicBezTo>
                  <a:pt x="211" y="12226"/>
                  <a:pt x="1500" y="9875"/>
                  <a:pt x="3708" y="7921"/>
                </a:cubicBezTo>
                <a:close/>
                <a:moveTo>
                  <a:pt x="10726" y="18349"/>
                </a:moveTo>
                <a:cubicBezTo>
                  <a:pt x="12109" y="18355"/>
                  <a:pt x="13410" y="17907"/>
                  <a:pt x="14214" y="17152"/>
                </a:cubicBezTo>
                <a:cubicBezTo>
                  <a:pt x="15915" y="15634"/>
                  <a:pt x="15915" y="13543"/>
                  <a:pt x="14214" y="12024"/>
                </a:cubicBezTo>
                <a:cubicBezTo>
                  <a:pt x="12853" y="10741"/>
                  <a:pt x="10198" y="10440"/>
                  <a:pt x="8285" y="11352"/>
                </a:cubicBezTo>
                <a:cubicBezTo>
                  <a:pt x="7893" y="11537"/>
                  <a:pt x="7557" y="11765"/>
                  <a:pt x="7280" y="12024"/>
                </a:cubicBezTo>
                <a:cubicBezTo>
                  <a:pt x="6400" y="12759"/>
                  <a:pt x="5919" y="13673"/>
                  <a:pt x="5919" y="14616"/>
                </a:cubicBezTo>
                <a:cubicBezTo>
                  <a:pt x="5890" y="15554"/>
                  <a:pt x="6341" y="16468"/>
                  <a:pt x="7196" y="17209"/>
                </a:cubicBezTo>
                <a:cubicBezTo>
                  <a:pt x="8025" y="17950"/>
                  <a:pt x="9344" y="18378"/>
                  <a:pt x="10726" y="18349"/>
                </a:cubicBezTo>
                <a:close/>
              </a:path>
            </a:pathLst>
          </a:cu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32" name="Freeform 714">
            <a:extLst>
              <a:ext uri="{FF2B5EF4-FFF2-40B4-BE49-F238E27FC236}">
                <a16:creationId xmlns:a16="http://schemas.microsoft.com/office/drawing/2014/main" id="{ECDB1ECF-0456-29FD-6AC7-EA02A43ECDC6}"/>
              </a:ext>
            </a:extLst>
          </p:cNvPr>
          <p:cNvSpPr/>
          <p:nvPr/>
        </p:nvSpPr>
        <p:spPr>
          <a:xfrm>
            <a:off x="5868111" y="2019301"/>
            <a:ext cx="474792" cy="474925"/>
          </a:xfrm>
          <a:prstGeom prst="ellipse">
            <a:avLst/>
          </a:pr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33" name="Freeform 716">
            <a:extLst>
              <a:ext uri="{FF2B5EF4-FFF2-40B4-BE49-F238E27FC236}">
                <a16:creationId xmlns:a16="http://schemas.microsoft.com/office/drawing/2014/main" id="{06D69A44-F7ED-E859-E157-667CE265183F}"/>
              </a:ext>
            </a:extLst>
          </p:cNvPr>
          <p:cNvSpPr/>
          <p:nvPr/>
        </p:nvSpPr>
        <p:spPr>
          <a:xfrm>
            <a:off x="5930801" y="2082010"/>
            <a:ext cx="349872" cy="349970"/>
          </a:xfrm>
          <a:custGeom>
            <a:avLst/>
            <a:gdLst/>
            <a:ahLst/>
            <a:cxnLst>
              <a:cxn ang="0">
                <a:pos x="wd2" y="hd2"/>
              </a:cxn>
              <a:cxn ang="5400000">
                <a:pos x="wd2" y="hd2"/>
              </a:cxn>
              <a:cxn ang="10800000">
                <a:pos x="wd2" y="hd2"/>
              </a:cxn>
              <a:cxn ang="16200000">
                <a:pos x="wd2" y="hd2"/>
              </a:cxn>
            </a:cxnLst>
            <a:rect l="0" t="0" r="r" b="b"/>
            <a:pathLst>
              <a:path w="21592" h="21583" extrusionOk="0">
                <a:moveTo>
                  <a:pt x="10781" y="0"/>
                </a:moveTo>
                <a:cubicBezTo>
                  <a:pt x="16744" y="-9"/>
                  <a:pt x="21583" y="4817"/>
                  <a:pt x="21592" y="10777"/>
                </a:cubicBezTo>
                <a:cubicBezTo>
                  <a:pt x="21600" y="16737"/>
                  <a:pt x="16772" y="21574"/>
                  <a:pt x="10810" y="21583"/>
                </a:cubicBezTo>
                <a:cubicBezTo>
                  <a:pt x="4847" y="21591"/>
                  <a:pt x="9" y="16766"/>
                  <a:pt x="0" y="10805"/>
                </a:cubicBezTo>
                <a:cubicBezTo>
                  <a:pt x="0" y="10795"/>
                  <a:pt x="0" y="10787"/>
                  <a:pt x="0" y="10777"/>
                </a:cubicBezTo>
                <a:cubicBezTo>
                  <a:pt x="0" y="4825"/>
                  <a:pt x="4828" y="0"/>
                  <a:pt x="10781" y="0"/>
                </a:cubicBezTo>
                <a:close/>
              </a:path>
            </a:pathLst>
          </a:custGeom>
          <a:solidFill>
            <a:srgbClr val="3A6022"/>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34" name="Freeform 717">
            <a:extLst>
              <a:ext uri="{FF2B5EF4-FFF2-40B4-BE49-F238E27FC236}">
                <a16:creationId xmlns:a16="http://schemas.microsoft.com/office/drawing/2014/main" id="{31CD4CB1-C469-BA7F-03FA-1E656031D827}"/>
              </a:ext>
            </a:extLst>
          </p:cNvPr>
          <p:cNvSpPr/>
          <p:nvPr/>
        </p:nvSpPr>
        <p:spPr>
          <a:xfrm>
            <a:off x="6050192" y="2157169"/>
            <a:ext cx="118930" cy="165531"/>
          </a:xfrm>
          <a:custGeom>
            <a:avLst/>
            <a:gdLst/>
            <a:ahLst/>
            <a:cxnLst>
              <a:cxn ang="0">
                <a:pos x="wd2" y="hd2"/>
              </a:cxn>
              <a:cxn ang="5400000">
                <a:pos x="wd2" y="hd2"/>
              </a:cxn>
              <a:cxn ang="10800000">
                <a:pos x="wd2" y="hd2"/>
              </a:cxn>
              <a:cxn ang="16200000">
                <a:pos x="wd2" y="hd2"/>
              </a:cxn>
            </a:cxnLst>
            <a:rect l="0" t="0" r="r" b="b"/>
            <a:pathLst>
              <a:path w="21600" h="21600" extrusionOk="0">
                <a:moveTo>
                  <a:pt x="18460" y="14500"/>
                </a:moveTo>
                <a:lnTo>
                  <a:pt x="21600" y="14500"/>
                </a:lnTo>
                <a:lnTo>
                  <a:pt x="21600" y="17840"/>
                </a:lnTo>
                <a:lnTo>
                  <a:pt x="18460" y="17840"/>
                </a:lnTo>
                <a:lnTo>
                  <a:pt x="18460" y="21600"/>
                </a:lnTo>
                <a:lnTo>
                  <a:pt x="13019" y="21600"/>
                </a:lnTo>
                <a:lnTo>
                  <a:pt x="13019" y="17840"/>
                </a:lnTo>
                <a:lnTo>
                  <a:pt x="0" y="17840"/>
                </a:lnTo>
                <a:lnTo>
                  <a:pt x="0" y="16095"/>
                </a:lnTo>
                <a:lnTo>
                  <a:pt x="13186" y="0"/>
                </a:lnTo>
                <a:lnTo>
                  <a:pt x="18460" y="0"/>
                </a:lnTo>
                <a:close/>
                <a:moveTo>
                  <a:pt x="13019" y="14500"/>
                </a:moveTo>
                <a:lnTo>
                  <a:pt x="13019" y="6017"/>
                </a:lnTo>
                <a:lnTo>
                  <a:pt x="6614" y="14500"/>
                </a:lnTo>
                <a:close/>
              </a:path>
            </a:pathLst>
          </a:cu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35" name="TextBox 34">
            <a:extLst>
              <a:ext uri="{FF2B5EF4-FFF2-40B4-BE49-F238E27FC236}">
                <a16:creationId xmlns:a16="http://schemas.microsoft.com/office/drawing/2014/main" id="{57D2DF3C-C5F6-9248-373B-B05B006AE2BA}"/>
              </a:ext>
            </a:extLst>
          </p:cNvPr>
          <p:cNvSpPr txBox="1"/>
          <p:nvPr/>
        </p:nvSpPr>
        <p:spPr>
          <a:xfrm>
            <a:off x="112956" y="3995270"/>
            <a:ext cx="1577190" cy="523220"/>
          </a:xfrm>
          <a:prstGeom prst="rect">
            <a:avLst/>
          </a:prstGeom>
          <a:noFill/>
        </p:spPr>
        <p:txBody>
          <a:bodyPr wrap="square" rtlCol="0">
            <a:spAutoFit/>
          </a:bodyPr>
          <a:lstStyle/>
          <a:p>
            <a:pPr algn="ctr"/>
            <a:r>
              <a:rPr lang="en-CA" sz="1400" dirty="0">
                <a:latin typeface="Consolas" panose="020B0609020204030204" pitchFamily="49" charset="0"/>
              </a:rPr>
              <a:t>Operating Systems</a:t>
            </a:r>
          </a:p>
        </p:txBody>
      </p:sp>
      <p:sp>
        <p:nvSpPr>
          <p:cNvPr id="36" name="TextBox 35">
            <a:extLst>
              <a:ext uri="{FF2B5EF4-FFF2-40B4-BE49-F238E27FC236}">
                <a16:creationId xmlns:a16="http://schemas.microsoft.com/office/drawing/2014/main" id="{FFE7E9F5-89E3-9A28-0D80-1A3B5F3A1A5A}"/>
              </a:ext>
            </a:extLst>
          </p:cNvPr>
          <p:cNvSpPr txBox="1"/>
          <p:nvPr/>
        </p:nvSpPr>
        <p:spPr>
          <a:xfrm>
            <a:off x="1954294" y="3995270"/>
            <a:ext cx="1389144" cy="738664"/>
          </a:xfrm>
          <a:prstGeom prst="rect">
            <a:avLst/>
          </a:prstGeom>
          <a:noFill/>
        </p:spPr>
        <p:txBody>
          <a:bodyPr wrap="square" rtlCol="0">
            <a:spAutoFit/>
          </a:bodyPr>
          <a:lstStyle/>
          <a:p>
            <a:pPr algn="ctr"/>
            <a:r>
              <a:rPr lang="en-CA" sz="1400" dirty="0">
                <a:latin typeface="Consolas" panose="020B0609020204030204" pitchFamily="49" charset="0"/>
              </a:rPr>
              <a:t>Networking and Network Security</a:t>
            </a:r>
          </a:p>
        </p:txBody>
      </p:sp>
      <p:sp>
        <p:nvSpPr>
          <p:cNvPr id="37" name="TextBox 36">
            <a:extLst>
              <a:ext uri="{FF2B5EF4-FFF2-40B4-BE49-F238E27FC236}">
                <a16:creationId xmlns:a16="http://schemas.microsoft.com/office/drawing/2014/main" id="{AB8ADD48-AC71-D57D-03DA-E8221696FD08}"/>
              </a:ext>
            </a:extLst>
          </p:cNvPr>
          <p:cNvSpPr txBox="1"/>
          <p:nvPr/>
        </p:nvSpPr>
        <p:spPr>
          <a:xfrm>
            <a:off x="3551029" y="4044821"/>
            <a:ext cx="1577190" cy="523220"/>
          </a:xfrm>
          <a:prstGeom prst="rect">
            <a:avLst/>
          </a:prstGeom>
          <a:noFill/>
        </p:spPr>
        <p:txBody>
          <a:bodyPr wrap="square" rtlCol="0">
            <a:spAutoFit/>
          </a:bodyPr>
          <a:lstStyle/>
          <a:p>
            <a:pPr algn="ctr"/>
            <a:r>
              <a:rPr lang="en-CA" sz="1400" dirty="0">
                <a:latin typeface="Consolas" panose="020B0609020204030204" pitchFamily="49" charset="0"/>
              </a:rPr>
              <a:t>Malware Analysis</a:t>
            </a:r>
          </a:p>
        </p:txBody>
      </p:sp>
      <p:sp>
        <p:nvSpPr>
          <p:cNvPr id="38" name="TextBox 37">
            <a:extLst>
              <a:ext uri="{FF2B5EF4-FFF2-40B4-BE49-F238E27FC236}">
                <a16:creationId xmlns:a16="http://schemas.microsoft.com/office/drawing/2014/main" id="{659E34D6-1CFD-282E-DF31-DE57D48A728B}"/>
              </a:ext>
            </a:extLst>
          </p:cNvPr>
          <p:cNvSpPr txBox="1"/>
          <p:nvPr/>
        </p:nvSpPr>
        <p:spPr>
          <a:xfrm>
            <a:off x="5307405" y="4050694"/>
            <a:ext cx="1577190" cy="523220"/>
          </a:xfrm>
          <a:prstGeom prst="rect">
            <a:avLst/>
          </a:prstGeom>
          <a:noFill/>
        </p:spPr>
        <p:txBody>
          <a:bodyPr wrap="square" rtlCol="0">
            <a:spAutoFit/>
          </a:bodyPr>
          <a:lstStyle/>
          <a:p>
            <a:pPr algn="ctr"/>
            <a:r>
              <a:rPr lang="en-CA" sz="1400" dirty="0">
                <a:latin typeface="Consolas" panose="020B0609020204030204" pitchFamily="49" charset="0"/>
              </a:rPr>
              <a:t>Data Recovery Techniques</a:t>
            </a:r>
          </a:p>
        </p:txBody>
      </p:sp>
      <p:sp>
        <p:nvSpPr>
          <p:cNvPr id="39" name="TextBox 38">
            <a:extLst>
              <a:ext uri="{FF2B5EF4-FFF2-40B4-BE49-F238E27FC236}">
                <a16:creationId xmlns:a16="http://schemas.microsoft.com/office/drawing/2014/main" id="{CD2A7826-B435-4FDD-7042-0F1A3F6F7D61}"/>
              </a:ext>
            </a:extLst>
          </p:cNvPr>
          <p:cNvSpPr txBox="1"/>
          <p:nvPr/>
        </p:nvSpPr>
        <p:spPr>
          <a:xfrm>
            <a:off x="7100244" y="4050694"/>
            <a:ext cx="1456679" cy="954107"/>
          </a:xfrm>
          <a:prstGeom prst="rect">
            <a:avLst/>
          </a:prstGeom>
          <a:noFill/>
        </p:spPr>
        <p:txBody>
          <a:bodyPr wrap="square" rtlCol="0">
            <a:spAutoFit/>
          </a:bodyPr>
          <a:lstStyle/>
          <a:p>
            <a:pPr algn="ctr"/>
            <a:r>
              <a:rPr lang="en-CA" sz="1400" dirty="0">
                <a:latin typeface="Consolas" panose="020B0609020204030204" pitchFamily="49" charset="0"/>
              </a:rPr>
              <a:t>Programming and Scripting Skills</a:t>
            </a:r>
          </a:p>
        </p:txBody>
      </p:sp>
      <p:sp>
        <p:nvSpPr>
          <p:cNvPr id="40" name="TextBox 39">
            <a:extLst>
              <a:ext uri="{FF2B5EF4-FFF2-40B4-BE49-F238E27FC236}">
                <a16:creationId xmlns:a16="http://schemas.microsoft.com/office/drawing/2014/main" id="{0EA91BCC-5280-B590-CA3F-35879AA012C4}"/>
              </a:ext>
            </a:extLst>
          </p:cNvPr>
          <p:cNvSpPr txBox="1"/>
          <p:nvPr/>
        </p:nvSpPr>
        <p:spPr>
          <a:xfrm>
            <a:off x="8751596" y="4048157"/>
            <a:ext cx="1577190" cy="738664"/>
          </a:xfrm>
          <a:prstGeom prst="rect">
            <a:avLst/>
          </a:prstGeom>
          <a:noFill/>
        </p:spPr>
        <p:txBody>
          <a:bodyPr wrap="square" rtlCol="0">
            <a:spAutoFit/>
          </a:bodyPr>
          <a:lstStyle/>
          <a:p>
            <a:pPr algn="ctr"/>
            <a:r>
              <a:rPr lang="en-CA" sz="1400" dirty="0">
                <a:latin typeface="Consolas" panose="020B0609020204030204" pitchFamily="49" charset="0"/>
              </a:rPr>
              <a:t>Incident Response and Investigation</a:t>
            </a:r>
          </a:p>
        </p:txBody>
      </p:sp>
      <p:sp>
        <p:nvSpPr>
          <p:cNvPr id="41" name="Freeform 429">
            <a:extLst>
              <a:ext uri="{FF2B5EF4-FFF2-40B4-BE49-F238E27FC236}">
                <a16:creationId xmlns:a16="http://schemas.microsoft.com/office/drawing/2014/main" id="{F68E76D5-21F7-0444-2CC5-2924F990E1EA}"/>
              </a:ext>
            </a:extLst>
          </p:cNvPr>
          <p:cNvSpPr/>
          <p:nvPr/>
        </p:nvSpPr>
        <p:spPr>
          <a:xfrm>
            <a:off x="10499760" y="1923392"/>
            <a:ext cx="1435669" cy="4015291"/>
          </a:xfrm>
          <a:custGeom>
            <a:avLst/>
            <a:gdLst/>
            <a:ahLst/>
            <a:cxnLst>
              <a:cxn ang="0">
                <a:pos x="wd2" y="hd2"/>
              </a:cxn>
              <a:cxn ang="5400000">
                <a:pos x="wd2" y="hd2"/>
              </a:cxn>
              <a:cxn ang="10800000">
                <a:pos x="wd2" y="hd2"/>
              </a:cxn>
              <a:cxn ang="16200000">
                <a:pos x="wd2" y="hd2"/>
              </a:cxn>
            </a:cxnLst>
            <a:rect l="0" t="0" r="r" b="b"/>
            <a:pathLst>
              <a:path w="21600" h="21600" extrusionOk="0">
                <a:moveTo>
                  <a:pt x="0" y="19145"/>
                </a:moveTo>
                <a:lnTo>
                  <a:pt x="0" y="0"/>
                </a:lnTo>
                <a:lnTo>
                  <a:pt x="21600" y="0"/>
                </a:lnTo>
                <a:lnTo>
                  <a:pt x="21600" y="19145"/>
                </a:lnTo>
                <a:lnTo>
                  <a:pt x="10944" y="21600"/>
                </a:lnTo>
                <a:lnTo>
                  <a:pt x="0" y="19145"/>
                </a:lnTo>
                <a:close/>
              </a:path>
            </a:pathLst>
          </a:custGeom>
          <a:solidFill>
            <a:srgbClr val="7E0057"/>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42" name="Freeform 430">
            <a:extLst>
              <a:ext uri="{FF2B5EF4-FFF2-40B4-BE49-F238E27FC236}">
                <a16:creationId xmlns:a16="http://schemas.microsoft.com/office/drawing/2014/main" id="{AA5DA287-7212-BCD0-5DAE-BEAAB4C098EE}"/>
              </a:ext>
            </a:extLst>
          </p:cNvPr>
          <p:cNvSpPr/>
          <p:nvPr/>
        </p:nvSpPr>
        <p:spPr>
          <a:xfrm>
            <a:off x="10499760" y="1923393"/>
            <a:ext cx="1435669" cy="972903"/>
          </a:xfrm>
          <a:custGeom>
            <a:avLst/>
            <a:gdLst/>
            <a:ahLst/>
            <a:cxnLst>
              <a:cxn ang="0">
                <a:pos x="wd2" y="hd2"/>
              </a:cxn>
              <a:cxn ang="5400000">
                <a:pos x="wd2" y="hd2"/>
              </a:cxn>
              <a:cxn ang="10800000">
                <a:pos x="wd2" y="hd2"/>
              </a:cxn>
              <a:cxn ang="16200000">
                <a:pos x="wd2" y="hd2"/>
              </a:cxn>
            </a:cxnLst>
            <a:rect l="0" t="0" r="r" b="b"/>
            <a:pathLst>
              <a:path w="21600" h="21600" extrusionOk="0">
                <a:moveTo>
                  <a:pt x="0" y="17147"/>
                </a:moveTo>
                <a:lnTo>
                  <a:pt x="0" y="0"/>
                </a:lnTo>
                <a:lnTo>
                  <a:pt x="21600" y="0"/>
                </a:lnTo>
                <a:lnTo>
                  <a:pt x="21600" y="17147"/>
                </a:lnTo>
                <a:lnTo>
                  <a:pt x="10944" y="21600"/>
                </a:lnTo>
                <a:lnTo>
                  <a:pt x="0" y="17147"/>
                </a:lnTo>
                <a:close/>
              </a:path>
            </a:pathLst>
          </a:custGeom>
          <a:gradFill>
            <a:gsLst>
              <a:gs pos="22846">
                <a:srgbClr val="FFFFFF"/>
              </a:gs>
              <a:gs pos="63322">
                <a:srgbClr val="E6EAEB"/>
              </a:gs>
              <a:gs pos="99960">
                <a:srgbClr val="CDD5D8"/>
              </a:gs>
            </a:gsLst>
            <a:lin ang="2089253"/>
          </a:gradFill>
          <a:ln w="12700">
            <a:miter lim="400000"/>
          </a:ln>
          <a:effectLst>
            <a:outerShdw blurRad="76200" dist="50800" dir="2315233" rotWithShape="0">
              <a:srgbClr val="000000">
                <a:alpha val="28814"/>
              </a:srgbClr>
            </a:outerShdw>
          </a:effectLst>
        </p:spPr>
        <p:txBody>
          <a:bodyPr tIns="91439" bIns="91439" anchor="ctr"/>
          <a:lstStyle/>
          <a:p>
            <a:pPr algn="ctr" defTabSz="1828800">
              <a:defRPr sz="3600">
                <a:solidFill>
                  <a:srgbClr val="FFFFFF"/>
                </a:solidFill>
                <a:latin typeface="Avenir Next Regular"/>
                <a:ea typeface="Avenir Next Regular"/>
                <a:cs typeface="Avenir Next Regular"/>
                <a:sym typeface="Avenir Next Regular"/>
              </a:defRPr>
            </a:pPr>
            <a:endParaRPr sz="2800">
              <a:latin typeface="+mj-lt"/>
            </a:endParaRPr>
          </a:p>
        </p:txBody>
      </p:sp>
      <p:sp>
        <p:nvSpPr>
          <p:cNvPr id="43" name="Freeform 709">
            <a:extLst>
              <a:ext uri="{FF2B5EF4-FFF2-40B4-BE49-F238E27FC236}">
                <a16:creationId xmlns:a16="http://schemas.microsoft.com/office/drawing/2014/main" id="{45AA5D39-A102-3779-7BBD-D074097248E9}"/>
              </a:ext>
            </a:extLst>
          </p:cNvPr>
          <p:cNvSpPr/>
          <p:nvPr/>
        </p:nvSpPr>
        <p:spPr>
          <a:xfrm>
            <a:off x="10992529" y="2019301"/>
            <a:ext cx="474792" cy="4749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835"/>
                  <a:pt x="21600" y="10800"/>
                </a:cubicBezTo>
                <a:cubicBezTo>
                  <a:pt x="21600" y="16765"/>
                  <a:pt x="16765" y="21600"/>
                  <a:pt x="10800" y="21600"/>
                </a:cubicBezTo>
                <a:cubicBezTo>
                  <a:pt x="4835" y="21600"/>
                  <a:pt x="0" y="16765"/>
                  <a:pt x="0" y="10800"/>
                </a:cubicBezTo>
                <a:cubicBezTo>
                  <a:pt x="6" y="4838"/>
                  <a:pt x="4838" y="6"/>
                  <a:pt x="10800" y="0"/>
                </a:cubicBezTo>
                <a:close/>
              </a:path>
            </a:pathLst>
          </a:custGeom>
          <a:solidFill>
            <a:srgbClr val="FFFFFF"/>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a:latin typeface="+mj-lt"/>
            </a:endParaRPr>
          </a:p>
        </p:txBody>
      </p:sp>
      <p:sp>
        <p:nvSpPr>
          <p:cNvPr id="44" name="Freeform 711">
            <a:extLst>
              <a:ext uri="{FF2B5EF4-FFF2-40B4-BE49-F238E27FC236}">
                <a16:creationId xmlns:a16="http://schemas.microsoft.com/office/drawing/2014/main" id="{172CFBAD-AAB2-B814-4776-97919251E8A0}"/>
              </a:ext>
            </a:extLst>
          </p:cNvPr>
          <p:cNvSpPr/>
          <p:nvPr/>
        </p:nvSpPr>
        <p:spPr>
          <a:xfrm>
            <a:off x="11054990" y="2082010"/>
            <a:ext cx="349872" cy="349969"/>
          </a:xfrm>
          <a:prstGeom prst="ellipse">
            <a:avLst/>
          </a:prstGeom>
          <a:solidFill>
            <a:srgbClr val="7E0057"/>
          </a:solidFill>
          <a:ln w="12700">
            <a:miter lim="400000"/>
          </a:ln>
        </p:spPr>
        <p:txBody>
          <a:bodyPr tIns="91439" bIns="91439" anchor="ctr"/>
          <a:lstStyle/>
          <a:p>
            <a:pPr algn="ctr" defTabSz="1828800">
              <a:defRPr sz="3600">
                <a:solidFill>
                  <a:srgbClr val="000000"/>
                </a:solidFill>
                <a:latin typeface="Calibri"/>
                <a:ea typeface="Calibri"/>
                <a:cs typeface="Calibri"/>
                <a:sym typeface="Calibri"/>
              </a:defRPr>
            </a:pPr>
            <a:endParaRPr sz="2800" dirty="0">
              <a:latin typeface="+mj-lt"/>
            </a:endParaRPr>
          </a:p>
        </p:txBody>
      </p:sp>
      <p:sp>
        <p:nvSpPr>
          <p:cNvPr id="45" name="TextBox 44">
            <a:extLst>
              <a:ext uri="{FF2B5EF4-FFF2-40B4-BE49-F238E27FC236}">
                <a16:creationId xmlns:a16="http://schemas.microsoft.com/office/drawing/2014/main" id="{EF7A8532-E8E4-9E4A-5313-4D67586A1858}"/>
              </a:ext>
            </a:extLst>
          </p:cNvPr>
          <p:cNvSpPr txBox="1"/>
          <p:nvPr/>
        </p:nvSpPr>
        <p:spPr>
          <a:xfrm>
            <a:off x="10407465" y="4044821"/>
            <a:ext cx="1577190" cy="738664"/>
          </a:xfrm>
          <a:prstGeom prst="rect">
            <a:avLst/>
          </a:prstGeom>
          <a:noFill/>
        </p:spPr>
        <p:txBody>
          <a:bodyPr wrap="square" rtlCol="0">
            <a:spAutoFit/>
          </a:bodyPr>
          <a:lstStyle/>
          <a:p>
            <a:pPr algn="ctr"/>
            <a:r>
              <a:rPr lang="en-US" sz="1400" dirty="0">
                <a:latin typeface="Consolas" panose="020B0609020204030204" pitchFamily="49" charset="0"/>
              </a:rPr>
              <a:t>Digital Evidence and Forensic Tools</a:t>
            </a:r>
            <a:endParaRPr lang="en-CA" sz="1400" dirty="0">
              <a:latin typeface="Consolas" panose="020B0609020204030204" pitchFamily="49" charset="0"/>
            </a:endParaRPr>
          </a:p>
        </p:txBody>
      </p:sp>
      <p:sp>
        <p:nvSpPr>
          <p:cNvPr id="46" name="TextBox 45">
            <a:extLst>
              <a:ext uri="{FF2B5EF4-FFF2-40B4-BE49-F238E27FC236}">
                <a16:creationId xmlns:a16="http://schemas.microsoft.com/office/drawing/2014/main" id="{5D349BCC-37C2-F116-91EE-5BF58DEE3C96}"/>
              </a:ext>
            </a:extLst>
          </p:cNvPr>
          <p:cNvSpPr txBox="1"/>
          <p:nvPr/>
        </p:nvSpPr>
        <p:spPr>
          <a:xfrm>
            <a:off x="11087899" y="2076296"/>
            <a:ext cx="284052" cy="307777"/>
          </a:xfrm>
          <a:prstGeom prst="rect">
            <a:avLst/>
          </a:prstGeom>
          <a:noFill/>
        </p:spPr>
        <p:txBody>
          <a:bodyPr wrap="none" rtlCol="0">
            <a:spAutoFit/>
          </a:bodyPr>
          <a:lstStyle/>
          <a:p>
            <a:r>
              <a:rPr lang="en-US" sz="1400" b="1" dirty="0">
                <a:latin typeface="+mj-lt"/>
              </a:rPr>
              <a:t>7</a:t>
            </a:r>
            <a:endParaRPr lang="en-CA" sz="1400" b="1" dirty="0">
              <a:latin typeface="+mj-lt"/>
            </a:endParaRPr>
          </a:p>
        </p:txBody>
      </p:sp>
      <p:pic>
        <p:nvPicPr>
          <p:cNvPr id="50" name="Picture 49" descr="A black and white icon of a computer&#10;&#10;Description automatically generated">
            <a:extLst>
              <a:ext uri="{FF2B5EF4-FFF2-40B4-BE49-F238E27FC236}">
                <a16:creationId xmlns:a16="http://schemas.microsoft.com/office/drawing/2014/main" id="{4162239D-C8F0-45A3-4429-FC8E44FBE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074" y="3324926"/>
            <a:ext cx="592742" cy="592742"/>
          </a:xfrm>
          <a:prstGeom prst="rect">
            <a:avLst/>
          </a:prstGeom>
        </p:spPr>
      </p:pic>
      <p:pic>
        <p:nvPicPr>
          <p:cNvPr id="52" name="Picture 51" descr="A white and black icon of a paper with a gear and arrow&#10;&#10;Description automatically generated">
            <a:extLst>
              <a:ext uri="{FF2B5EF4-FFF2-40B4-BE49-F238E27FC236}">
                <a16:creationId xmlns:a16="http://schemas.microsoft.com/office/drawing/2014/main" id="{2590A462-BC6C-724F-6E69-57F9AB349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985" y="3335096"/>
            <a:ext cx="569558" cy="569558"/>
          </a:xfrm>
          <a:prstGeom prst="rect">
            <a:avLst/>
          </a:prstGeom>
        </p:spPr>
      </p:pic>
      <p:pic>
        <p:nvPicPr>
          <p:cNvPr id="53" name="Picture 52" descr="A white and black graph and pie chart&#10;&#10;Description automatically generated">
            <a:extLst>
              <a:ext uri="{FF2B5EF4-FFF2-40B4-BE49-F238E27FC236}">
                <a16:creationId xmlns:a16="http://schemas.microsoft.com/office/drawing/2014/main" id="{41D4B9C1-5E28-E6EF-18FF-17C8BE80F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560" y="3330468"/>
            <a:ext cx="507099" cy="507099"/>
          </a:xfrm>
          <a:prstGeom prst="rect">
            <a:avLst/>
          </a:prstGeom>
        </p:spPr>
      </p:pic>
      <p:pic>
        <p:nvPicPr>
          <p:cNvPr id="59" name="Picture 58" descr="A white square shaped logo&#10;&#10;Description automatically generated">
            <a:extLst>
              <a:ext uri="{FF2B5EF4-FFF2-40B4-BE49-F238E27FC236}">
                <a16:creationId xmlns:a16="http://schemas.microsoft.com/office/drawing/2014/main" id="{ACD18AAC-B23B-C7B4-3739-7492CDC127FD}"/>
              </a:ext>
            </a:extLst>
          </p:cNvPr>
          <p:cNvPicPr>
            <a:picLocks noChangeAspect="1"/>
          </p:cNvPicPr>
          <p:nvPr/>
        </p:nvPicPr>
        <p:blipFill>
          <a:blip r:embed="rId5">
            <a:extLst>
              <a:ext uri="{28A0092B-C50C-407E-A947-70E740481C1C}">
                <a14:useLocalDpi xmlns:a14="http://schemas.microsoft.com/office/drawing/2010/main" val="0"/>
              </a:ext>
            </a:extLst>
          </a:blip>
          <a:srcRect l="33153" t="30182" r="33007" b="31919"/>
          <a:stretch/>
        </p:blipFill>
        <p:spPr>
          <a:xfrm>
            <a:off x="611077" y="3261246"/>
            <a:ext cx="666570" cy="559297"/>
          </a:xfrm>
          <a:prstGeom prst="rect">
            <a:avLst/>
          </a:prstGeom>
        </p:spPr>
      </p:pic>
      <p:pic>
        <p:nvPicPr>
          <p:cNvPr id="61" name="Picture 60" descr="A white globe with people around it&#10;&#10;Description automatically generated">
            <a:extLst>
              <a:ext uri="{FF2B5EF4-FFF2-40B4-BE49-F238E27FC236}">
                <a16:creationId xmlns:a16="http://schemas.microsoft.com/office/drawing/2014/main" id="{6013A587-A864-8DC4-61AC-A95A466A19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3888" y="3254262"/>
            <a:ext cx="628942" cy="628942"/>
          </a:xfrm>
          <a:prstGeom prst="rect">
            <a:avLst/>
          </a:prstGeom>
        </p:spPr>
      </p:pic>
      <p:pic>
        <p:nvPicPr>
          <p:cNvPr id="63" name="Picture 62" descr="A black and white symbol&#10;&#10;Description automatically generated">
            <a:extLst>
              <a:ext uri="{FF2B5EF4-FFF2-40B4-BE49-F238E27FC236}">
                <a16:creationId xmlns:a16="http://schemas.microsoft.com/office/drawing/2014/main" id="{F4797C08-5D5B-69BC-AA7B-009B165B79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0768" y="3362060"/>
            <a:ext cx="515629" cy="515629"/>
          </a:xfrm>
          <a:prstGeom prst="rect">
            <a:avLst/>
          </a:prstGeom>
        </p:spPr>
      </p:pic>
      <p:pic>
        <p:nvPicPr>
          <p:cNvPr id="65" name="Picture 64" descr="A white icon of a paper with a magnifying glass and a graph&#10;&#10;Description automatically generated">
            <a:extLst>
              <a:ext uri="{FF2B5EF4-FFF2-40B4-BE49-F238E27FC236}">
                <a16:creationId xmlns:a16="http://schemas.microsoft.com/office/drawing/2014/main" id="{10B3D984-1676-F7FA-277A-1FBD8274AF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5508" y="3324926"/>
            <a:ext cx="602249" cy="602249"/>
          </a:xfrm>
          <a:prstGeom prst="rect">
            <a:avLst/>
          </a:prstGeom>
        </p:spPr>
      </p:pic>
    </p:spTree>
    <p:extLst>
      <p:ext uri="{BB962C8B-B14F-4D97-AF65-F5344CB8AC3E}">
        <p14:creationId xmlns:p14="http://schemas.microsoft.com/office/powerpoint/2010/main" val="2287101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97E1-61C2-8055-0BDE-9D4B007F2319}"/>
              </a:ext>
            </a:extLst>
          </p:cNvPr>
          <p:cNvSpPr>
            <a:spLocks noGrp="1"/>
          </p:cNvSpPr>
          <p:nvPr>
            <p:ph type="title"/>
          </p:nvPr>
        </p:nvSpPr>
        <p:spPr>
          <a:xfrm>
            <a:off x="838200" y="365126"/>
            <a:ext cx="10515600" cy="756032"/>
          </a:xfrm>
        </p:spPr>
        <p:txBody>
          <a:bodyPr>
            <a:normAutofit/>
          </a:bodyPr>
          <a:lstStyle/>
          <a:p>
            <a:pPr algn="ctr"/>
            <a:r>
              <a:rPr lang="en-US" sz="3600" dirty="0">
                <a:latin typeface="Consolas" panose="020B0609020204030204" pitchFamily="49" charset="0"/>
              </a:rPr>
              <a:t>Volatility Command Summary</a:t>
            </a:r>
            <a:endParaRPr lang="en-CA" sz="3600" dirty="0"/>
          </a:p>
        </p:txBody>
      </p:sp>
      <p:sp>
        <p:nvSpPr>
          <p:cNvPr id="4" name="Footer Placeholder 3">
            <a:extLst>
              <a:ext uri="{FF2B5EF4-FFF2-40B4-BE49-F238E27FC236}">
                <a16:creationId xmlns:a16="http://schemas.microsoft.com/office/drawing/2014/main" id="{80563C48-8128-46ED-94A6-37E0103DCF56}"/>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Rounded Corners 4">
            <a:extLst>
              <a:ext uri="{FF2B5EF4-FFF2-40B4-BE49-F238E27FC236}">
                <a16:creationId xmlns:a16="http://schemas.microsoft.com/office/drawing/2014/main" id="{8E0A2329-6977-14C6-A9B9-99478F7A3256}"/>
              </a:ext>
            </a:extLst>
          </p:cNvPr>
          <p:cNvSpPr/>
          <p:nvPr/>
        </p:nvSpPr>
        <p:spPr>
          <a:xfrm>
            <a:off x="309539" y="1458184"/>
            <a:ext cx="5146431" cy="973015"/>
          </a:xfrm>
          <a:prstGeom prst="roundRect">
            <a:avLst/>
          </a:prstGeom>
          <a:solidFill>
            <a:srgbClr val="340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9A7A375C-3BE8-C9DB-8957-FA3118876ED6}"/>
              </a:ext>
            </a:extLst>
          </p:cNvPr>
          <p:cNvSpPr/>
          <p:nvPr/>
        </p:nvSpPr>
        <p:spPr>
          <a:xfrm>
            <a:off x="426770" y="1606308"/>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Graphic 15" descr="Chevron arrows with solid fill">
            <a:extLst>
              <a:ext uri="{FF2B5EF4-FFF2-40B4-BE49-F238E27FC236}">
                <a16:creationId xmlns:a16="http://schemas.microsoft.com/office/drawing/2014/main" id="{8E100366-A22A-AB11-BF70-ED05D3FC9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539" y="2023829"/>
            <a:ext cx="1964102" cy="1026571"/>
          </a:xfrm>
          <a:prstGeom prst="rect">
            <a:avLst/>
          </a:prstGeom>
          <a:effectLst>
            <a:glow rad="63500">
              <a:schemeClr val="tx1">
                <a:alpha val="60000"/>
              </a:schemeClr>
            </a:glow>
          </a:effectLst>
        </p:spPr>
      </p:pic>
      <p:sp>
        <p:nvSpPr>
          <p:cNvPr id="43" name="TextBox 42">
            <a:extLst>
              <a:ext uri="{FF2B5EF4-FFF2-40B4-BE49-F238E27FC236}">
                <a16:creationId xmlns:a16="http://schemas.microsoft.com/office/drawing/2014/main" id="{A5B88B70-7154-2F6C-D71F-28ADB15C70D8}"/>
              </a:ext>
            </a:extLst>
          </p:cNvPr>
          <p:cNvSpPr txBox="1"/>
          <p:nvPr/>
        </p:nvSpPr>
        <p:spPr>
          <a:xfrm>
            <a:off x="480994" y="1637545"/>
            <a:ext cx="4974975" cy="523220"/>
          </a:xfrm>
          <a:prstGeom prst="rect">
            <a:avLst/>
          </a:prstGeom>
          <a:noFill/>
        </p:spPr>
        <p:txBody>
          <a:bodyPr wrap="square" rtlCol="0">
            <a:spAutoFit/>
          </a:bodyPr>
          <a:lstStyle/>
          <a:p>
            <a:pPr marL="0" indent="0">
              <a:buNone/>
            </a:pPr>
            <a:r>
              <a:rPr lang="en-CA" sz="1400" b="1" dirty="0">
                <a:latin typeface="Consolas" panose="020B0609020204030204" pitchFamily="49" charset="0"/>
              </a:rPr>
              <a:t>Getsids </a:t>
            </a:r>
            <a:r>
              <a:rPr lang="en-CA" sz="1400" b="1" dirty="0">
                <a:latin typeface="Consolas" panose="020B0609020204030204" pitchFamily="49" charset="0"/>
                <a:sym typeface="Wingdings" panose="05000000000000000000" pitchFamily="2" charset="2"/>
              </a:rPr>
              <a:t> </a:t>
            </a:r>
            <a:r>
              <a:rPr lang="en-US" sz="1400" b="1" dirty="0">
                <a:latin typeface="Consolas" panose="020B0609020204030204" pitchFamily="49" charset="0"/>
                <a:sym typeface="Wingdings" panose="05000000000000000000" pitchFamily="2" charset="2"/>
              </a:rPr>
              <a:t>Retrieves (SIDs) associated with processes, privileges and user associations.</a:t>
            </a:r>
            <a:endParaRPr lang="en-CA" sz="1400" b="1" dirty="0">
              <a:latin typeface="Consolas" panose="020B0609020204030204" pitchFamily="49" charset="0"/>
            </a:endParaRPr>
          </a:p>
        </p:txBody>
      </p:sp>
      <p:sp>
        <p:nvSpPr>
          <p:cNvPr id="44" name="Rectangle: Rounded Corners 43">
            <a:extLst>
              <a:ext uri="{FF2B5EF4-FFF2-40B4-BE49-F238E27FC236}">
                <a16:creationId xmlns:a16="http://schemas.microsoft.com/office/drawing/2014/main" id="{AAFDABEE-D585-1159-BBC7-BE145C8B0D00}"/>
              </a:ext>
            </a:extLst>
          </p:cNvPr>
          <p:cNvSpPr/>
          <p:nvPr/>
        </p:nvSpPr>
        <p:spPr>
          <a:xfrm>
            <a:off x="309539" y="3071408"/>
            <a:ext cx="5146431" cy="973015"/>
          </a:xfrm>
          <a:prstGeom prst="roundRect">
            <a:avLst/>
          </a:prstGeom>
          <a:solidFill>
            <a:srgbClr val="5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Rounded Corners 44">
            <a:extLst>
              <a:ext uri="{FF2B5EF4-FFF2-40B4-BE49-F238E27FC236}">
                <a16:creationId xmlns:a16="http://schemas.microsoft.com/office/drawing/2014/main" id="{A0CF1A27-F63F-60AC-DAB8-29C088E7147D}"/>
              </a:ext>
            </a:extLst>
          </p:cNvPr>
          <p:cNvSpPr/>
          <p:nvPr/>
        </p:nvSpPr>
        <p:spPr>
          <a:xfrm>
            <a:off x="426770" y="3219532"/>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7" name="Graphic 46" descr="Chevron arrows with solid fill">
            <a:extLst>
              <a:ext uri="{FF2B5EF4-FFF2-40B4-BE49-F238E27FC236}">
                <a16:creationId xmlns:a16="http://schemas.microsoft.com/office/drawing/2014/main" id="{09E8DDF2-FAB8-8493-959C-09F8C0B13F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539" y="3637053"/>
            <a:ext cx="1964102" cy="1026571"/>
          </a:xfrm>
          <a:prstGeom prst="rect">
            <a:avLst/>
          </a:prstGeom>
          <a:effectLst>
            <a:glow rad="63500">
              <a:schemeClr val="tx1">
                <a:alpha val="60000"/>
              </a:schemeClr>
            </a:glow>
          </a:effectLst>
        </p:spPr>
      </p:pic>
      <p:sp>
        <p:nvSpPr>
          <p:cNvPr id="49" name="Rectangle: Rounded Corners 48">
            <a:extLst>
              <a:ext uri="{FF2B5EF4-FFF2-40B4-BE49-F238E27FC236}">
                <a16:creationId xmlns:a16="http://schemas.microsoft.com/office/drawing/2014/main" id="{9CD86CD8-B806-066A-20A1-8A8CCB739E89}"/>
              </a:ext>
            </a:extLst>
          </p:cNvPr>
          <p:cNvSpPr/>
          <p:nvPr/>
        </p:nvSpPr>
        <p:spPr>
          <a:xfrm>
            <a:off x="6318643" y="3078886"/>
            <a:ext cx="5146431" cy="973015"/>
          </a:xfrm>
          <a:prstGeom prst="roundRect">
            <a:avLst/>
          </a:prstGeom>
          <a:solidFill>
            <a:srgbClr val="0765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ectangle: Rounded Corners 49">
            <a:extLst>
              <a:ext uri="{FF2B5EF4-FFF2-40B4-BE49-F238E27FC236}">
                <a16:creationId xmlns:a16="http://schemas.microsoft.com/office/drawing/2014/main" id="{0F849E68-91AA-954E-679D-30A58424D0B3}"/>
              </a:ext>
            </a:extLst>
          </p:cNvPr>
          <p:cNvSpPr/>
          <p:nvPr/>
        </p:nvSpPr>
        <p:spPr>
          <a:xfrm>
            <a:off x="6435874" y="3227010"/>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2" name="Graphic 51" descr="Chevron arrows with solid fill">
            <a:extLst>
              <a:ext uri="{FF2B5EF4-FFF2-40B4-BE49-F238E27FC236}">
                <a16:creationId xmlns:a16="http://schemas.microsoft.com/office/drawing/2014/main" id="{9B63CC58-62E0-EFD8-560E-DB1D3F6188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8643" y="3644531"/>
            <a:ext cx="1964102" cy="1026571"/>
          </a:xfrm>
          <a:prstGeom prst="rect">
            <a:avLst/>
          </a:prstGeom>
          <a:effectLst>
            <a:glow rad="63500">
              <a:schemeClr val="tx1">
                <a:alpha val="60000"/>
              </a:schemeClr>
            </a:glow>
          </a:effectLst>
        </p:spPr>
      </p:pic>
      <p:sp>
        <p:nvSpPr>
          <p:cNvPr id="53" name="TextBox 52">
            <a:extLst>
              <a:ext uri="{FF2B5EF4-FFF2-40B4-BE49-F238E27FC236}">
                <a16:creationId xmlns:a16="http://schemas.microsoft.com/office/drawing/2014/main" id="{5C5D6592-225B-0287-A1EB-FB9A34FD3802}"/>
              </a:ext>
            </a:extLst>
          </p:cNvPr>
          <p:cNvSpPr txBox="1"/>
          <p:nvPr/>
        </p:nvSpPr>
        <p:spPr>
          <a:xfrm>
            <a:off x="489911" y="3228576"/>
            <a:ext cx="4902740" cy="584775"/>
          </a:xfrm>
          <a:prstGeom prst="rect">
            <a:avLst/>
          </a:prstGeom>
          <a:noFill/>
        </p:spPr>
        <p:txBody>
          <a:bodyPr wrap="square" rtlCol="0">
            <a:spAutoFit/>
          </a:bodyPr>
          <a:lstStyle/>
          <a:p>
            <a:pPr marL="0" indent="0">
              <a:buNone/>
            </a:pPr>
            <a:r>
              <a:rPr lang="en-CA" sz="1600" b="1" dirty="0" err="1">
                <a:latin typeface="Consolas" panose="020B0609020204030204" pitchFamily="49" charset="0"/>
              </a:rPr>
              <a:t>Hashdump</a:t>
            </a:r>
            <a:r>
              <a:rPr lang="en-CA" sz="1600" b="1" dirty="0">
                <a:latin typeface="Consolas" panose="020B0609020204030204" pitchFamily="49" charset="0"/>
              </a:rPr>
              <a:t> </a:t>
            </a:r>
            <a:r>
              <a:rPr lang="en-CA" sz="1600" b="1" dirty="0">
                <a:latin typeface="Consolas" panose="020B0609020204030204" pitchFamily="49" charset="0"/>
                <a:sym typeface="Wingdings" panose="05000000000000000000" pitchFamily="2" charset="2"/>
              </a:rPr>
              <a:t> </a:t>
            </a:r>
            <a:r>
              <a:rPr lang="en-US" sz="1600" b="1" dirty="0">
                <a:latin typeface="Consolas" panose="020B0609020204030204" pitchFamily="49" charset="0"/>
                <a:sym typeface="Wingdings" panose="05000000000000000000" pitchFamily="2" charset="2"/>
              </a:rPr>
              <a:t>Extracts password hashes from the memory dump.</a:t>
            </a:r>
            <a:endParaRPr lang="en-CA" sz="1600" b="1" dirty="0">
              <a:latin typeface="Consolas" panose="020B0609020204030204" pitchFamily="49" charset="0"/>
            </a:endParaRPr>
          </a:p>
        </p:txBody>
      </p:sp>
      <p:sp>
        <p:nvSpPr>
          <p:cNvPr id="54" name="Rectangle: Rounded Corners 53">
            <a:extLst>
              <a:ext uri="{FF2B5EF4-FFF2-40B4-BE49-F238E27FC236}">
                <a16:creationId xmlns:a16="http://schemas.microsoft.com/office/drawing/2014/main" id="{551BFB07-95A2-1AC2-4CC7-E51D185EFAD7}"/>
              </a:ext>
            </a:extLst>
          </p:cNvPr>
          <p:cNvSpPr/>
          <p:nvPr/>
        </p:nvSpPr>
        <p:spPr>
          <a:xfrm>
            <a:off x="6313820" y="4820131"/>
            <a:ext cx="5146431" cy="973015"/>
          </a:xfrm>
          <a:prstGeom prst="roundRect">
            <a:avLst/>
          </a:prstGeom>
          <a:solidFill>
            <a:srgbClr val="425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Rounded Corners 54">
            <a:extLst>
              <a:ext uri="{FF2B5EF4-FFF2-40B4-BE49-F238E27FC236}">
                <a16:creationId xmlns:a16="http://schemas.microsoft.com/office/drawing/2014/main" id="{DE43A16E-1828-2FC4-7E3A-CF95C23693F6}"/>
              </a:ext>
            </a:extLst>
          </p:cNvPr>
          <p:cNvSpPr/>
          <p:nvPr/>
        </p:nvSpPr>
        <p:spPr>
          <a:xfrm>
            <a:off x="6431051" y="4968255"/>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7" name="Graphic 56" descr="Chevron arrows with solid fill">
            <a:extLst>
              <a:ext uri="{FF2B5EF4-FFF2-40B4-BE49-F238E27FC236}">
                <a16:creationId xmlns:a16="http://schemas.microsoft.com/office/drawing/2014/main" id="{D11A6998-88ED-8BDF-AF1F-CB44B8ADBC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3820" y="5385776"/>
            <a:ext cx="1964102" cy="1026571"/>
          </a:xfrm>
          <a:prstGeom prst="rect">
            <a:avLst/>
          </a:prstGeom>
          <a:effectLst>
            <a:glow rad="63500">
              <a:schemeClr val="tx1">
                <a:alpha val="60000"/>
              </a:schemeClr>
            </a:glow>
          </a:effectLst>
        </p:spPr>
      </p:pic>
      <p:sp>
        <p:nvSpPr>
          <p:cNvPr id="58" name="TextBox 57">
            <a:extLst>
              <a:ext uri="{FF2B5EF4-FFF2-40B4-BE49-F238E27FC236}">
                <a16:creationId xmlns:a16="http://schemas.microsoft.com/office/drawing/2014/main" id="{C1D2E3FB-2A2A-B623-B470-7F6DE21E4606}"/>
              </a:ext>
            </a:extLst>
          </p:cNvPr>
          <p:cNvSpPr txBox="1"/>
          <p:nvPr/>
        </p:nvSpPr>
        <p:spPr>
          <a:xfrm>
            <a:off x="6505796" y="5015435"/>
            <a:ext cx="4902740" cy="523220"/>
          </a:xfrm>
          <a:prstGeom prst="rect">
            <a:avLst/>
          </a:prstGeom>
          <a:noFill/>
        </p:spPr>
        <p:txBody>
          <a:bodyPr wrap="square" rtlCol="0">
            <a:spAutoFit/>
          </a:bodyPr>
          <a:lstStyle/>
          <a:p>
            <a:pPr marL="0" indent="0">
              <a:buNone/>
            </a:pPr>
            <a:r>
              <a:rPr lang="en-CA" sz="1400" b="1" dirty="0" err="1">
                <a:latin typeface="Consolas" panose="020B0609020204030204" pitchFamily="49" charset="0"/>
              </a:rPr>
              <a:t>Iehistory</a:t>
            </a:r>
            <a:r>
              <a:rPr lang="en-CA" sz="1400" b="1" dirty="0">
                <a:latin typeface="Consolas" panose="020B0609020204030204" pitchFamily="49" charset="0"/>
              </a:rPr>
              <a:t> </a:t>
            </a:r>
            <a:r>
              <a:rPr lang="en-CA" sz="1400" b="1" dirty="0">
                <a:latin typeface="Consolas" panose="020B0609020204030204" pitchFamily="49" charset="0"/>
                <a:sym typeface="Wingdings" panose="05000000000000000000" pitchFamily="2" charset="2"/>
              </a:rPr>
              <a:t> </a:t>
            </a:r>
            <a:r>
              <a:rPr lang="en-US" sz="1400" b="1" dirty="0">
                <a:latin typeface="Consolas" panose="020B0609020204030204" pitchFamily="49" charset="0"/>
                <a:sym typeface="Wingdings" panose="05000000000000000000" pitchFamily="2" charset="2"/>
              </a:rPr>
              <a:t>Extracts Internet Explorer browsing history from the memory dump.</a:t>
            </a:r>
            <a:endParaRPr lang="en-CA" sz="1400" b="1" dirty="0">
              <a:latin typeface="Consolas" panose="020B0609020204030204" pitchFamily="49" charset="0"/>
            </a:endParaRPr>
          </a:p>
        </p:txBody>
      </p:sp>
      <p:sp>
        <p:nvSpPr>
          <p:cNvPr id="59" name="Rectangle: Rounded Corners 58">
            <a:extLst>
              <a:ext uri="{FF2B5EF4-FFF2-40B4-BE49-F238E27FC236}">
                <a16:creationId xmlns:a16="http://schemas.microsoft.com/office/drawing/2014/main" id="{81EADF0A-366E-96C5-7136-59BD9AD7DD2D}"/>
              </a:ext>
            </a:extLst>
          </p:cNvPr>
          <p:cNvSpPr/>
          <p:nvPr/>
        </p:nvSpPr>
        <p:spPr>
          <a:xfrm>
            <a:off x="309539" y="4840234"/>
            <a:ext cx="5146431" cy="973015"/>
          </a:xfrm>
          <a:prstGeom prst="round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Rounded Corners 59">
            <a:extLst>
              <a:ext uri="{FF2B5EF4-FFF2-40B4-BE49-F238E27FC236}">
                <a16:creationId xmlns:a16="http://schemas.microsoft.com/office/drawing/2014/main" id="{240AEB85-F9EC-7841-F1EF-9EB19A7C2C7B}"/>
              </a:ext>
            </a:extLst>
          </p:cNvPr>
          <p:cNvSpPr/>
          <p:nvPr/>
        </p:nvSpPr>
        <p:spPr>
          <a:xfrm>
            <a:off x="426770" y="4988358"/>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1" name="Graphic 60" descr="Chevron arrows with solid fill">
            <a:extLst>
              <a:ext uri="{FF2B5EF4-FFF2-40B4-BE49-F238E27FC236}">
                <a16:creationId xmlns:a16="http://schemas.microsoft.com/office/drawing/2014/main" id="{452340D4-3965-B024-9690-2EF656ED9B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9539" y="5405879"/>
            <a:ext cx="1964102" cy="1026571"/>
          </a:xfrm>
          <a:prstGeom prst="rect">
            <a:avLst/>
          </a:prstGeom>
          <a:effectLst>
            <a:glow rad="63500">
              <a:schemeClr val="tx1">
                <a:alpha val="60000"/>
              </a:schemeClr>
            </a:glow>
          </a:effectLst>
        </p:spPr>
      </p:pic>
      <p:sp>
        <p:nvSpPr>
          <p:cNvPr id="62" name="TextBox 61">
            <a:extLst>
              <a:ext uri="{FF2B5EF4-FFF2-40B4-BE49-F238E27FC236}">
                <a16:creationId xmlns:a16="http://schemas.microsoft.com/office/drawing/2014/main" id="{D5C2EFA4-6535-89DB-12EA-786995AC1AE1}"/>
              </a:ext>
            </a:extLst>
          </p:cNvPr>
          <p:cNvSpPr txBox="1"/>
          <p:nvPr/>
        </p:nvSpPr>
        <p:spPr>
          <a:xfrm>
            <a:off x="597347" y="5019651"/>
            <a:ext cx="4902740" cy="523220"/>
          </a:xfrm>
          <a:prstGeom prst="rect">
            <a:avLst/>
          </a:prstGeom>
          <a:noFill/>
        </p:spPr>
        <p:txBody>
          <a:bodyPr wrap="square" rtlCol="0">
            <a:spAutoFit/>
          </a:bodyPr>
          <a:lstStyle/>
          <a:p>
            <a:pPr marL="0" indent="0">
              <a:buNone/>
            </a:pPr>
            <a:r>
              <a:rPr lang="en-CA" sz="1400" b="1" dirty="0" err="1">
                <a:latin typeface="Consolas" panose="020B0609020204030204" pitchFamily="49" charset="0"/>
              </a:rPr>
              <a:t>Cmdscan</a:t>
            </a:r>
            <a:r>
              <a:rPr lang="en-CA" sz="1400" b="1" dirty="0">
                <a:latin typeface="Consolas" panose="020B0609020204030204" pitchFamily="49" charset="0"/>
              </a:rPr>
              <a:t> </a:t>
            </a:r>
            <a:r>
              <a:rPr lang="en-CA" sz="1400" b="1" dirty="0">
                <a:latin typeface="Consolas" panose="020B0609020204030204" pitchFamily="49" charset="0"/>
                <a:sym typeface="Wingdings" panose="05000000000000000000" pitchFamily="2" charset="2"/>
              </a:rPr>
              <a:t> </a:t>
            </a:r>
            <a:r>
              <a:rPr lang="en-US" sz="1400" b="1" dirty="0">
                <a:latin typeface="Consolas" panose="020B0609020204030204" pitchFamily="49" charset="0"/>
                <a:sym typeface="Wingdings" panose="05000000000000000000" pitchFamily="2" charset="2"/>
              </a:rPr>
              <a:t>Recovers command-line history from open console sessions.</a:t>
            </a:r>
            <a:endParaRPr lang="en-CA" sz="1400" b="1" dirty="0">
              <a:latin typeface="Consolas" panose="020B0609020204030204" pitchFamily="49" charset="0"/>
            </a:endParaRPr>
          </a:p>
        </p:txBody>
      </p:sp>
      <p:sp>
        <p:nvSpPr>
          <p:cNvPr id="64" name="Rectangle: Rounded Corners 63">
            <a:extLst>
              <a:ext uri="{FF2B5EF4-FFF2-40B4-BE49-F238E27FC236}">
                <a16:creationId xmlns:a16="http://schemas.microsoft.com/office/drawing/2014/main" id="{5D3247DD-1BF9-27A0-4559-2206BE83A076}"/>
              </a:ext>
            </a:extLst>
          </p:cNvPr>
          <p:cNvSpPr/>
          <p:nvPr/>
        </p:nvSpPr>
        <p:spPr>
          <a:xfrm>
            <a:off x="6313820" y="1482736"/>
            <a:ext cx="5146431" cy="973015"/>
          </a:xfrm>
          <a:prstGeom prst="roundRect">
            <a:avLst/>
          </a:prstGeom>
          <a:solidFill>
            <a:srgbClr val="0963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Rectangle: Rounded Corners 64">
            <a:extLst>
              <a:ext uri="{FF2B5EF4-FFF2-40B4-BE49-F238E27FC236}">
                <a16:creationId xmlns:a16="http://schemas.microsoft.com/office/drawing/2014/main" id="{CFE1D028-FB57-0CC5-0E35-4BFDE875DD20}"/>
              </a:ext>
            </a:extLst>
          </p:cNvPr>
          <p:cNvSpPr/>
          <p:nvPr/>
        </p:nvSpPr>
        <p:spPr>
          <a:xfrm>
            <a:off x="6431051" y="1630860"/>
            <a:ext cx="4865077" cy="672492"/>
          </a:xfrm>
          <a:custGeom>
            <a:avLst/>
            <a:gdLst>
              <a:gd name="connsiteX0" fmla="*/ 0 w 4865077"/>
              <a:gd name="connsiteY0" fmla="*/ 112084 h 672492"/>
              <a:gd name="connsiteX1" fmla="*/ 112084 w 4865077"/>
              <a:gd name="connsiteY1" fmla="*/ 0 h 672492"/>
              <a:gd name="connsiteX2" fmla="*/ 738607 w 4865077"/>
              <a:gd name="connsiteY2" fmla="*/ 0 h 672492"/>
              <a:gd name="connsiteX3" fmla="*/ 1318720 w 4865077"/>
              <a:gd name="connsiteY3" fmla="*/ 0 h 672492"/>
              <a:gd name="connsiteX4" fmla="*/ 1759607 w 4865077"/>
              <a:gd name="connsiteY4" fmla="*/ 0 h 672492"/>
              <a:gd name="connsiteX5" fmla="*/ 2432539 w 4865077"/>
              <a:gd name="connsiteY5" fmla="*/ 0 h 672492"/>
              <a:gd name="connsiteX6" fmla="*/ 3059061 w 4865077"/>
              <a:gd name="connsiteY6" fmla="*/ 0 h 672492"/>
              <a:gd name="connsiteX7" fmla="*/ 3499948 w 4865077"/>
              <a:gd name="connsiteY7" fmla="*/ 0 h 672492"/>
              <a:gd name="connsiteX8" fmla="*/ 3940834 w 4865077"/>
              <a:gd name="connsiteY8" fmla="*/ 0 h 672492"/>
              <a:gd name="connsiteX9" fmla="*/ 4752993 w 4865077"/>
              <a:gd name="connsiteY9" fmla="*/ 0 h 672492"/>
              <a:gd name="connsiteX10" fmla="*/ 4865077 w 4865077"/>
              <a:gd name="connsiteY10" fmla="*/ 112084 h 672492"/>
              <a:gd name="connsiteX11" fmla="*/ 4865077 w 4865077"/>
              <a:gd name="connsiteY11" fmla="*/ 560408 h 672492"/>
              <a:gd name="connsiteX12" fmla="*/ 4752993 w 4865077"/>
              <a:gd name="connsiteY12" fmla="*/ 672492 h 672492"/>
              <a:gd name="connsiteX13" fmla="*/ 4172879 w 4865077"/>
              <a:gd name="connsiteY13" fmla="*/ 672492 h 672492"/>
              <a:gd name="connsiteX14" fmla="*/ 3639175 w 4865077"/>
              <a:gd name="connsiteY14" fmla="*/ 672492 h 672492"/>
              <a:gd name="connsiteX15" fmla="*/ 3198288 w 4865077"/>
              <a:gd name="connsiteY15" fmla="*/ 672492 h 672492"/>
              <a:gd name="connsiteX16" fmla="*/ 2757402 w 4865077"/>
              <a:gd name="connsiteY16" fmla="*/ 672492 h 672492"/>
              <a:gd name="connsiteX17" fmla="*/ 2084470 w 4865077"/>
              <a:gd name="connsiteY17" fmla="*/ 672492 h 672492"/>
              <a:gd name="connsiteX18" fmla="*/ 1504357 w 4865077"/>
              <a:gd name="connsiteY18" fmla="*/ 672492 h 672492"/>
              <a:gd name="connsiteX19" fmla="*/ 970652 w 4865077"/>
              <a:gd name="connsiteY19" fmla="*/ 672492 h 672492"/>
              <a:gd name="connsiteX20" fmla="*/ 112084 w 4865077"/>
              <a:gd name="connsiteY20" fmla="*/ 672492 h 672492"/>
              <a:gd name="connsiteX21" fmla="*/ 0 w 4865077"/>
              <a:gd name="connsiteY21" fmla="*/ 560408 h 672492"/>
              <a:gd name="connsiteX22" fmla="*/ 0 w 4865077"/>
              <a:gd name="connsiteY22" fmla="*/ 112084 h 6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5077" h="672492" extrusionOk="0">
                <a:moveTo>
                  <a:pt x="0" y="112084"/>
                </a:moveTo>
                <a:cubicBezTo>
                  <a:pt x="1198" y="51226"/>
                  <a:pt x="54085" y="-2940"/>
                  <a:pt x="112084" y="0"/>
                </a:cubicBezTo>
                <a:cubicBezTo>
                  <a:pt x="252101" y="-73100"/>
                  <a:pt x="431409" y="50016"/>
                  <a:pt x="738607" y="0"/>
                </a:cubicBezTo>
                <a:cubicBezTo>
                  <a:pt x="1045805" y="-50016"/>
                  <a:pt x="1179490" y="15009"/>
                  <a:pt x="1318720" y="0"/>
                </a:cubicBezTo>
                <a:cubicBezTo>
                  <a:pt x="1457950" y="-15009"/>
                  <a:pt x="1614631" y="12569"/>
                  <a:pt x="1759607" y="0"/>
                </a:cubicBezTo>
                <a:cubicBezTo>
                  <a:pt x="1904583" y="-12569"/>
                  <a:pt x="2198446" y="1841"/>
                  <a:pt x="2432539" y="0"/>
                </a:cubicBezTo>
                <a:cubicBezTo>
                  <a:pt x="2666632" y="-1841"/>
                  <a:pt x="2912454" y="4885"/>
                  <a:pt x="3059061" y="0"/>
                </a:cubicBezTo>
                <a:cubicBezTo>
                  <a:pt x="3205668" y="-4885"/>
                  <a:pt x="3349526" y="36302"/>
                  <a:pt x="3499948" y="0"/>
                </a:cubicBezTo>
                <a:cubicBezTo>
                  <a:pt x="3650370" y="-36302"/>
                  <a:pt x="3740202" y="9039"/>
                  <a:pt x="3940834" y="0"/>
                </a:cubicBezTo>
                <a:cubicBezTo>
                  <a:pt x="4141466" y="-9039"/>
                  <a:pt x="4486285" y="23948"/>
                  <a:pt x="4752993" y="0"/>
                </a:cubicBezTo>
                <a:cubicBezTo>
                  <a:pt x="4809072" y="-5901"/>
                  <a:pt x="4865195" y="47096"/>
                  <a:pt x="4865077" y="112084"/>
                </a:cubicBezTo>
                <a:cubicBezTo>
                  <a:pt x="4871054" y="220407"/>
                  <a:pt x="4854992" y="360442"/>
                  <a:pt x="4865077" y="560408"/>
                </a:cubicBezTo>
                <a:cubicBezTo>
                  <a:pt x="4870018" y="630945"/>
                  <a:pt x="4816778" y="662588"/>
                  <a:pt x="4752993" y="672492"/>
                </a:cubicBezTo>
                <a:cubicBezTo>
                  <a:pt x="4607216" y="717251"/>
                  <a:pt x="4401523" y="628205"/>
                  <a:pt x="4172879" y="672492"/>
                </a:cubicBezTo>
                <a:cubicBezTo>
                  <a:pt x="3944235" y="716779"/>
                  <a:pt x="3896938" y="620665"/>
                  <a:pt x="3639175" y="672492"/>
                </a:cubicBezTo>
                <a:cubicBezTo>
                  <a:pt x="3381412" y="724319"/>
                  <a:pt x="3288719" y="662571"/>
                  <a:pt x="3198288" y="672492"/>
                </a:cubicBezTo>
                <a:cubicBezTo>
                  <a:pt x="3107857" y="682413"/>
                  <a:pt x="2923391" y="634626"/>
                  <a:pt x="2757402" y="672492"/>
                </a:cubicBezTo>
                <a:cubicBezTo>
                  <a:pt x="2591413" y="710358"/>
                  <a:pt x="2354918" y="610189"/>
                  <a:pt x="2084470" y="672492"/>
                </a:cubicBezTo>
                <a:cubicBezTo>
                  <a:pt x="1814022" y="734795"/>
                  <a:pt x="1773032" y="612311"/>
                  <a:pt x="1504357" y="672492"/>
                </a:cubicBezTo>
                <a:cubicBezTo>
                  <a:pt x="1235682" y="732673"/>
                  <a:pt x="1201337" y="636257"/>
                  <a:pt x="970652" y="672492"/>
                </a:cubicBezTo>
                <a:cubicBezTo>
                  <a:pt x="739968" y="708727"/>
                  <a:pt x="410731" y="643335"/>
                  <a:pt x="112084" y="672492"/>
                </a:cubicBezTo>
                <a:cubicBezTo>
                  <a:pt x="40891" y="662838"/>
                  <a:pt x="2394" y="604533"/>
                  <a:pt x="0" y="560408"/>
                </a:cubicBezTo>
                <a:cubicBezTo>
                  <a:pt x="-128" y="402720"/>
                  <a:pt x="6335" y="304231"/>
                  <a:pt x="0" y="112084"/>
                </a:cubicBezTo>
                <a:close/>
              </a:path>
            </a:pathLst>
          </a:custGeom>
          <a:noFill/>
          <a:ln w="38100">
            <a:solidFill>
              <a:schemeClr val="tx1"/>
            </a:solidFill>
            <a:prstDash val="lgDash"/>
            <a:extLst>
              <a:ext uri="{C807C97D-BFC1-408E-A445-0C87EB9F89A2}">
                <ask:lineSketchStyleProps xmlns:ask="http://schemas.microsoft.com/office/drawing/2018/sketchyshapes" sd="1533410319">
                  <a:prstGeom prst="roundRect">
                    <a:avLst/>
                  </a:prstGeom>
                  <ask:type>
                    <ask:lineSketchScribble/>
                  </ask:type>
                </ask:lineSketchStyleProps>
              </a:ext>
            </a:extLst>
          </a:ln>
          <a:effectLst>
            <a:glow rad="381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6" name="Graphic 65" descr="Chevron arrows with solid fill">
            <a:extLst>
              <a:ext uri="{FF2B5EF4-FFF2-40B4-BE49-F238E27FC236}">
                <a16:creationId xmlns:a16="http://schemas.microsoft.com/office/drawing/2014/main" id="{16ED8D9B-EAEF-A712-007D-0C25D15503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3820" y="2048381"/>
            <a:ext cx="1964102" cy="1026571"/>
          </a:xfrm>
          <a:prstGeom prst="rect">
            <a:avLst/>
          </a:prstGeom>
          <a:effectLst>
            <a:glow rad="63500">
              <a:schemeClr val="tx1">
                <a:alpha val="60000"/>
              </a:schemeClr>
            </a:glow>
          </a:effectLst>
        </p:spPr>
      </p:pic>
      <p:sp>
        <p:nvSpPr>
          <p:cNvPr id="67" name="TextBox 66">
            <a:extLst>
              <a:ext uri="{FF2B5EF4-FFF2-40B4-BE49-F238E27FC236}">
                <a16:creationId xmlns:a16="http://schemas.microsoft.com/office/drawing/2014/main" id="{D274D99C-3C5A-CBC3-AD35-66BD3772FDCC}"/>
              </a:ext>
            </a:extLst>
          </p:cNvPr>
          <p:cNvSpPr txBox="1"/>
          <p:nvPr/>
        </p:nvSpPr>
        <p:spPr>
          <a:xfrm>
            <a:off x="6510619" y="3256916"/>
            <a:ext cx="4902740" cy="584775"/>
          </a:xfrm>
          <a:prstGeom prst="rect">
            <a:avLst/>
          </a:prstGeom>
          <a:noFill/>
        </p:spPr>
        <p:txBody>
          <a:bodyPr wrap="square" rtlCol="0">
            <a:spAutoFit/>
          </a:bodyPr>
          <a:lstStyle/>
          <a:p>
            <a:pPr marL="0" indent="0">
              <a:buNone/>
            </a:pPr>
            <a:r>
              <a:rPr lang="en-CA" sz="1600" b="1" dirty="0" err="1">
                <a:latin typeface="Consolas" panose="020B0609020204030204" pitchFamily="49" charset="0"/>
              </a:rPr>
              <a:t>Netscan</a:t>
            </a:r>
            <a:r>
              <a:rPr lang="en-CA" sz="1600" b="1" dirty="0">
                <a:latin typeface="Consolas" panose="020B0609020204030204" pitchFamily="49" charset="0"/>
              </a:rPr>
              <a:t> </a:t>
            </a:r>
            <a:r>
              <a:rPr lang="en-CA" sz="1600" b="1" dirty="0">
                <a:latin typeface="Consolas" panose="020B0609020204030204" pitchFamily="49" charset="0"/>
                <a:sym typeface="Wingdings" panose="05000000000000000000" pitchFamily="2" charset="2"/>
              </a:rPr>
              <a:t> </a:t>
            </a:r>
            <a:r>
              <a:rPr lang="en-US" sz="1600" b="1" dirty="0">
                <a:latin typeface="Consolas" panose="020B0609020204030204" pitchFamily="49" charset="0"/>
                <a:sym typeface="Wingdings" panose="05000000000000000000" pitchFamily="2" charset="2"/>
              </a:rPr>
              <a:t>Scans for network connections and open ports.</a:t>
            </a:r>
            <a:endParaRPr lang="en-CA" sz="1600" b="1" dirty="0">
              <a:latin typeface="Consolas" panose="020B0609020204030204" pitchFamily="49" charset="0"/>
            </a:endParaRPr>
          </a:p>
        </p:txBody>
      </p:sp>
      <p:sp>
        <p:nvSpPr>
          <p:cNvPr id="48" name="TextBox 47">
            <a:extLst>
              <a:ext uri="{FF2B5EF4-FFF2-40B4-BE49-F238E27FC236}">
                <a16:creationId xmlns:a16="http://schemas.microsoft.com/office/drawing/2014/main" id="{5A7601B7-82DA-24CC-5FEC-F7DF734B64A5}"/>
              </a:ext>
            </a:extLst>
          </p:cNvPr>
          <p:cNvSpPr txBox="1"/>
          <p:nvPr/>
        </p:nvSpPr>
        <p:spPr>
          <a:xfrm>
            <a:off x="6510619" y="1637545"/>
            <a:ext cx="4902740" cy="584775"/>
          </a:xfrm>
          <a:prstGeom prst="rect">
            <a:avLst/>
          </a:prstGeom>
          <a:noFill/>
        </p:spPr>
        <p:txBody>
          <a:bodyPr wrap="square" rtlCol="0">
            <a:spAutoFit/>
          </a:bodyPr>
          <a:lstStyle/>
          <a:p>
            <a:pPr marL="0" indent="0">
              <a:buNone/>
            </a:pPr>
            <a:r>
              <a:rPr lang="en-CA" sz="1600" b="1" dirty="0" err="1">
                <a:latin typeface="Consolas" panose="020B0609020204030204" pitchFamily="49" charset="0"/>
              </a:rPr>
              <a:t>Privs</a:t>
            </a:r>
            <a:r>
              <a:rPr lang="en-CA" sz="1600" b="1" dirty="0">
                <a:latin typeface="Consolas" panose="020B0609020204030204" pitchFamily="49" charset="0"/>
              </a:rPr>
              <a:t> </a:t>
            </a:r>
            <a:r>
              <a:rPr lang="en-CA" sz="1600" b="1" dirty="0">
                <a:latin typeface="Consolas" panose="020B0609020204030204" pitchFamily="49" charset="0"/>
                <a:sym typeface="Wingdings" panose="05000000000000000000" pitchFamily="2" charset="2"/>
              </a:rPr>
              <a:t> </a:t>
            </a:r>
            <a:r>
              <a:rPr lang="en-US" sz="1600" b="1" dirty="0">
                <a:latin typeface="Consolas" panose="020B0609020204030204" pitchFamily="49" charset="0"/>
                <a:sym typeface="Wingdings" panose="05000000000000000000" pitchFamily="2" charset="2"/>
              </a:rPr>
              <a:t>Displays privileges associated with a specific process.</a:t>
            </a:r>
            <a:endParaRPr lang="en-CA" sz="1600" b="1" dirty="0">
              <a:latin typeface="Consolas" panose="020B0609020204030204" pitchFamily="49" charset="0"/>
            </a:endParaRPr>
          </a:p>
        </p:txBody>
      </p:sp>
      <p:pic>
        <p:nvPicPr>
          <p:cNvPr id="3" name="Graphic 2" descr="Magnifying glass with solid fill">
            <a:extLst>
              <a:ext uri="{FF2B5EF4-FFF2-40B4-BE49-F238E27FC236}">
                <a16:creationId xmlns:a16="http://schemas.microsoft.com/office/drawing/2014/main" id="{68CFB0BA-B2A9-0873-050C-6FE68E2F67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04848" y="4511055"/>
            <a:ext cx="914400" cy="914400"/>
          </a:xfrm>
          <a:prstGeom prst="rect">
            <a:avLst/>
          </a:prstGeom>
        </p:spPr>
      </p:pic>
      <p:pic>
        <p:nvPicPr>
          <p:cNvPr id="7" name="Graphic 6" descr="Paperclip with solid fill">
            <a:extLst>
              <a:ext uri="{FF2B5EF4-FFF2-40B4-BE49-F238E27FC236}">
                <a16:creationId xmlns:a16="http://schemas.microsoft.com/office/drawing/2014/main" id="{915ED7C4-CAF0-9ABA-1AB1-9E455613FE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83605" y="1101761"/>
            <a:ext cx="914400" cy="914400"/>
          </a:xfrm>
          <a:prstGeom prst="rect">
            <a:avLst/>
          </a:prstGeom>
        </p:spPr>
      </p:pic>
      <p:pic>
        <p:nvPicPr>
          <p:cNvPr id="11" name="Graphic 10" descr="Fire with solid fill">
            <a:extLst>
              <a:ext uri="{FF2B5EF4-FFF2-40B4-BE49-F238E27FC236}">
                <a16:creationId xmlns:a16="http://schemas.microsoft.com/office/drawing/2014/main" id="{8CD1F0F3-C309-29D6-768B-11499A7A899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68084" y="2655613"/>
            <a:ext cx="914400" cy="914400"/>
          </a:xfrm>
          <a:prstGeom prst="rect">
            <a:avLst/>
          </a:prstGeom>
        </p:spPr>
      </p:pic>
      <p:pic>
        <p:nvPicPr>
          <p:cNvPr id="12" name="Graphic 11" descr="Heartbeat with solid fill">
            <a:extLst>
              <a:ext uri="{FF2B5EF4-FFF2-40B4-BE49-F238E27FC236}">
                <a16:creationId xmlns:a16="http://schemas.microsoft.com/office/drawing/2014/main" id="{15760D14-2D58-82CE-E5FD-C53490D5370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81285" y="2545225"/>
            <a:ext cx="914400" cy="914400"/>
          </a:xfrm>
          <a:prstGeom prst="rect">
            <a:avLst/>
          </a:prstGeom>
        </p:spPr>
      </p:pic>
      <p:pic>
        <p:nvPicPr>
          <p:cNvPr id="14" name="Graphic 13" descr="Lightbulb with solid fill">
            <a:extLst>
              <a:ext uri="{FF2B5EF4-FFF2-40B4-BE49-F238E27FC236}">
                <a16:creationId xmlns:a16="http://schemas.microsoft.com/office/drawing/2014/main" id="{13BE3629-E23E-7D24-FDFB-5F31A8B2694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022457" y="1023569"/>
            <a:ext cx="914400" cy="914400"/>
          </a:xfrm>
          <a:prstGeom prst="rect">
            <a:avLst/>
          </a:prstGeom>
        </p:spPr>
      </p:pic>
      <p:pic>
        <p:nvPicPr>
          <p:cNvPr id="15" name="Graphic 14" descr="Lightning bolt with solid fill">
            <a:extLst>
              <a:ext uri="{FF2B5EF4-FFF2-40B4-BE49-F238E27FC236}">
                <a16:creationId xmlns:a16="http://schemas.microsoft.com/office/drawing/2014/main" id="{9024BB89-F6A7-85B5-6B24-08D04F96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13673" y="4531158"/>
            <a:ext cx="914400" cy="914400"/>
          </a:xfrm>
          <a:prstGeom prst="rect">
            <a:avLst/>
          </a:prstGeom>
        </p:spPr>
      </p:pic>
    </p:spTree>
    <p:extLst>
      <p:ext uri="{BB962C8B-B14F-4D97-AF65-F5344CB8AC3E}">
        <p14:creationId xmlns:p14="http://schemas.microsoft.com/office/powerpoint/2010/main" val="572416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EE29-53F6-7F3C-9C41-FB39F22CDE2F}"/>
              </a:ext>
            </a:extLst>
          </p:cNvPr>
          <p:cNvSpPr>
            <a:spLocks noGrp="1"/>
          </p:cNvSpPr>
          <p:nvPr>
            <p:ph type="title"/>
          </p:nvPr>
        </p:nvSpPr>
        <p:spPr>
          <a:xfrm>
            <a:off x="838200" y="136525"/>
            <a:ext cx="10515600" cy="670573"/>
          </a:xfrm>
        </p:spPr>
        <p:txBody>
          <a:bodyPr>
            <a:normAutofit/>
          </a:bodyPr>
          <a:lstStyle/>
          <a:p>
            <a:pPr algn="ctr"/>
            <a:r>
              <a:rPr lang="en-US" sz="3200" dirty="0">
                <a:latin typeface="Consolas" panose="020B0609020204030204" pitchFamily="49" charset="0"/>
              </a:rPr>
              <a:t>Volatility Command Summary</a:t>
            </a:r>
            <a:endParaRPr lang="en-CA" sz="3200" dirty="0">
              <a:latin typeface="Consolas" panose="020B0609020204030204" pitchFamily="49" charset="0"/>
            </a:endParaRPr>
          </a:p>
        </p:txBody>
      </p:sp>
      <p:sp>
        <p:nvSpPr>
          <p:cNvPr id="3" name="Content Placeholder 2">
            <a:extLst>
              <a:ext uri="{FF2B5EF4-FFF2-40B4-BE49-F238E27FC236}">
                <a16:creationId xmlns:a16="http://schemas.microsoft.com/office/drawing/2014/main" id="{D9793808-B0DC-6555-FC8E-5BC3D925D04B}"/>
              </a:ext>
            </a:extLst>
          </p:cNvPr>
          <p:cNvSpPr>
            <a:spLocks noGrp="1"/>
          </p:cNvSpPr>
          <p:nvPr>
            <p:ph idx="1"/>
          </p:nvPr>
        </p:nvSpPr>
        <p:spPr>
          <a:xfrm>
            <a:off x="158079" y="975050"/>
            <a:ext cx="11875841" cy="5332444"/>
          </a:xfrm>
          <a:solidFill>
            <a:srgbClr val="000000">
              <a:alpha val="69020"/>
            </a:srgbClr>
          </a:solidFill>
        </p:spPr>
        <p:txBody>
          <a:bodyPr>
            <a:normAutofit/>
          </a:bodyPr>
          <a:lstStyle/>
          <a:p>
            <a:pPr marL="342900" indent="-342900">
              <a:buFont typeface="+mj-lt"/>
              <a:buAutoNum type="arabicPeriod"/>
            </a:pPr>
            <a:r>
              <a:rPr lang="en-CA" sz="1600" b="1" dirty="0">
                <a:latin typeface="Consolas" panose="020B0609020204030204" pitchFamily="49" charset="0"/>
              </a:rPr>
              <a:t>imageinfo </a:t>
            </a:r>
            <a:r>
              <a:rPr lang="en-CA" sz="1600" b="1" dirty="0">
                <a:latin typeface="Consolas" panose="020B0609020204030204" pitchFamily="49" charset="0"/>
                <a:sym typeface="Wingdings" panose="05000000000000000000" pitchFamily="2" charset="2"/>
              </a:rPr>
              <a:t> </a:t>
            </a:r>
            <a:r>
              <a:rPr lang="en-US" sz="1600" b="1" dirty="0">
                <a:latin typeface="Consolas" panose="020B0609020204030204" pitchFamily="49" charset="0"/>
              </a:rPr>
              <a:t>Identifies the profile (OS version and architecture) for the memory dump.</a:t>
            </a:r>
            <a:endParaRPr lang="en-CA" sz="1600" b="1" dirty="0">
              <a:latin typeface="Consolas" panose="020B0609020204030204" pitchFamily="49" charset="0"/>
            </a:endParaRPr>
          </a:p>
          <a:p>
            <a:pPr marL="342900" indent="-342900">
              <a:buFont typeface="+mj-lt"/>
              <a:buAutoNum type="arabicPeriod"/>
            </a:pPr>
            <a:r>
              <a:rPr lang="en-CA" sz="1600" b="1" dirty="0">
                <a:solidFill>
                  <a:srgbClr val="FF0000"/>
                </a:solidFill>
                <a:latin typeface="Consolas" panose="020B0609020204030204" pitchFamily="49" charset="0"/>
              </a:rPr>
              <a:t>Pslist </a:t>
            </a:r>
            <a:r>
              <a:rPr lang="en-CA" sz="1600" b="1" dirty="0">
                <a:solidFill>
                  <a:srgbClr val="FF0000"/>
                </a:solidFill>
                <a:latin typeface="Consolas" panose="020B0609020204030204" pitchFamily="49" charset="0"/>
                <a:sym typeface="Wingdings" panose="05000000000000000000" pitchFamily="2" charset="2"/>
              </a:rPr>
              <a:t> </a:t>
            </a:r>
            <a:r>
              <a:rPr lang="en-US" sz="1600" b="1" dirty="0">
                <a:solidFill>
                  <a:srgbClr val="FF0000"/>
                </a:solidFill>
                <a:latin typeface="Consolas" panose="020B0609020204030204" pitchFamily="49" charset="0"/>
                <a:sym typeface="Wingdings" panose="05000000000000000000" pitchFamily="2" charset="2"/>
              </a:rPr>
              <a:t>Lists running processes within the memory dump.</a:t>
            </a:r>
            <a:endParaRPr lang="en-CA" sz="1600" b="1" dirty="0">
              <a:solidFill>
                <a:srgbClr val="FF0000"/>
              </a:solidFill>
              <a:latin typeface="Consolas" panose="020B0609020204030204" pitchFamily="49" charset="0"/>
            </a:endParaRPr>
          </a:p>
          <a:p>
            <a:pPr marL="342900" indent="-342900">
              <a:buFont typeface="+mj-lt"/>
              <a:buAutoNum type="arabicPeriod"/>
            </a:pPr>
            <a:r>
              <a:rPr lang="en-CA" sz="1600" b="1" dirty="0">
                <a:solidFill>
                  <a:srgbClr val="FF0000"/>
                </a:solidFill>
                <a:latin typeface="Consolas" panose="020B0609020204030204" pitchFamily="49" charset="0"/>
              </a:rPr>
              <a:t>Pstree </a:t>
            </a:r>
            <a:r>
              <a:rPr lang="en-CA" sz="1600" b="1" dirty="0">
                <a:solidFill>
                  <a:srgbClr val="FF0000"/>
                </a:solidFill>
                <a:latin typeface="Consolas" panose="020B0609020204030204" pitchFamily="49" charset="0"/>
                <a:sym typeface="Wingdings" panose="05000000000000000000" pitchFamily="2" charset="2"/>
              </a:rPr>
              <a:t> </a:t>
            </a:r>
            <a:r>
              <a:rPr lang="en-US" sz="1600" b="1" dirty="0">
                <a:solidFill>
                  <a:srgbClr val="FF0000"/>
                </a:solidFill>
                <a:latin typeface="Consolas" panose="020B0609020204030204" pitchFamily="49" charset="0"/>
                <a:sym typeface="Wingdings" panose="05000000000000000000" pitchFamily="2" charset="2"/>
              </a:rPr>
              <a:t>Shows processes in a tree structure, helping identify parent-child relationships.</a:t>
            </a:r>
            <a:endParaRPr lang="en-CA" sz="1600" b="1" dirty="0">
              <a:solidFill>
                <a:srgbClr val="FF0000"/>
              </a:solidFill>
              <a:latin typeface="Consolas" panose="020B0609020204030204" pitchFamily="49" charset="0"/>
            </a:endParaRPr>
          </a:p>
          <a:p>
            <a:pPr marL="342900" indent="-342900">
              <a:buFont typeface="+mj-lt"/>
              <a:buAutoNum type="arabicPeriod"/>
            </a:pPr>
            <a:r>
              <a:rPr lang="en-CA" sz="1600" b="1" dirty="0">
                <a:solidFill>
                  <a:srgbClr val="00B0F0"/>
                </a:solidFill>
                <a:latin typeface="Consolas" panose="020B0609020204030204" pitchFamily="49" charset="0"/>
              </a:rPr>
              <a:t>Malfind </a:t>
            </a:r>
            <a:r>
              <a:rPr lang="en-CA" sz="1600" b="1" dirty="0">
                <a:solidFill>
                  <a:srgbClr val="00B0F0"/>
                </a:solidFill>
                <a:latin typeface="Consolas" panose="020B0609020204030204" pitchFamily="49" charset="0"/>
                <a:sym typeface="Wingdings" panose="05000000000000000000" pitchFamily="2" charset="2"/>
              </a:rPr>
              <a:t> </a:t>
            </a:r>
            <a:r>
              <a:rPr lang="en-US" sz="1600" b="1" dirty="0">
                <a:solidFill>
                  <a:srgbClr val="00B0F0"/>
                </a:solidFill>
                <a:latin typeface="Consolas" panose="020B0609020204030204" pitchFamily="49" charset="0"/>
                <a:sym typeface="Wingdings" panose="05000000000000000000" pitchFamily="2" charset="2"/>
              </a:rPr>
              <a:t>Scans for potentially malicious code within processes, helping detect injected code.</a:t>
            </a:r>
            <a:endParaRPr lang="en-CA" sz="1600" b="1" dirty="0">
              <a:solidFill>
                <a:srgbClr val="00B0F0"/>
              </a:solidFill>
              <a:latin typeface="Consolas" panose="020B0609020204030204" pitchFamily="49" charset="0"/>
            </a:endParaRPr>
          </a:p>
          <a:p>
            <a:pPr marL="342900" indent="-342900">
              <a:buFont typeface="+mj-lt"/>
              <a:buAutoNum type="arabicPeriod"/>
            </a:pPr>
            <a:r>
              <a:rPr lang="en-CA" sz="1600" b="1" dirty="0">
                <a:solidFill>
                  <a:srgbClr val="7030A0"/>
                </a:solidFill>
                <a:latin typeface="Consolas" panose="020B0609020204030204" pitchFamily="49" charset="0"/>
              </a:rPr>
              <a:t>procdump</a:t>
            </a:r>
            <a:r>
              <a:rPr lang="en-CA" sz="1600" b="1" dirty="0">
                <a:latin typeface="Consolas" panose="020B0609020204030204" pitchFamily="49" charset="0"/>
              </a:rPr>
              <a:t> </a:t>
            </a:r>
            <a:r>
              <a:rPr lang="en-CA" sz="1600" b="1" dirty="0">
                <a:solidFill>
                  <a:srgbClr val="CC0066"/>
                </a:solidFill>
                <a:latin typeface="Consolas" panose="020B0609020204030204" pitchFamily="49" charset="0"/>
              </a:rPr>
              <a:t>-D "D:\Malware” </a:t>
            </a:r>
            <a:r>
              <a:rPr lang="en-CA" sz="1600" b="1" dirty="0">
                <a:solidFill>
                  <a:srgbClr val="CC0066"/>
                </a:solidFill>
                <a:latin typeface="Consolas" panose="020B0609020204030204" pitchFamily="49" charset="0"/>
                <a:sym typeface="Wingdings" panose="05000000000000000000" pitchFamily="2" charset="2"/>
              </a:rPr>
              <a:t> </a:t>
            </a:r>
            <a:r>
              <a:rPr lang="en-US" sz="1600" b="1" dirty="0">
                <a:solidFill>
                  <a:srgbClr val="CC0066"/>
                </a:solidFill>
                <a:latin typeface="Consolas" panose="020B0609020204030204" pitchFamily="49" charset="0"/>
                <a:sym typeface="Wingdings" panose="05000000000000000000" pitchFamily="2" charset="2"/>
              </a:rPr>
              <a:t>Dumps a specified process's memory to the given directory.</a:t>
            </a:r>
            <a:endParaRPr lang="en-CA" sz="1600" b="1" dirty="0">
              <a:solidFill>
                <a:srgbClr val="CC0066"/>
              </a:solidFill>
              <a:latin typeface="Consolas" panose="020B0609020204030204" pitchFamily="49" charset="0"/>
            </a:endParaRPr>
          </a:p>
          <a:p>
            <a:pPr marL="342900" indent="-342900">
              <a:buFont typeface="+mj-lt"/>
              <a:buAutoNum type="arabicPeriod"/>
            </a:pPr>
            <a:r>
              <a:rPr lang="en-CA" sz="1600" b="1" dirty="0">
                <a:solidFill>
                  <a:srgbClr val="E292A5"/>
                </a:solidFill>
                <a:latin typeface="Consolas" panose="020B0609020204030204" pitchFamily="49" charset="0"/>
              </a:rPr>
              <a:t>Dlllist </a:t>
            </a:r>
            <a:r>
              <a:rPr lang="en-CA" sz="1600" b="1" dirty="0">
                <a:solidFill>
                  <a:srgbClr val="E292A5"/>
                </a:solidFill>
                <a:latin typeface="Consolas" panose="020B0609020204030204" pitchFamily="49" charset="0"/>
                <a:sym typeface="Wingdings" panose="05000000000000000000" pitchFamily="2" charset="2"/>
              </a:rPr>
              <a:t> </a:t>
            </a:r>
            <a:r>
              <a:rPr lang="en-US" sz="1600" b="1" dirty="0">
                <a:solidFill>
                  <a:srgbClr val="E292A5"/>
                </a:solidFill>
                <a:latin typeface="Consolas" panose="020B0609020204030204" pitchFamily="49" charset="0"/>
                <a:sym typeface="Wingdings" panose="05000000000000000000" pitchFamily="2" charset="2"/>
              </a:rPr>
              <a:t>Lists (DLLs) loaded by each process, useful for identifying suspicious or injected libraries.</a:t>
            </a:r>
            <a:endParaRPr lang="en-CA" sz="1600" b="1" dirty="0">
              <a:solidFill>
                <a:srgbClr val="E292A5"/>
              </a:solidFill>
              <a:latin typeface="Consolas" panose="020B0609020204030204" pitchFamily="49" charset="0"/>
            </a:endParaRPr>
          </a:p>
          <a:p>
            <a:pPr marL="342900" indent="-342900">
              <a:buFont typeface="+mj-lt"/>
              <a:buAutoNum type="arabicPeriod"/>
            </a:pPr>
            <a:r>
              <a:rPr lang="en-CA" sz="1600" b="1" dirty="0">
                <a:solidFill>
                  <a:srgbClr val="FFFF00"/>
                </a:solidFill>
                <a:latin typeface="Consolas" panose="020B0609020204030204" pitchFamily="49" charset="0"/>
              </a:rPr>
              <a:t>Getsids </a:t>
            </a:r>
            <a:r>
              <a:rPr lang="en-CA" sz="1600" b="1" dirty="0">
                <a:solidFill>
                  <a:srgbClr val="FFFF00"/>
                </a:solidFill>
                <a:latin typeface="Consolas" panose="020B0609020204030204" pitchFamily="49" charset="0"/>
                <a:sym typeface="Wingdings" panose="05000000000000000000" pitchFamily="2" charset="2"/>
              </a:rPr>
              <a:t> </a:t>
            </a:r>
            <a:r>
              <a:rPr lang="en-US" sz="1600" b="1" dirty="0">
                <a:solidFill>
                  <a:srgbClr val="FFFF00"/>
                </a:solidFill>
                <a:latin typeface="Consolas" panose="020B0609020204030204" pitchFamily="49" charset="0"/>
                <a:sym typeface="Wingdings" panose="05000000000000000000" pitchFamily="2" charset="2"/>
              </a:rPr>
              <a:t>Retrieves (SIDs) associated with processes, helpful for identifying privileges and user associations.</a:t>
            </a:r>
            <a:endParaRPr lang="en-CA" sz="1600" b="1" dirty="0">
              <a:solidFill>
                <a:srgbClr val="FFFF00"/>
              </a:solidFill>
              <a:latin typeface="Consolas" panose="020B0609020204030204" pitchFamily="49" charset="0"/>
            </a:endParaRPr>
          </a:p>
          <a:p>
            <a:pPr marL="342900" indent="-342900">
              <a:buFont typeface="+mj-lt"/>
              <a:buAutoNum type="arabicPeriod"/>
            </a:pPr>
            <a:r>
              <a:rPr lang="en-CA" sz="1600" b="1" dirty="0">
                <a:solidFill>
                  <a:srgbClr val="00B050"/>
                </a:solidFill>
                <a:latin typeface="Consolas" panose="020B0609020204030204" pitchFamily="49" charset="0"/>
              </a:rPr>
              <a:t>Privs </a:t>
            </a:r>
            <a:r>
              <a:rPr lang="en-CA" sz="1600" b="1" dirty="0">
                <a:solidFill>
                  <a:srgbClr val="00B050"/>
                </a:solidFill>
                <a:latin typeface="Consolas" panose="020B0609020204030204" pitchFamily="49" charset="0"/>
                <a:sym typeface="Wingdings" panose="05000000000000000000" pitchFamily="2" charset="2"/>
              </a:rPr>
              <a:t> </a:t>
            </a:r>
            <a:r>
              <a:rPr lang="en-US" sz="1600" b="1" dirty="0">
                <a:solidFill>
                  <a:srgbClr val="00B050"/>
                </a:solidFill>
                <a:latin typeface="Consolas" panose="020B0609020204030204" pitchFamily="49" charset="0"/>
                <a:sym typeface="Wingdings" panose="05000000000000000000" pitchFamily="2" charset="2"/>
              </a:rPr>
              <a:t>Displays privileges associated with a specific process, showing potential elevated permissions.</a:t>
            </a:r>
            <a:endParaRPr lang="en-CA" sz="1600" b="1" dirty="0">
              <a:solidFill>
                <a:srgbClr val="00B050"/>
              </a:solidFill>
              <a:latin typeface="Consolas" panose="020B0609020204030204" pitchFamily="49" charset="0"/>
            </a:endParaRPr>
          </a:p>
          <a:p>
            <a:pPr marL="342900" indent="-342900">
              <a:buFont typeface="+mj-lt"/>
              <a:buAutoNum type="arabicPeriod"/>
            </a:pPr>
            <a:r>
              <a:rPr lang="en-CA" sz="1600" b="1" dirty="0">
                <a:solidFill>
                  <a:srgbClr val="00B0F0"/>
                </a:solidFill>
                <a:latin typeface="Consolas" panose="020B0609020204030204" pitchFamily="49" charset="0"/>
              </a:rPr>
              <a:t>Hashdump </a:t>
            </a:r>
            <a:r>
              <a:rPr lang="en-CA" sz="1600" b="1" dirty="0">
                <a:solidFill>
                  <a:srgbClr val="00B0F0"/>
                </a:solidFill>
                <a:latin typeface="Consolas" panose="020B0609020204030204" pitchFamily="49" charset="0"/>
                <a:sym typeface="Wingdings" panose="05000000000000000000" pitchFamily="2" charset="2"/>
              </a:rPr>
              <a:t> </a:t>
            </a:r>
            <a:r>
              <a:rPr lang="en-US" sz="1600" b="1" dirty="0">
                <a:solidFill>
                  <a:srgbClr val="00B0F0"/>
                </a:solidFill>
                <a:latin typeface="Consolas" panose="020B0609020204030204" pitchFamily="49" charset="0"/>
                <a:sym typeface="Wingdings" panose="05000000000000000000" pitchFamily="2" charset="2"/>
              </a:rPr>
              <a:t>Extracts password hashes from the memory dump, useful for post-exploitation or forensic analysis.</a:t>
            </a:r>
            <a:endParaRPr lang="en-CA" sz="1600" b="1" dirty="0">
              <a:latin typeface="Consolas" panose="020B0609020204030204" pitchFamily="49" charset="0"/>
            </a:endParaRPr>
          </a:p>
          <a:p>
            <a:pPr marL="342900" indent="-342900">
              <a:buFont typeface="+mj-lt"/>
              <a:buAutoNum type="arabicPeriod"/>
            </a:pPr>
            <a:r>
              <a:rPr lang="en-CA" sz="1600" b="1" dirty="0">
                <a:solidFill>
                  <a:srgbClr val="FFFF00"/>
                </a:solidFill>
                <a:latin typeface="Consolas" panose="020B0609020204030204" pitchFamily="49" charset="0"/>
              </a:rPr>
              <a:t>Netscan </a:t>
            </a:r>
            <a:r>
              <a:rPr lang="en-CA" sz="1600" b="1" dirty="0">
                <a:solidFill>
                  <a:srgbClr val="FFFF00"/>
                </a:solidFill>
                <a:latin typeface="Consolas" panose="020B0609020204030204" pitchFamily="49" charset="0"/>
                <a:sym typeface="Wingdings" panose="05000000000000000000" pitchFamily="2" charset="2"/>
              </a:rPr>
              <a:t> </a:t>
            </a:r>
            <a:r>
              <a:rPr lang="en-US" sz="1600" b="1" dirty="0">
                <a:solidFill>
                  <a:srgbClr val="FFFF00"/>
                </a:solidFill>
                <a:latin typeface="Consolas" panose="020B0609020204030204" pitchFamily="49" charset="0"/>
                <a:sym typeface="Wingdings" panose="05000000000000000000" pitchFamily="2" charset="2"/>
              </a:rPr>
              <a:t>Scans for network connections and open ports, revealing network activity and potential communication with external IPs.</a:t>
            </a:r>
            <a:endParaRPr lang="en-CA" sz="1600" b="1" dirty="0">
              <a:solidFill>
                <a:srgbClr val="FFFF00"/>
              </a:solidFill>
              <a:latin typeface="Consolas" panose="020B0609020204030204" pitchFamily="49" charset="0"/>
            </a:endParaRPr>
          </a:p>
          <a:p>
            <a:pPr marL="342900" indent="-342900">
              <a:buFont typeface="+mj-lt"/>
              <a:buAutoNum type="arabicPeriod"/>
            </a:pPr>
            <a:r>
              <a:rPr lang="en-CA" sz="1600" b="1" dirty="0">
                <a:solidFill>
                  <a:srgbClr val="CC3100"/>
                </a:solidFill>
                <a:latin typeface="Consolas" panose="020B0609020204030204" pitchFamily="49" charset="0"/>
              </a:rPr>
              <a:t>Cmdscan </a:t>
            </a:r>
            <a:r>
              <a:rPr lang="en-CA" sz="1600" b="1" dirty="0">
                <a:solidFill>
                  <a:srgbClr val="CC3100"/>
                </a:solidFill>
                <a:latin typeface="Consolas" panose="020B0609020204030204" pitchFamily="49" charset="0"/>
                <a:sym typeface="Wingdings" panose="05000000000000000000" pitchFamily="2" charset="2"/>
              </a:rPr>
              <a:t> </a:t>
            </a:r>
            <a:r>
              <a:rPr lang="en-US" sz="1600" b="1" dirty="0">
                <a:solidFill>
                  <a:srgbClr val="CC3100"/>
                </a:solidFill>
                <a:latin typeface="Consolas" panose="020B0609020204030204" pitchFamily="49" charset="0"/>
                <a:sym typeface="Wingdings" panose="05000000000000000000" pitchFamily="2" charset="2"/>
              </a:rPr>
              <a:t>Recovers command-line history from open console sessions.</a:t>
            </a:r>
            <a:endParaRPr lang="en-CA" sz="1600" b="1" dirty="0">
              <a:solidFill>
                <a:srgbClr val="CC3100"/>
              </a:solidFill>
              <a:latin typeface="Consolas" panose="020B0609020204030204" pitchFamily="49" charset="0"/>
            </a:endParaRPr>
          </a:p>
          <a:p>
            <a:pPr marL="342900" indent="-342900">
              <a:buFont typeface="+mj-lt"/>
              <a:buAutoNum type="arabicPeriod"/>
            </a:pPr>
            <a:r>
              <a:rPr lang="en-CA" sz="1600" b="1" dirty="0">
                <a:solidFill>
                  <a:srgbClr val="92D050"/>
                </a:solidFill>
                <a:latin typeface="Consolas" panose="020B0609020204030204" pitchFamily="49" charset="0"/>
              </a:rPr>
              <a:t>Iehistory </a:t>
            </a:r>
            <a:r>
              <a:rPr lang="en-CA" sz="1600" b="1" dirty="0">
                <a:solidFill>
                  <a:srgbClr val="92D050"/>
                </a:solidFill>
                <a:latin typeface="Consolas" panose="020B0609020204030204" pitchFamily="49" charset="0"/>
                <a:sym typeface="Wingdings" panose="05000000000000000000" pitchFamily="2" charset="2"/>
              </a:rPr>
              <a:t> </a:t>
            </a:r>
            <a:r>
              <a:rPr lang="en-US" sz="1600" b="1" dirty="0">
                <a:solidFill>
                  <a:srgbClr val="92D050"/>
                </a:solidFill>
                <a:latin typeface="Consolas" panose="020B0609020204030204" pitchFamily="49" charset="0"/>
                <a:sym typeface="Wingdings" panose="05000000000000000000" pitchFamily="2" charset="2"/>
              </a:rPr>
              <a:t>Extracts Internet Explorer browsing history from the memory dump.</a:t>
            </a:r>
            <a:endParaRPr lang="en-CA" sz="1600" b="1" dirty="0">
              <a:solidFill>
                <a:srgbClr val="92D050"/>
              </a:solidFill>
              <a:latin typeface="Consolas" panose="020B0609020204030204" pitchFamily="49" charset="0"/>
            </a:endParaRPr>
          </a:p>
        </p:txBody>
      </p:sp>
      <p:sp>
        <p:nvSpPr>
          <p:cNvPr id="5" name="Footer Placeholder 3">
            <a:extLst>
              <a:ext uri="{FF2B5EF4-FFF2-40B4-BE49-F238E27FC236}">
                <a16:creationId xmlns:a16="http://schemas.microsoft.com/office/drawing/2014/main" id="{832A485F-36B4-8599-7CE3-C820BDCE8F6E}"/>
              </a:ext>
            </a:extLst>
          </p:cNvPr>
          <p:cNvSpPr>
            <a:spLocks noGrp="1"/>
          </p:cNvSpPr>
          <p:nvPr>
            <p:ph type="ftr" sz="quarter" idx="11"/>
          </p:nvPr>
        </p:nvSpPr>
        <p:spPr>
          <a:xfrm>
            <a:off x="4038600" y="6356350"/>
            <a:ext cx="4114800" cy="365125"/>
          </a:xfrm>
        </p:spPr>
        <p:txBody>
          <a:bodyPr/>
          <a:lstStyle/>
          <a:p>
            <a:r>
              <a:rPr lang="sv-SE"/>
              <a:t>INST. : ENG.ALI BANI BAKAR &amp; ENG.Dana Al-Mahrouk</a:t>
            </a:r>
            <a:endParaRPr lang="en-CA"/>
          </a:p>
        </p:txBody>
      </p:sp>
    </p:spTree>
    <p:extLst>
      <p:ext uri="{BB962C8B-B14F-4D97-AF65-F5344CB8AC3E}">
        <p14:creationId xmlns:p14="http://schemas.microsoft.com/office/powerpoint/2010/main" val="3311982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9AEA-C7BC-822A-3E4E-50CAA31143A2}"/>
              </a:ext>
            </a:extLst>
          </p:cNvPr>
          <p:cNvSpPr>
            <a:spLocks noGrp="1"/>
          </p:cNvSpPr>
          <p:nvPr>
            <p:ph type="title"/>
          </p:nvPr>
        </p:nvSpPr>
        <p:spPr/>
        <p:txBody>
          <a:bodyPr/>
          <a:lstStyle/>
          <a:p>
            <a:r>
              <a:rPr lang="en-US" dirty="0">
                <a:latin typeface="Consolas" panose="020B0609020204030204" pitchFamily="49" charset="0"/>
                <a:ea typeface="Calibri" panose="020F0502020204030204" pitchFamily="34" charset="0"/>
                <a:cs typeface="Calibri" panose="020F0502020204030204" pitchFamily="34" charset="0"/>
              </a:rPr>
              <a:t>Threads</a:t>
            </a:r>
            <a:endParaRPr lang="en-CA" dirty="0">
              <a:latin typeface="Consolas" panose="020B0609020204030204" pitchFamily="49"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77080AA7-2560-81CA-1D3D-A5D769CA0C48}"/>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4">
            <a:extLst>
              <a:ext uri="{FF2B5EF4-FFF2-40B4-BE49-F238E27FC236}">
                <a16:creationId xmlns:a16="http://schemas.microsoft.com/office/drawing/2014/main" id="{3F6E1947-D13D-4528-7BB2-4A6735D32045}"/>
              </a:ext>
            </a:extLst>
          </p:cNvPr>
          <p:cNvSpPr/>
          <p:nvPr/>
        </p:nvSpPr>
        <p:spPr>
          <a:xfrm>
            <a:off x="1045029" y="2698750"/>
            <a:ext cx="2789853" cy="3657600"/>
          </a:xfrm>
          <a:prstGeom prst="rect">
            <a:avLst/>
          </a:prstGeom>
          <a:solidFill>
            <a:srgbClr val="0963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333544C0-DE33-C6FF-F92E-6390C1666A6D}"/>
              </a:ext>
            </a:extLst>
          </p:cNvPr>
          <p:cNvSpPr/>
          <p:nvPr/>
        </p:nvSpPr>
        <p:spPr>
          <a:xfrm>
            <a:off x="1293845" y="2850600"/>
            <a:ext cx="2292220" cy="578400"/>
          </a:xfrm>
          <a:prstGeom prst="rect">
            <a:avLst/>
          </a:prstGeom>
          <a:solidFill>
            <a:srgbClr val="0D95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Program</a:t>
            </a:r>
            <a:endParaRPr lang="en-CA" dirty="0"/>
          </a:p>
        </p:txBody>
      </p:sp>
      <p:sp>
        <p:nvSpPr>
          <p:cNvPr id="7" name="Content Placeholder 2">
            <a:extLst>
              <a:ext uri="{FF2B5EF4-FFF2-40B4-BE49-F238E27FC236}">
                <a16:creationId xmlns:a16="http://schemas.microsoft.com/office/drawing/2014/main" id="{140F2CFD-CB5A-3D14-6BE6-347518C30C75}"/>
              </a:ext>
            </a:extLst>
          </p:cNvPr>
          <p:cNvSpPr txBox="1">
            <a:spLocks/>
          </p:cNvSpPr>
          <p:nvPr/>
        </p:nvSpPr>
        <p:spPr>
          <a:xfrm>
            <a:off x="513183" y="1513972"/>
            <a:ext cx="11374017" cy="1093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onsolas" panose="020B0609020204030204" pitchFamily="49" charset="0"/>
              </a:rPr>
              <a:t>a thread is the smallest unit of a process that can be scheduled and executed independently by the operating system.</a:t>
            </a:r>
          </a:p>
          <a:p>
            <a:r>
              <a:rPr lang="en-US" sz="1600" dirty="0">
                <a:latin typeface="Consolas" panose="020B0609020204030204" pitchFamily="49" charset="0"/>
              </a:rPr>
              <a:t>It is importance for optimizing applications that require multitasking and responsiveness. </a:t>
            </a:r>
            <a:endParaRPr lang="en-CA" sz="1600" dirty="0">
              <a:latin typeface="Consolas" panose="020B0609020204030204" pitchFamily="49" charset="0"/>
            </a:endParaRPr>
          </a:p>
        </p:txBody>
      </p:sp>
      <p:sp>
        <p:nvSpPr>
          <p:cNvPr id="3" name="Content Placeholder 2">
            <a:extLst>
              <a:ext uri="{FF2B5EF4-FFF2-40B4-BE49-F238E27FC236}">
                <a16:creationId xmlns:a16="http://schemas.microsoft.com/office/drawing/2014/main" id="{BA917F15-B95B-EEA6-9F85-EE0B769FC328}"/>
              </a:ext>
            </a:extLst>
          </p:cNvPr>
          <p:cNvSpPr>
            <a:spLocks noGrp="1"/>
          </p:cNvSpPr>
          <p:nvPr>
            <p:ph idx="1"/>
          </p:nvPr>
        </p:nvSpPr>
        <p:spPr>
          <a:xfrm>
            <a:off x="1183434" y="3591121"/>
            <a:ext cx="2548812" cy="2567083"/>
          </a:xfrm>
          <a:ln w="28575">
            <a:solidFill>
              <a:srgbClr val="0D958F"/>
            </a:solidFill>
          </a:ln>
        </p:spPr>
        <p:txBody>
          <a:bodyPr>
            <a:normAutofit/>
          </a:bodyPr>
          <a:lstStyle/>
          <a:p>
            <a:pPr marL="342900" indent="-342900">
              <a:buFont typeface="+mj-lt"/>
              <a:buAutoNum type="arabicPeriod"/>
            </a:pPr>
            <a:r>
              <a:rPr lang="en-US" sz="1400" dirty="0">
                <a:latin typeface="Consolas" panose="020B0609020204030204" pitchFamily="49" charset="0"/>
              </a:rPr>
              <a:t>B=2</a:t>
            </a:r>
          </a:p>
          <a:p>
            <a:pPr marL="342900" indent="-342900">
              <a:buFont typeface="+mj-lt"/>
              <a:buAutoNum type="arabicPeriod"/>
            </a:pPr>
            <a:r>
              <a:rPr lang="en-US" sz="1400" dirty="0">
                <a:latin typeface="Consolas" panose="020B0609020204030204" pitchFamily="49" charset="0"/>
              </a:rPr>
              <a:t>Input x</a:t>
            </a:r>
          </a:p>
          <a:p>
            <a:pPr marL="342900" indent="-342900">
              <a:buFont typeface="+mj-lt"/>
              <a:buAutoNum type="arabicPeriod"/>
            </a:pPr>
            <a:r>
              <a:rPr lang="en-US" sz="1400" dirty="0">
                <a:latin typeface="Consolas" panose="020B0609020204030204" pitchFamily="49" charset="0"/>
              </a:rPr>
              <a:t>Y=B+2</a:t>
            </a:r>
          </a:p>
          <a:p>
            <a:pPr marL="342900" indent="-342900">
              <a:buFont typeface="+mj-lt"/>
              <a:buAutoNum type="arabicPeriod"/>
            </a:pPr>
            <a:r>
              <a:rPr lang="en-US" sz="1400" dirty="0">
                <a:latin typeface="Consolas" panose="020B0609020204030204" pitchFamily="49" charset="0"/>
              </a:rPr>
              <a:t>C=B+3</a:t>
            </a:r>
          </a:p>
          <a:p>
            <a:pPr marL="342900" indent="-342900">
              <a:buFont typeface="+mj-lt"/>
              <a:buAutoNum type="arabicPeriod"/>
            </a:pPr>
            <a:r>
              <a:rPr lang="en-US" sz="1400" dirty="0">
                <a:latin typeface="Consolas" panose="020B0609020204030204" pitchFamily="49" charset="0"/>
              </a:rPr>
              <a:t>W=B+Y</a:t>
            </a:r>
          </a:p>
          <a:p>
            <a:pPr marL="342900" indent="-342900">
              <a:buFont typeface="+mj-lt"/>
              <a:buAutoNum type="arabicPeriod"/>
            </a:pPr>
            <a:r>
              <a:rPr lang="en-US" sz="1400" dirty="0">
                <a:latin typeface="Consolas" panose="020B0609020204030204" pitchFamily="49" charset="0"/>
              </a:rPr>
              <a:t>Print(B)</a:t>
            </a:r>
          </a:p>
          <a:p>
            <a:pPr marL="342900" indent="-342900">
              <a:buFont typeface="+mj-lt"/>
              <a:buAutoNum type="arabicPeriod"/>
            </a:pPr>
            <a:r>
              <a:rPr lang="en-US" sz="1400" dirty="0">
                <a:latin typeface="Consolas" panose="020B0609020204030204" pitchFamily="49" charset="0"/>
              </a:rPr>
              <a:t>Print(W)</a:t>
            </a:r>
          </a:p>
          <a:p>
            <a:pPr marL="342900" indent="-342900">
              <a:buFont typeface="+mj-lt"/>
              <a:buAutoNum type="arabicPeriod"/>
            </a:pPr>
            <a:endParaRPr lang="en-CA" sz="1400" dirty="0">
              <a:latin typeface="Consolas" panose="020B0609020204030204" pitchFamily="49" charset="0"/>
            </a:endParaRPr>
          </a:p>
        </p:txBody>
      </p:sp>
      <p:sp>
        <p:nvSpPr>
          <p:cNvPr id="8" name="Rectangle 7">
            <a:extLst>
              <a:ext uri="{FF2B5EF4-FFF2-40B4-BE49-F238E27FC236}">
                <a16:creationId xmlns:a16="http://schemas.microsoft.com/office/drawing/2014/main" id="{C224D97F-4E53-3A90-18D8-1F841F4ED661}"/>
              </a:ext>
            </a:extLst>
          </p:cNvPr>
          <p:cNvSpPr/>
          <p:nvPr/>
        </p:nvSpPr>
        <p:spPr>
          <a:xfrm>
            <a:off x="3967067" y="2698750"/>
            <a:ext cx="7386733" cy="3657600"/>
          </a:xfrm>
          <a:prstGeom prst="rect">
            <a:avLst/>
          </a:prstGeom>
          <a:solidFill>
            <a:srgbClr val="000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FCA123E-5287-4A45-6575-D884248E6623}"/>
              </a:ext>
            </a:extLst>
          </p:cNvPr>
          <p:cNvSpPr/>
          <p:nvPr/>
        </p:nvSpPr>
        <p:spPr>
          <a:xfrm>
            <a:off x="4229879" y="2841562"/>
            <a:ext cx="1499117" cy="578400"/>
          </a:xfrm>
          <a:prstGeom prst="rect">
            <a:avLst/>
          </a:prstGeom>
          <a:solidFill>
            <a:srgbClr val="1C0C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Time 1</a:t>
            </a:r>
            <a:endParaRPr lang="en-CA" dirty="0"/>
          </a:p>
        </p:txBody>
      </p:sp>
      <p:sp>
        <p:nvSpPr>
          <p:cNvPr id="10" name="Content Placeholder 2">
            <a:extLst>
              <a:ext uri="{FF2B5EF4-FFF2-40B4-BE49-F238E27FC236}">
                <a16:creationId xmlns:a16="http://schemas.microsoft.com/office/drawing/2014/main" id="{6957632F-AF35-6F1C-5095-280322F272A2}"/>
              </a:ext>
            </a:extLst>
          </p:cNvPr>
          <p:cNvSpPr txBox="1">
            <a:spLocks/>
          </p:cNvSpPr>
          <p:nvPr/>
        </p:nvSpPr>
        <p:spPr>
          <a:xfrm>
            <a:off x="4229879" y="3591121"/>
            <a:ext cx="1499117" cy="2567083"/>
          </a:xfrm>
          <a:prstGeom prst="rect">
            <a:avLst/>
          </a:prstGeom>
          <a:ln w="28575">
            <a:solidFill>
              <a:srgbClr val="1C0C96"/>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Consolas" panose="020B0609020204030204" pitchFamily="49" charset="0"/>
              </a:rPr>
              <a:t>B=2</a:t>
            </a:r>
          </a:p>
          <a:p>
            <a:pPr marL="0" indent="0">
              <a:buFont typeface="Arial" panose="020B0604020202020204" pitchFamily="34" charset="0"/>
              <a:buNone/>
            </a:pPr>
            <a:r>
              <a:rPr lang="en-US" sz="1400" dirty="0">
                <a:latin typeface="Consolas" panose="020B0609020204030204" pitchFamily="49" charset="0"/>
              </a:rPr>
              <a:t>Input x</a:t>
            </a:r>
          </a:p>
        </p:txBody>
      </p:sp>
      <p:sp>
        <p:nvSpPr>
          <p:cNvPr id="11" name="Rectangle 10">
            <a:extLst>
              <a:ext uri="{FF2B5EF4-FFF2-40B4-BE49-F238E27FC236}">
                <a16:creationId xmlns:a16="http://schemas.microsoft.com/office/drawing/2014/main" id="{773B352B-3667-2C93-3AD3-4D1D568484C4}"/>
              </a:ext>
            </a:extLst>
          </p:cNvPr>
          <p:cNvSpPr/>
          <p:nvPr/>
        </p:nvSpPr>
        <p:spPr>
          <a:xfrm>
            <a:off x="6047404" y="2850600"/>
            <a:ext cx="1499117" cy="578400"/>
          </a:xfrm>
          <a:prstGeom prst="rect">
            <a:avLst/>
          </a:prstGeom>
          <a:solidFill>
            <a:srgbClr val="1C0C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Time 2</a:t>
            </a:r>
            <a:endParaRPr lang="en-CA" dirty="0"/>
          </a:p>
        </p:txBody>
      </p:sp>
      <p:sp>
        <p:nvSpPr>
          <p:cNvPr id="12" name="Rectangle 11">
            <a:extLst>
              <a:ext uri="{FF2B5EF4-FFF2-40B4-BE49-F238E27FC236}">
                <a16:creationId xmlns:a16="http://schemas.microsoft.com/office/drawing/2014/main" id="{1D1B0535-C229-0D37-6F06-EE7DF43F11BA}"/>
              </a:ext>
            </a:extLst>
          </p:cNvPr>
          <p:cNvSpPr/>
          <p:nvPr/>
        </p:nvSpPr>
        <p:spPr>
          <a:xfrm>
            <a:off x="7864930" y="2850600"/>
            <a:ext cx="1499117" cy="578400"/>
          </a:xfrm>
          <a:prstGeom prst="rect">
            <a:avLst/>
          </a:prstGeom>
          <a:solidFill>
            <a:srgbClr val="1C0C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Time 3</a:t>
            </a:r>
            <a:endParaRPr lang="en-CA" dirty="0"/>
          </a:p>
        </p:txBody>
      </p:sp>
      <p:sp>
        <p:nvSpPr>
          <p:cNvPr id="13" name="Rectangle 12">
            <a:extLst>
              <a:ext uri="{FF2B5EF4-FFF2-40B4-BE49-F238E27FC236}">
                <a16:creationId xmlns:a16="http://schemas.microsoft.com/office/drawing/2014/main" id="{71B7FFB5-B788-1200-9B2C-D902A2621A54}"/>
              </a:ext>
            </a:extLst>
          </p:cNvPr>
          <p:cNvSpPr/>
          <p:nvPr/>
        </p:nvSpPr>
        <p:spPr>
          <a:xfrm>
            <a:off x="9647854" y="2841562"/>
            <a:ext cx="1499117" cy="578400"/>
          </a:xfrm>
          <a:prstGeom prst="rect">
            <a:avLst/>
          </a:prstGeom>
          <a:solidFill>
            <a:srgbClr val="1C0C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Time 4</a:t>
            </a:r>
            <a:endParaRPr lang="en-CA" dirty="0"/>
          </a:p>
        </p:txBody>
      </p:sp>
      <p:sp>
        <p:nvSpPr>
          <p:cNvPr id="15" name="Content Placeholder 2">
            <a:extLst>
              <a:ext uri="{FF2B5EF4-FFF2-40B4-BE49-F238E27FC236}">
                <a16:creationId xmlns:a16="http://schemas.microsoft.com/office/drawing/2014/main" id="{E4393EDC-76E8-6FBA-FA02-FE90CCEB31EE}"/>
              </a:ext>
            </a:extLst>
          </p:cNvPr>
          <p:cNvSpPr txBox="1">
            <a:spLocks/>
          </p:cNvSpPr>
          <p:nvPr/>
        </p:nvSpPr>
        <p:spPr>
          <a:xfrm>
            <a:off x="6047404" y="3580850"/>
            <a:ext cx="1499117" cy="2567083"/>
          </a:xfrm>
          <a:prstGeom prst="rect">
            <a:avLst/>
          </a:prstGeom>
          <a:ln w="28575">
            <a:solidFill>
              <a:srgbClr val="1C0C96"/>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Consolas" panose="020B0609020204030204" pitchFamily="49" charset="0"/>
              </a:rPr>
              <a:t>Y=B+2</a:t>
            </a:r>
          </a:p>
          <a:p>
            <a:pPr marL="0" indent="0">
              <a:buFont typeface="Arial" panose="020B0604020202020204" pitchFamily="34" charset="0"/>
              <a:buNone/>
            </a:pPr>
            <a:r>
              <a:rPr lang="en-US" sz="1400" dirty="0">
                <a:latin typeface="Consolas" panose="020B0609020204030204" pitchFamily="49" charset="0"/>
              </a:rPr>
              <a:t>C=B+3</a:t>
            </a:r>
          </a:p>
          <a:p>
            <a:pPr marL="0" indent="0">
              <a:buNone/>
            </a:pPr>
            <a:r>
              <a:rPr lang="en-US" sz="1400" dirty="0">
                <a:latin typeface="Consolas" panose="020B0609020204030204" pitchFamily="49" charset="0"/>
              </a:rPr>
              <a:t>Print(B)</a:t>
            </a:r>
          </a:p>
          <a:p>
            <a:pPr marL="0" indent="0">
              <a:buFont typeface="Arial" panose="020B0604020202020204" pitchFamily="34" charset="0"/>
              <a:buNone/>
            </a:pPr>
            <a:endParaRPr lang="en-US" sz="1400" dirty="0">
              <a:latin typeface="Consolas" panose="020B0609020204030204" pitchFamily="49" charset="0"/>
            </a:endParaRPr>
          </a:p>
          <a:p>
            <a:pPr marL="0" indent="0">
              <a:buFont typeface="Arial" panose="020B0604020202020204" pitchFamily="34" charset="0"/>
              <a:buNone/>
            </a:pPr>
            <a:endParaRPr lang="en-CA" sz="1400" dirty="0">
              <a:latin typeface="Consolas" panose="020B0609020204030204" pitchFamily="49" charset="0"/>
            </a:endParaRPr>
          </a:p>
        </p:txBody>
      </p:sp>
      <p:sp>
        <p:nvSpPr>
          <p:cNvPr id="16" name="Content Placeholder 2">
            <a:extLst>
              <a:ext uri="{FF2B5EF4-FFF2-40B4-BE49-F238E27FC236}">
                <a16:creationId xmlns:a16="http://schemas.microsoft.com/office/drawing/2014/main" id="{C112FE87-15FE-DED2-E4FB-381C3C892557}"/>
              </a:ext>
            </a:extLst>
          </p:cNvPr>
          <p:cNvSpPr txBox="1">
            <a:spLocks/>
          </p:cNvSpPr>
          <p:nvPr/>
        </p:nvSpPr>
        <p:spPr>
          <a:xfrm>
            <a:off x="7864929" y="3580850"/>
            <a:ext cx="1499117" cy="2567083"/>
          </a:xfrm>
          <a:prstGeom prst="rect">
            <a:avLst/>
          </a:prstGeom>
          <a:ln w="28575">
            <a:solidFill>
              <a:srgbClr val="1C0C96"/>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Consolas" panose="020B0609020204030204" pitchFamily="49" charset="0"/>
              </a:rPr>
              <a:t>W=B+Y</a:t>
            </a:r>
          </a:p>
          <a:p>
            <a:pPr marL="0" indent="0">
              <a:buFont typeface="Arial" panose="020B0604020202020204" pitchFamily="34" charset="0"/>
              <a:buNone/>
            </a:pPr>
            <a:endParaRPr lang="en-CA" sz="1400" dirty="0">
              <a:latin typeface="Consolas" panose="020B0609020204030204" pitchFamily="49" charset="0"/>
            </a:endParaRPr>
          </a:p>
        </p:txBody>
      </p:sp>
      <p:sp>
        <p:nvSpPr>
          <p:cNvPr id="17" name="Content Placeholder 2">
            <a:extLst>
              <a:ext uri="{FF2B5EF4-FFF2-40B4-BE49-F238E27FC236}">
                <a16:creationId xmlns:a16="http://schemas.microsoft.com/office/drawing/2014/main" id="{EB284CCA-ABB6-22BB-A031-D29F93E2E73B}"/>
              </a:ext>
            </a:extLst>
          </p:cNvPr>
          <p:cNvSpPr txBox="1">
            <a:spLocks/>
          </p:cNvSpPr>
          <p:nvPr/>
        </p:nvSpPr>
        <p:spPr>
          <a:xfrm>
            <a:off x="9626858" y="3562774"/>
            <a:ext cx="1499117" cy="2567083"/>
          </a:xfrm>
          <a:prstGeom prst="rect">
            <a:avLst/>
          </a:prstGeom>
          <a:ln w="28575">
            <a:solidFill>
              <a:srgbClr val="1C0C96"/>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Consolas" panose="020B0609020204030204" pitchFamily="49" charset="0"/>
              </a:rPr>
              <a:t>Print(W)</a:t>
            </a:r>
          </a:p>
          <a:p>
            <a:pPr marL="0" indent="0">
              <a:buFont typeface="Arial" panose="020B0604020202020204" pitchFamily="34" charset="0"/>
              <a:buNone/>
            </a:pPr>
            <a:endParaRPr lang="en-CA" sz="1400" dirty="0">
              <a:latin typeface="Consolas" panose="020B0609020204030204" pitchFamily="49" charset="0"/>
            </a:endParaRPr>
          </a:p>
        </p:txBody>
      </p:sp>
    </p:spTree>
    <p:extLst>
      <p:ext uri="{BB962C8B-B14F-4D97-AF65-F5344CB8AC3E}">
        <p14:creationId xmlns:p14="http://schemas.microsoft.com/office/powerpoint/2010/main" val="1501941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95408B-CBFF-2FD1-A708-FEC9BE6AD84D}"/>
              </a:ext>
            </a:extLst>
          </p:cNvPr>
          <p:cNvSpPr>
            <a:spLocks noGrp="1"/>
          </p:cNvSpPr>
          <p:nvPr>
            <p:ph type="ftr" sz="quarter" idx="11"/>
          </p:nvPr>
        </p:nvSpPr>
        <p:spPr/>
        <p:txBody>
          <a:bodyPr/>
          <a:lstStyle/>
          <a:p>
            <a:r>
              <a:rPr lang="sv-SE"/>
              <a:t>INST. : ENG.ALI BANI BAKAR &amp; ENG.Dana Al-Mahrouk</a:t>
            </a:r>
            <a:endParaRPr lang="en-CA"/>
          </a:p>
        </p:txBody>
      </p:sp>
      <p:sp>
        <p:nvSpPr>
          <p:cNvPr id="8" name="Rectangle 7">
            <a:extLst>
              <a:ext uri="{FF2B5EF4-FFF2-40B4-BE49-F238E27FC236}">
                <a16:creationId xmlns:a16="http://schemas.microsoft.com/office/drawing/2014/main" id="{CC875656-1E99-C59F-0301-F63EB7A92B76}"/>
              </a:ext>
            </a:extLst>
          </p:cNvPr>
          <p:cNvSpPr/>
          <p:nvPr/>
        </p:nvSpPr>
        <p:spPr>
          <a:xfrm>
            <a:off x="1222310" y="136525"/>
            <a:ext cx="2892490" cy="4040155"/>
          </a:xfrm>
          <a:prstGeom prst="rect">
            <a:avLst/>
          </a:prstGeom>
          <a:solidFill>
            <a:srgbClr val="0963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9" name="Content Placeholder 8">
            <a:extLst>
              <a:ext uri="{FF2B5EF4-FFF2-40B4-BE49-F238E27FC236}">
                <a16:creationId xmlns:a16="http://schemas.microsoft.com/office/drawing/2014/main" id="{BAD834BE-0336-1A34-9AD0-12F402895334}"/>
              </a:ext>
            </a:extLst>
          </p:cNvPr>
          <p:cNvGraphicFramePr>
            <a:graphicFrameLocks noGrp="1"/>
          </p:cNvGraphicFramePr>
          <p:nvPr>
            <p:ph idx="1"/>
            <p:extLst>
              <p:ext uri="{D42A27DB-BD31-4B8C-83A1-F6EECF244321}">
                <p14:modId xmlns:p14="http://schemas.microsoft.com/office/powerpoint/2010/main" val="1776450381"/>
              </p:ext>
            </p:extLst>
          </p:nvPr>
        </p:nvGraphicFramePr>
        <p:xfrm>
          <a:off x="1478901" y="755730"/>
          <a:ext cx="2379307" cy="3204342"/>
        </p:xfrm>
        <a:graphic>
          <a:graphicData uri="http://schemas.openxmlformats.org/drawingml/2006/table">
            <a:tbl>
              <a:tblPr firstRow="1" bandRow="1">
                <a:tableStyleId>{5C22544A-7EE6-4342-B048-85BDC9FD1C3A}</a:tableStyleId>
              </a:tblPr>
              <a:tblGrid>
                <a:gridCol w="429209">
                  <a:extLst>
                    <a:ext uri="{9D8B030D-6E8A-4147-A177-3AD203B41FA5}">
                      <a16:colId xmlns:a16="http://schemas.microsoft.com/office/drawing/2014/main" val="2076154806"/>
                    </a:ext>
                  </a:extLst>
                </a:gridCol>
                <a:gridCol w="1950098">
                  <a:extLst>
                    <a:ext uri="{9D8B030D-6E8A-4147-A177-3AD203B41FA5}">
                      <a16:colId xmlns:a16="http://schemas.microsoft.com/office/drawing/2014/main" val="3377161396"/>
                    </a:ext>
                  </a:extLst>
                </a:gridCol>
              </a:tblGrid>
              <a:tr h="356038">
                <a:tc>
                  <a:txBody>
                    <a:bodyPr/>
                    <a:lstStyle/>
                    <a:p>
                      <a:r>
                        <a:rPr lang="en-US" sz="1600" b="1" dirty="0">
                          <a:solidFill>
                            <a:schemeClr val="bg1"/>
                          </a:solidFill>
                        </a:rPr>
                        <a:t>R0</a:t>
                      </a:r>
                      <a:endParaRPr lang="en-CA" sz="1600" b="1" dirty="0">
                        <a:solidFill>
                          <a:schemeClr val="bg1"/>
                        </a:solidFill>
                      </a:endParaRPr>
                    </a:p>
                  </a:txBody>
                  <a:tcPr>
                    <a:solidFill>
                      <a:srgbClr val="E7EAED"/>
                    </a:solidFill>
                  </a:tcPr>
                </a:tc>
                <a:tc>
                  <a:txBody>
                    <a:bodyPr/>
                    <a:lstStyle/>
                    <a:p>
                      <a:pPr algn="ctr"/>
                      <a:r>
                        <a:rPr lang="en-US" sz="1600" b="1" dirty="0">
                          <a:solidFill>
                            <a:schemeClr val="bg1"/>
                          </a:solidFill>
                        </a:rPr>
                        <a:t>0</a:t>
                      </a:r>
                      <a:endParaRPr lang="en-CA" sz="1600" b="1" dirty="0">
                        <a:solidFill>
                          <a:schemeClr val="bg1"/>
                        </a:solidFill>
                      </a:endParaRPr>
                    </a:p>
                  </a:txBody>
                  <a:tcPr>
                    <a:solidFill>
                      <a:srgbClr val="E7EAED"/>
                    </a:solidFill>
                  </a:tcPr>
                </a:tc>
                <a:extLst>
                  <a:ext uri="{0D108BD9-81ED-4DB2-BD59-A6C34878D82A}">
                    <a16:rowId xmlns:a16="http://schemas.microsoft.com/office/drawing/2014/main" val="3957574352"/>
                  </a:ext>
                </a:extLst>
              </a:tr>
              <a:tr h="356038">
                <a:tc>
                  <a:txBody>
                    <a:bodyPr/>
                    <a:lstStyle/>
                    <a:p>
                      <a:r>
                        <a:rPr lang="en-US" sz="1600" b="1" dirty="0"/>
                        <a:t>R1</a:t>
                      </a:r>
                      <a:endParaRPr lang="en-CA" sz="1600" b="1" dirty="0"/>
                    </a:p>
                  </a:txBody>
                  <a:tcPr/>
                </a:tc>
                <a:tc>
                  <a:txBody>
                    <a:bodyPr/>
                    <a:lstStyle/>
                    <a:p>
                      <a:endParaRPr lang="en-CA" sz="1600" b="1"/>
                    </a:p>
                  </a:txBody>
                  <a:tcPr/>
                </a:tc>
                <a:extLst>
                  <a:ext uri="{0D108BD9-81ED-4DB2-BD59-A6C34878D82A}">
                    <a16:rowId xmlns:a16="http://schemas.microsoft.com/office/drawing/2014/main" val="2496282888"/>
                  </a:ext>
                </a:extLst>
              </a:tr>
              <a:tr h="356038">
                <a:tc>
                  <a:txBody>
                    <a:bodyPr/>
                    <a:lstStyle/>
                    <a:p>
                      <a:r>
                        <a:rPr lang="en-US" sz="1600" b="1" dirty="0"/>
                        <a:t>R2</a:t>
                      </a:r>
                      <a:endParaRPr lang="en-CA" sz="1600" b="1" dirty="0"/>
                    </a:p>
                  </a:txBody>
                  <a:tcPr/>
                </a:tc>
                <a:tc>
                  <a:txBody>
                    <a:bodyPr/>
                    <a:lstStyle/>
                    <a:p>
                      <a:endParaRPr lang="en-CA" sz="1600" b="1" dirty="0"/>
                    </a:p>
                  </a:txBody>
                  <a:tcPr/>
                </a:tc>
                <a:extLst>
                  <a:ext uri="{0D108BD9-81ED-4DB2-BD59-A6C34878D82A}">
                    <a16:rowId xmlns:a16="http://schemas.microsoft.com/office/drawing/2014/main" val="1466358457"/>
                  </a:ext>
                </a:extLst>
              </a:tr>
              <a:tr h="356038">
                <a:tc>
                  <a:txBody>
                    <a:bodyPr/>
                    <a:lstStyle/>
                    <a:p>
                      <a:r>
                        <a:rPr lang="en-US" sz="1600" b="1" dirty="0"/>
                        <a:t>R3</a:t>
                      </a:r>
                      <a:endParaRPr lang="en-CA" sz="1600" b="1" dirty="0"/>
                    </a:p>
                  </a:txBody>
                  <a:tcPr/>
                </a:tc>
                <a:tc>
                  <a:txBody>
                    <a:bodyPr/>
                    <a:lstStyle/>
                    <a:p>
                      <a:endParaRPr lang="en-CA" sz="1600" b="1"/>
                    </a:p>
                  </a:txBody>
                  <a:tcPr/>
                </a:tc>
                <a:extLst>
                  <a:ext uri="{0D108BD9-81ED-4DB2-BD59-A6C34878D82A}">
                    <a16:rowId xmlns:a16="http://schemas.microsoft.com/office/drawing/2014/main" val="502067515"/>
                  </a:ext>
                </a:extLst>
              </a:tr>
              <a:tr h="356038">
                <a:tc>
                  <a:txBody>
                    <a:bodyPr/>
                    <a:lstStyle/>
                    <a:p>
                      <a:r>
                        <a:rPr lang="en-US" sz="1600" b="1" dirty="0"/>
                        <a:t>R4</a:t>
                      </a:r>
                      <a:endParaRPr lang="en-CA" sz="1600" b="1" dirty="0"/>
                    </a:p>
                  </a:txBody>
                  <a:tcPr/>
                </a:tc>
                <a:tc>
                  <a:txBody>
                    <a:bodyPr/>
                    <a:lstStyle/>
                    <a:p>
                      <a:endParaRPr lang="en-CA" sz="1600" b="1" dirty="0"/>
                    </a:p>
                  </a:txBody>
                  <a:tcPr/>
                </a:tc>
                <a:extLst>
                  <a:ext uri="{0D108BD9-81ED-4DB2-BD59-A6C34878D82A}">
                    <a16:rowId xmlns:a16="http://schemas.microsoft.com/office/drawing/2014/main" val="2814245534"/>
                  </a:ext>
                </a:extLst>
              </a:tr>
              <a:tr h="356038">
                <a:tc>
                  <a:txBody>
                    <a:bodyPr/>
                    <a:lstStyle/>
                    <a:p>
                      <a:r>
                        <a:rPr lang="en-US" sz="1600" b="1" dirty="0"/>
                        <a:t>R5</a:t>
                      </a:r>
                      <a:endParaRPr lang="en-CA" sz="1600" b="1" dirty="0"/>
                    </a:p>
                  </a:txBody>
                  <a:tcPr/>
                </a:tc>
                <a:tc>
                  <a:txBody>
                    <a:bodyPr/>
                    <a:lstStyle/>
                    <a:p>
                      <a:pPr algn="ctr"/>
                      <a:r>
                        <a:rPr lang="en-US" sz="1600" b="1" dirty="0"/>
                        <a:t>12</a:t>
                      </a:r>
                      <a:endParaRPr lang="en-CA" sz="1600" b="1" dirty="0"/>
                    </a:p>
                  </a:txBody>
                  <a:tcPr/>
                </a:tc>
                <a:extLst>
                  <a:ext uri="{0D108BD9-81ED-4DB2-BD59-A6C34878D82A}">
                    <a16:rowId xmlns:a16="http://schemas.microsoft.com/office/drawing/2014/main" val="2929770885"/>
                  </a:ext>
                </a:extLst>
              </a:tr>
              <a:tr h="356038">
                <a:tc>
                  <a:txBody>
                    <a:bodyPr/>
                    <a:lstStyle/>
                    <a:p>
                      <a:r>
                        <a:rPr lang="en-US" sz="1600" b="1" dirty="0"/>
                        <a:t>R6</a:t>
                      </a:r>
                      <a:endParaRPr lang="en-CA" sz="1600" b="1" dirty="0"/>
                    </a:p>
                  </a:txBody>
                  <a:tcPr/>
                </a:tc>
                <a:tc>
                  <a:txBody>
                    <a:bodyPr/>
                    <a:lstStyle/>
                    <a:p>
                      <a:pPr algn="ctr"/>
                      <a:r>
                        <a:rPr lang="en-US" sz="1600" b="1" dirty="0"/>
                        <a:t>123456789</a:t>
                      </a:r>
                      <a:endParaRPr lang="en-CA" sz="1600" b="1" dirty="0"/>
                    </a:p>
                  </a:txBody>
                  <a:tcPr/>
                </a:tc>
                <a:extLst>
                  <a:ext uri="{0D108BD9-81ED-4DB2-BD59-A6C34878D82A}">
                    <a16:rowId xmlns:a16="http://schemas.microsoft.com/office/drawing/2014/main" val="2192846774"/>
                  </a:ext>
                </a:extLst>
              </a:tr>
              <a:tr h="356038">
                <a:tc>
                  <a:txBody>
                    <a:bodyPr/>
                    <a:lstStyle/>
                    <a:p>
                      <a:r>
                        <a:rPr lang="en-US" sz="1600" b="1" dirty="0"/>
                        <a:t>R7</a:t>
                      </a:r>
                      <a:endParaRPr lang="en-CA" sz="1600" b="1" dirty="0"/>
                    </a:p>
                  </a:txBody>
                  <a:tcPr/>
                </a:tc>
                <a:tc>
                  <a:txBody>
                    <a:bodyPr/>
                    <a:lstStyle/>
                    <a:p>
                      <a:endParaRPr lang="en-CA" sz="1600" b="1" dirty="0"/>
                    </a:p>
                  </a:txBody>
                  <a:tcPr/>
                </a:tc>
                <a:extLst>
                  <a:ext uri="{0D108BD9-81ED-4DB2-BD59-A6C34878D82A}">
                    <a16:rowId xmlns:a16="http://schemas.microsoft.com/office/drawing/2014/main" val="209796284"/>
                  </a:ext>
                </a:extLst>
              </a:tr>
              <a:tr h="356038">
                <a:tc>
                  <a:txBody>
                    <a:bodyPr/>
                    <a:lstStyle/>
                    <a:p>
                      <a:r>
                        <a:rPr lang="en-US" sz="1600" b="1" dirty="0"/>
                        <a:t>R8</a:t>
                      </a:r>
                      <a:endParaRPr lang="en-CA" sz="1600" b="1" dirty="0"/>
                    </a:p>
                  </a:txBody>
                  <a:tcPr/>
                </a:tc>
                <a:tc>
                  <a:txBody>
                    <a:bodyPr/>
                    <a:lstStyle/>
                    <a:p>
                      <a:endParaRPr lang="en-CA" sz="1600" b="1" dirty="0"/>
                    </a:p>
                  </a:txBody>
                  <a:tcPr/>
                </a:tc>
                <a:extLst>
                  <a:ext uri="{0D108BD9-81ED-4DB2-BD59-A6C34878D82A}">
                    <a16:rowId xmlns:a16="http://schemas.microsoft.com/office/drawing/2014/main" val="767442275"/>
                  </a:ext>
                </a:extLst>
              </a:tr>
            </a:tbl>
          </a:graphicData>
        </a:graphic>
      </p:graphicFrame>
      <p:sp>
        <p:nvSpPr>
          <p:cNvPr id="10" name="TextBox 9">
            <a:extLst>
              <a:ext uri="{FF2B5EF4-FFF2-40B4-BE49-F238E27FC236}">
                <a16:creationId xmlns:a16="http://schemas.microsoft.com/office/drawing/2014/main" id="{9E74DECD-EE9B-6783-45D9-81AFDCB957D9}"/>
              </a:ext>
            </a:extLst>
          </p:cNvPr>
          <p:cNvSpPr txBox="1"/>
          <p:nvPr/>
        </p:nvSpPr>
        <p:spPr>
          <a:xfrm>
            <a:off x="1713452" y="179765"/>
            <a:ext cx="1910203" cy="461665"/>
          </a:xfrm>
          <a:prstGeom prst="rect">
            <a:avLst/>
          </a:prstGeom>
          <a:noFill/>
        </p:spPr>
        <p:txBody>
          <a:bodyPr wrap="none" rtlCol="0">
            <a:spAutoFit/>
          </a:bodyPr>
          <a:lstStyle/>
          <a:p>
            <a:r>
              <a:rPr lang="en-US" sz="2400" b="1" dirty="0"/>
              <a:t>Register File</a:t>
            </a:r>
            <a:endParaRPr lang="en-CA" sz="2400" b="1" dirty="0"/>
          </a:p>
        </p:txBody>
      </p:sp>
      <p:sp>
        <p:nvSpPr>
          <p:cNvPr id="11" name="Rectangle 10">
            <a:extLst>
              <a:ext uri="{FF2B5EF4-FFF2-40B4-BE49-F238E27FC236}">
                <a16:creationId xmlns:a16="http://schemas.microsoft.com/office/drawing/2014/main" id="{01464964-590F-4DCB-E890-3F744FF904B2}"/>
              </a:ext>
            </a:extLst>
          </p:cNvPr>
          <p:cNvSpPr/>
          <p:nvPr/>
        </p:nvSpPr>
        <p:spPr>
          <a:xfrm>
            <a:off x="1222310" y="4568232"/>
            <a:ext cx="2892490" cy="1110343"/>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A26EE2AC-B28D-28DC-F298-CB6B88493F11}"/>
              </a:ext>
            </a:extLst>
          </p:cNvPr>
          <p:cNvSpPr txBox="1"/>
          <p:nvPr/>
        </p:nvSpPr>
        <p:spPr>
          <a:xfrm>
            <a:off x="2298034" y="4604883"/>
            <a:ext cx="741037" cy="461665"/>
          </a:xfrm>
          <a:prstGeom prst="rect">
            <a:avLst/>
          </a:prstGeom>
          <a:noFill/>
        </p:spPr>
        <p:txBody>
          <a:bodyPr wrap="none" rtlCol="0">
            <a:spAutoFit/>
          </a:bodyPr>
          <a:lstStyle/>
          <a:p>
            <a:r>
              <a:rPr lang="en-US" sz="2400" b="1" dirty="0"/>
              <a:t>ALU</a:t>
            </a:r>
            <a:endParaRPr lang="en-CA" sz="2400" b="1" dirty="0"/>
          </a:p>
        </p:txBody>
      </p:sp>
      <p:sp>
        <p:nvSpPr>
          <p:cNvPr id="13" name="Rectangle 12">
            <a:extLst>
              <a:ext uri="{FF2B5EF4-FFF2-40B4-BE49-F238E27FC236}">
                <a16:creationId xmlns:a16="http://schemas.microsoft.com/office/drawing/2014/main" id="{58E939CC-E3E9-ECE0-7882-E5C331B2F027}"/>
              </a:ext>
            </a:extLst>
          </p:cNvPr>
          <p:cNvSpPr/>
          <p:nvPr/>
        </p:nvSpPr>
        <p:spPr>
          <a:xfrm>
            <a:off x="1651381" y="5103199"/>
            <a:ext cx="2034344" cy="36512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Pass Trough</a:t>
            </a:r>
            <a:endParaRPr lang="en-CA" dirty="0">
              <a:solidFill>
                <a:schemeClr val="bg1"/>
              </a:solidFill>
            </a:endParaRPr>
          </a:p>
        </p:txBody>
      </p:sp>
      <p:sp>
        <p:nvSpPr>
          <p:cNvPr id="14" name="Rectangle 13">
            <a:extLst>
              <a:ext uri="{FF2B5EF4-FFF2-40B4-BE49-F238E27FC236}">
                <a16:creationId xmlns:a16="http://schemas.microsoft.com/office/drawing/2014/main" id="{DFAEF66F-7560-7C66-CD7E-FBF464901B06}"/>
              </a:ext>
            </a:extLst>
          </p:cNvPr>
          <p:cNvSpPr/>
          <p:nvPr/>
        </p:nvSpPr>
        <p:spPr>
          <a:xfrm>
            <a:off x="4841810" y="136525"/>
            <a:ext cx="2892490" cy="1110343"/>
          </a:xfrm>
          <a:prstGeom prst="rect">
            <a:avLst/>
          </a:prstGeom>
          <a:solidFill>
            <a:srgbClr val="425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6617F75E-25DE-FB54-863D-E3CB9899EC6A}"/>
              </a:ext>
            </a:extLst>
          </p:cNvPr>
          <p:cNvSpPr txBox="1"/>
          <p:nvPr/>
        </p:nvSpPr>
        <p:spPr>
          <a:xfrm>
            <a:off x="5004432" y="162485"/>
            <a:ext cx="2567241" cy="461665"/>
          </a:xfrm>
          <a:prstGeom prst="rect">
            <a:avLst/>
          </a:prstGeom>
          <a:noFill/>
        </p:spPr>
        <p:txBody>
          <a:bodyPr wrap="none" rtlCol="0">
            <a:spAutoFit/>
          </a:bodyPr>
          <a:lstStyle/>
          <a:p>
            <a:r>
              <a:rPr lang="en-US" sz="2400" b="1" dirty="0"/>
              <a:t>Program Counter</a:t>
            </a:r>
            <a:endParaRPr lang="en-CA" sz="2400" b="1" dirty="0"/>
          </a:p>
        </p:txBody>
      </p:sp>
      <p:sp>
        <p:nvSpPr>
          <p:cNvPr id="16" name="Rectangle 15">
            <a:extLst>
              <a:ext uri="{FF2B5EF4-FFF2-40B4-BE49-F238E27FC236}">
                <a16:creationId xmlns:a16="http://schemas.microsoft.com/office/drawing/2014/main" id="{28034CE0-042C-E4B5-0989-58CDE044B759}"/>
              </a:ext>
            </a:extLst>
          </p:cNvPr>
          <p:cNvSpPr/>
          <p:nvPr/>
        </p:nvSpPr>
        <p:spPr>
          <a:xfrm>
            <a:off x="5270881" y="671492"/>
            <a:ext cx="2034344" cy="36512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endParaRPr lang="en-CA" dirty="0">
              <a:solidFill>
                <a:schemeClr val="bg1"/>
              </a:solidFill>
            </a:endParaRPr>
          </a:p>
        </p:txBody>
      </p:sp>
      <p:sp>
        <p:nvSpPr>
          <p:cNvPr id="17" name="Rectangle 16">
            <a:extLst>
              <a:ext uri="{FF2B5EF4-FFF2-40B4-BE49-F238E27FC236}">
                <a16:creationId xmlns:a16="http://schemas.microsoft.com/office/drawing/2014/main" id="{6AF83350-340B-56C3-6E47-DFEAFC521394}"/>
              </a:ext>
            </a:extLst>
          </p:cNvPr>
          <p:cNvSpPr/>
          <p:nvPr/>
        </p:nvSpPr>
        <p:spPr>
          <a:xfrm>
            <a:off x="4841810" y="1383393"/>
            <a:ext cx="2892490" cy="1110343"/>
          </a:xfrm>
          <a:prstGeom prst="rect">
            <a:avLst/>
          </a:prstGeom>
          <a:solidFill>
            <a:srgbClr val="340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3CDE9534-11AB-291B-F27A-35CB74B738D2}"/>
              </a:ext>
            </a:extLst>
          </p:cNvPr>
          <p:cNvSpPr txBox="1"/>
          <p:nvPr/>
        </p:nvSpPr>
        <p:spPr>
          <a:xfrm>
            <a:off x="5082594" y="1412870"/>
            <a:ext cx="2489079" cy="400110"/>
          </a:xfrm>
          <a:prstGeom prst="rect">
            <a:avLst/>
          </a:prstGeom>
          <a:noFill/>
        </p:spPr>
        <p:txBody>
          <a:bodyPr wrap="none" rtlCol="0">
            <a:spAutoFit/>
          </a:bodyPr>
          <a:lstStyle/>
          <a:p>
            <a:r>
              <a:rPr lang="en-US" sz="2000" b="1" dirty="0"/>
              <a:t>Instruction Register</a:t>
            </a:r>
            <a:endParaRPr lang="en-CA" sz="2000" b="1" dirty="0"/>
          </a:p>
        </p:txBody>
      </p:sp>
      <p:sp>
        <p:nvSpPr>
          <p:cNvPr id="19" name="Rectangle 18">
            <a:extLst>
              <a:ext uri="{FF2B5EF4-FFF2-40B4-BE49-F238E27FC236}">
                <a16:creationId xmlns:a16="http://schemas.microsoft.com/office/drawing/2014/main" id="{5481AD56-F8C4-C23B-FCD6-5D11E2DA10D0}"/>
              </a:ext>
            </a:extLst>
          </p:cNvPr>
          <p:cNvSpPr/>
          <p:nvPr/>
        </p:nvSpPr>
        <p:spPr>
          <a:xfrm>
            <a:off x="5270881" y="1918360"/>
            <a:ext cx="2034344" cy="36512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Lw R6, R5</a:t>
            </a:r>
            <a:endParaRPr lang="en-CA" dirty="0">
              <a:solidFill>
                <a:schemeClr val="bg1"/>
              </a:solidFill>
            </a:endParaRPr>
          </a:p>
        </p:txBody>
      </p:sp>
      <p:sp>
        <p:nvSpPr>
          <p:cNvPr id="20" name="Rectangle 19">
            <a:extLst>
              <a:ext uri="{FF2B5EF4-FFF2-40B4-BE49-F238E27FC236}">
                <a16:creationId xmlns:a16="http://schemas.microsoft.com/office/drawing/2014/main" id="{B1FA5D8B-7EE1-B4B8-F588-7FD6A5B135F4}"/>
              </a:ext>
            </a:extLst>
          </p:cNvPr>
          <p:cNvSpPr/>
          <p:nvPr/>
        </p:nvSpPr>
        <p:spPr>
          <a:xfrm>
            <a:off x="4811132" y="4335531"/>
            <a:ext cx="2892490" cy="1110343"/>
          </a:xfrm>
          <a:prstGeom prst="rect">
            <a:avLst/>
          </a:prstGeom>
          <a:solidFill>
            <a:srgbClr val="181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8C3B82AA-49F8-BD03-7BF3-0F1D35707CD8}"/>
              </a:ext>
            </a:extLst>
          </p:cNvPr>
          <p:cNvSpPr txBox="1"/>
          <p:nvPr/>
        </p:nvSpPr>
        <p:spPr>
          <a:xfrm>
            <a:off x="5000232" y="4372182"/>
            <a:ext cx="2545505" cy="461665"/>
          </a:xfrm>
          <a:prstGeom prst="rect">
            <a:avLst/>
          </a:prstGeom>
          <a:noFill/>
        </p:spPr>
        <p:txBody>
          <a:bodyPr wrap="none" rtlCol="0">
            <a:spAutoFit/>
          </a:bodyPr>
          <a:lstStyle/>
          <a:p>
            <a:r>
              <a:rPr lang="en-US" sz="2400" b="1" dirty="0"/>
              <a:t>Memory Address</a:t>
            </a:r>
            <a:endParaRPr lang="en-CA" sz="2400" b="1" dirty="0"/>
          </a:p>
        </p:txBody>
      </p:sp>
      <p:sp>
        <p:nvSpPr>
          <p:cNvPr id="22" name="Rectangle 21">
            <a:extLst>
              <a:ext uri="{FF2B5EF4-FFF2-40B4-BE49-F238E27FC236}">
                <a16:creationId xmlns:a16="http://schemas.microsoft.com/office/drawing/2014/main" id="{653CF82A-4451-2A70-653B-A62CE6E0F652}"/>
              </a:ext>
            </a:extLst>
          </p:cNvPr>
          <p:cNvSpPr/>
          <p:nvPr/>
        </p:nvSpPr>
        <p:spPr>
          <a:xfrm>
            <a:off x="5240203" y="4870498"/>
            <a:ext cx="2034344" cy="36512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12</a:t>
            </a:r>
            <a:endParaRPr lang="en-CA" dirty="0">
              <a:solidFill>
                <a:schemeClr val="bg1"/>
              </a:solidFill>
            </a:endParaRPr>
          </a:p>
        </p:txBody>
      </p:sp>
      <p:sp>
        <p:nvSpPr>
          <p:cNvPr id="23" name="Rectangle 22">
            <a:extLst>
              <a:ext uri="{FF2B5EF4-FFF2-40B4-BE49-F238E27FC236}">
                <a16:creationId xmlns:a16="http://schemas.microsoft.com/office/drawing/2014/main" id="{8542634F-41BC-22D7-3D76-31464922874B}"/>
              </a:ext>
            </a:extLst>
          </p:cNvPr>
          <p:cNvSpPr/>
          <p:nvPr/>
        </p:nvSpPr>
        <p:spPr>
          <a:xfrm>
            <a:off x="4811132" y="5582399"/>
            <a:ext cx="2892490" cy="1110343"/>
          </a:xfrm>
          <a:prstGeom prst="rect">
            <a:avLst/>
          </a:prstGeom>
          <a:solidFill>
            <a:srgbClr val="610B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1F3B78EC-23AB-669F-22AB-8553051029B1}"/>
              </a:ext>
            </a:extLst>
          </p:cNvPr>
          <p:cNvSpPr txBox="1"/>
          <p:nvPr/>
        </p:nvSpPr>
        <p:spPr>
          <a:xfrm>
            <a:off x="5240203" y="5619050"/>
            <a:ext cx="2065565" cy="461665"/>
          </a:xfrm>
          <a:prstGeom prst="rect">
            <a:avLst/>
          </a:prstGeom>
          <a:noFill/>
        </p:spPr>
        <p:txBody>
          <a:bodyPr wrap="none" rtlCol="0">
            <a:spAutoFit/>
          </a:bodyPr>
          <a:lstStyle/>
          <a:p>
            <a:r>
              <a:rPr lang="en-US" sz="2400" b="1" dirty="0"/>
              <a:t>Data Register</a:t>
            </a:r>
            <a:endParaRPr lang="en-CA" sz="2400" b="1" dirty="0"/>
          </a:p>
        </p:txBody>
      </p:sp>
      <p:sp>
        <p:nvSpPr>
          <p:cNvPr id="25" name="Rectangle 24">
            <a:extLst>
              <a:ext uri="{FF2B5EF4-FFF2-40B4-BE49-F238E27FC236}">
                <a16:creationId xmlns:a16="http://schemas.microsoft.com/office/drawing/2014/main" id="{D2D7B952-5DDD-314B-FA3D-9960DC05DA25}"/>
              </a:ext>
            </a:extLst>
          </p:cNvPr>
          <p:cNvSpPr/>
          <p:nvPr/>
        </p:nvSpPr>
        <p:spPr>
          <a:xfrm>
            <a:off x="5240203" y="6117366"/>
            <a:ext cx="2034344" cy="36512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123456789</a:t>
            </a:r>
            <a:endParaRPr lang="en-CA" dirty="0">
              <a:solidFill>
                <a:schemeClr val="bg1"/>
              </a:solidFill>
            </a:endParaRPr>
          </a:p>
        </p:txBody>
      </p:sp>
      <p:grpSp>
        <p:nvGrpSpPr>
          <p:cNvPr id="29" name="Group 28">
            <a:extLst>
              <a:ext uri="{FF2B5EF4-FFF2-40B4-BE49-F238E27FC236}">
                <a16:creationId xmlns:a16="http://schemas.microsoft.com/office/drawing/2014/main" id="{1504F97B-FA32-6D36-6ED7-43D28E2C125E}"/>
              </a:ext>
            </a:extLst>
          </p:cNvPr>
          <p:cNvGrpSpPr/>
          <p:nvPr/>
        </p:nvGrpSpPr>
        <p:grpSpPr>
          <a:xfrm>
            <a:off x="8748225" y="300041"/>
            <a:ext cx="2892490" cy="6421434"/>
            <a:chOff x="5704114" y="300041"/>
            <a:chExt cx="2892490" cy="6421434"/>
          </a:xfrm>
        </p:grpSpPr>
        <p:sp>
          <p:nvSpPr>
            <p:cNvPr id="26" name="Rectangle 25">
              <a:extLst>
                <a:ext uri="{FF2B5EF4-FFF2-40B4-BE49-F238E27FC236}">
                  <a16:creationId xmlns:a16="http://schemas.microsoft.com/office/drawing/2014/main" id="{5AC9444E-A6D7-4E1A-BAA5-259FE468D2FD}"/>
                </a:ext>
              </a:extLst>
            </p:cNvPr>
            <p:cNvSpPr/>
            <p:nvPr/>
          </p:nvSpPr>
          <p:spPr>
            <a:xfrm>
              <a:off x="5704114" y="300041"/>
              <a:ext cx="2892490" cy="64214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7" name="Content Placeholder 8">
              <a:extLst>
                <a:ext uri="{FF2B5EF4-FFF2-40B4-BE49-F238E27FC236}">
                  <a16:creationId xmlns:a16="http://schemas.microsoft.com/office/drawing/2014/main" id="{6FDD471F-17C2-A3BD-F18D-4D9DCF78F2DD}"/>
                </a:ext>
              </a:extLst>
            </p:cNvPr>
            <p:cNvGraphicFramePr>
              <a:graphicFrameLocks/>
            </p:cNvGraphicFramePr>
            <p:nvPr>
              <p:extLst>
                <p:ext uri="{D42A27DB-BD31-4B8C-83A1-F6EECF244321}">
                  <p14:modId xmlns:p14="http://schemas.microsoft.com/office/powerpoint/2010/main" val="2711377571"/>
                </p:ext>
              </p:extLst>
            </p:nvPr>
          </p:nvGraphicFramePr>
          <p:xfrm>
            <a:off x="5960705" y="919246"/>
            <a:ext cx="2379307" cy="3204342"/>
          </p:xfrm>
          <a:graphic>
            <a:graphicData uri="http://schemas.openxmlformats.org/drawingml/2006/table">
              <a:tbl>
                <a:tblPr firstRow="1" bandRow="1">
                  <a:tableStyleId>{5C22544A-7EE6-4342-B048-85BDC9FD1C3A}</a:tableStyleId>
                </a:tblPr>
                <a:tblGrid>
                  <a:gridCol w="429209">
                    <a:extLst>
                      <a:ext uri="{9D8B030D-6E8A-4147-A177-3AD203B41FA5}">
                        <a16:colId xmlns:a16="http://schemas.microsoft.com/office/drawing/2014/main" val="2076154806"/>
                      </a:ext>
                    </a:extLst>
                  </a:gridCol>
                  <a:gridCol w="1950098">
                    <a:extLst>
                      <a:ext uri="{9D8B030D-6E8A-4147-A177-3AD203B41FA5}">
                        <a16:colId xmlns:a16="http://schemas.microsoft.com/office/drawing/2014/main" val="3377161396"/>
                      </a:ext>
                    </a:extLst>
                  </a:gridCol>
                </a:tblGrid>
                <a:tr h="356038">
                  <a:tc>
                    <a:txBody>
                      <a:bodyPr/>
                      <a:lstStyle/>
                      <a:p>
                        <a:r>
                          <a:rPr lang="en-US" sz="1600" b="1" dirty="0">
                            <a:solidFill>
                              <a:schemeClr val="bg1"/>
                            </a:solidFill>
                          </a:rPr>
                          <a:t>0</a:t>
                        </a:r>
                        <a:endParaRPr lang="en-CA" sz="1600" b="1" dirty="0">
                          <a:solidFill>
                            <a:schemeClr val="bg1"/>
                          </a:solidFill>
                        </a:endParaRPr>
                      </a:p>
                    </a:txBody>
                    <a:tcPr>
                      <a:solidFill>
                        <a:srgbClr val="E7EAED"/>
                      </a:solidFill>
                    </a:tcPr>
                  </a:tc>
                  <a:tc>
                    <a:txBody>
                      <a:bodyPr/>
                      <a:lstStyle/>
                      <a:p>
                        <a:pPr algn="l"/>
                        <a:r>
                          <a:rPr lang="en-US" sz="1600" b="1" dirty="0" err="1">
                            <a:solidFill>
                              <a:schemeClr val="bg1"/>
                            </a:solidFill>
                          </a:rPr>
                          <a:t>addi</a:t>
                        </a:r>
                        <a:r>
                          <a:rPr lang="en-US" sz="1600" b="1" dirty="0">
                            <a:solidFill>
                              <a:schemeClr val="bg1"/>
                            </a:solidFill>
                          </a:rPr>
                          <a:t> R5, R0, 12</a:t>
                        </a:r>
                        <a:endParaRPr lang="en-CA" sz="1600" b="1" dirty="0">
                          <a:solidFill>
                            <a:schemeClr val="bg1"/>
                          </a:solidFill>
                        </a:endParaRPr>
                      </a:p>
                    </a:txBody>
                    <a:tcPr>
                      <a:solidFill>
                        <a:srgbClr val="E7EAED"/>
                      </a:solidFill>
                    </a:tcPr>
                  </a:tc>
                  <a:extLst>
                    <a:ext uri="{0D108BD9-81ED-4DB2-BD59-A6C34878D82A}">
                      <a16:rowId xmlns:a16="http://schemas.microsoft.com/office/drawing/2014/main" val="3957574352"/>
                    </a:ext>
                  </a:extLst>
                </a:tr>
                <a:tr h="356038">
                  <a:tc>
                    <a:txBody>
                      <a:bodyPr/>
                      <a:lstStyle/>
                      <a:p>
                        <a:r>
                          <a:rPr lang="en-US" sz="1600" b="1" dirty="0"/>
                          <a:t>4</a:t>
                        </a:r>
                        <a:endParaRPr lang="en-CA" sz="1600" b="1" dirty="0"/>
                      </a:p>
                    </a:txBody>
                    <a:tcPr/>
                  </a:tc>
                  <a:tc>
                    <a:txBody>
                      <a:bodyPr/>
                      <a:lstStyle/>
                      <a:p>
                        <a:pPr algn="l"/>
                        <a:r>
                          <a:rPr lang="en-US" sz="1600" b="1" dirty="0" err="1"/>
                          <a:t>lw</a:t>
                        </a:r>
                        <a:r>
                          <a:rPr lang="en-US" sz="1600" b="1" dirty="0"/>
                          <a:t> R6, R5</a:t>
                        </a:r>
                        <a:endParaRPr lang="en-CA" sz="1600" b="1" dirty="0"/>
                      </a:p>
                    </a:txBody>
                    <a:tcPr/>
                  </a:tc>
                  <a:extLst>
                    <a:ext uri="{0D108BD9-81ED-4DB2-BD59-A6C34878D82A}">
                      <a16:rowId xmlns:a16="http://schemas.microsoft.com/office/drawing/2014/main" val="2496282888"/>
                    </a:ext>
                  </a:extLst>
                </a:tr>
                <a:tr h="356038">
                  <a:tc>
                    <a:txBody>
                      <a:bodyPr/>
                      <a:lstStyle/>
                      <a:p>
                        <a:r>
                          <a:rPr lang="en-US" sz="1600" b="1" dirty="0"/>
                          <a:t>8</a:t>
                        </a:r>
                        <a:endParaRPr lang="en-CA" sz="1600" b="1" dirty="0"/>
                      </a:p>
                    </a:txBody>
                    <a:tcPr/>
                  </a:tc>
                  <a:tc>
                    <a:txBody>
                      <a:bodyPr/>
                      <a:lstStyle/>
                      <a:p>
                        <a:pPr algn="l"/>
                        <a:endParaRPr lang="en-CA" sz="1600" b="1" dirty="0"/>
                      </a:p>
                    </a:txBody>
                    <a:tcPr/>
                  </a:tc>
                  <a:extLst>
                    <a:ext uri="{0D108BD9-81ED-4DB2-BD59-A6C34878D82A}">
                      <a16:rowId xmlns:a16="http://schemas.microsoft.com/office/drawing/2014/main" val="1466358457"/>
                    </a:ext>
                  </a:extLst>
                </a:tr>
                <a:tr h="356038">
                  <a:tc>
                    <a:txBody>
                      <a:bodyPr/>
                      <a:lstStyle/>
                      <a:p>
                        <a:r>
                          <a:rPr lang="en-US" sz="1600" b="1" dirty="0"/>
                          <a:t>12</a:t>
                        </a:r>
                        <a:endParaRPr lang="en-CA" sz="1600" b="1" dirty="0"/>
                      </a:p>
                    </a:txBody>
                    <a:tcPr/>
                  </a:tc>
                  <a:tc>
                    <a:txBody>
                      <a:bodyPr/>
                      <a:lstStyle/>
                      <a:p>
                        <a:pPr algn="l"/>
                        <a:r>
                          <a:rPr lang="en-US" sz="1600" b="1" dirty="0"/>
                          <a:t>123456789</a:t>
                        </a:r>
                        <a:endParaRPr lang="en-CA" sz="1600" b="1" dirty="0"/>
                      </a:p>
                    </a:txBody>
                    <a:tcPr/>
                  </a:tc>
                  <a:extLst>
                    <a:ext uri="{0D108BD9-81ED-4DB2-BD59-A6C34878D82A}">
                      <a16:rowId xmlns:a16="http://schemas.microsoft.com/office/drawing/2014/main" val="502067515"/>
                    </a:ext>
                  </a:extLst>
                </a:tr>
                <a:tr h="356038">
                  <a:tc>
                    <a:txBody>
                      <a:bodyPr/>
                      <a:lstStyle/>
                      <a:p>
                        <a:r>
                          <a:rPr lang="en-US" sz="1600" b="1" dirty="0"/>
                          <a:t>16</a:t>
                        </a:r>
                        <a:endParaRPr lang="en-CA" sz="1600" b="1" dirty="0"/>
                      </a:p>
                    </a:txBody>
                    <a:tcPr/>
                  </a:tc>
                  <a:tc>
                    <a:txBody>
                      <a:bodyPr/>
                      <a:lstStyle/>
                      <a:p>
                        <a:pPr algn="l"/>
                        <a:endParaRPr lang="en-CA" sz="1600" b="1" dirty="0"/>
                      </a:p>
                    </a:txBody>
                    <a:tcPr/>
                  </a:tc>
                  <a:extLst>
                    <a:ext uri="{0D108BD9-81ED-4DB2-BD59-A6C34878D82A}">
                      <a16:rowId xmlns:a16="http://schemas.microsoft.com/office/drawing/2014/main" val="2814245534"/>
                    </a:ext>
                  </a:extLst>
                </a:tr>
                <a:tr h="356038">
                  <a:tc>
                    <a:txBody>
                      <a:bodyPr/>
                      <a:lstStyle/>
                      <a:p>
                        <a:r>
                          <a:rPr lang="en-US" sz="1600" b="1" dirty="0"/>
                          <a:t>20</a:t>
                        </a:r>
                        <a:endParaRPr lang="en-CA" sz="1600" b="1" dirty="0"/>
                      </a:p>
                    </a:txBody>
                    <a:tcPr/>
                  </a:tc>
                  <a:tc>
                    <a:txBody>
                      <a:bodyPr/>
                      <a:lstStyle/>
                      <a:p>
                        <a:pPr algn="l"/>
                        <a:endParaRPr lang="en-CA" sz="1600" b="1" dirty="0"/>
                      </a:p>
                    </a:txBody>
                    <a:tcPr/>
                  </a:tc>
                  <a:extLst>
                    <a:ext uri="{0D108BD9-81ED-4DB2-BD59-A6C34878D82A}">
                      <a16:rowId xmlns:a16="http://schemas.microsoft.com/office/drawing/2014/main" val="2929770885"/>
                    </a:ext>
                  </a:extLst>
                </a:tr>
                <a:tr h="356038">
                  <a:tc>
                    <a:txBody>
                      <a:bodyPr/>
                      <a:lstStyle/>
                      <a:p>
                        <a:r>
                          <a:rPr lang="en-US" sz="1600" b="1" dirty="0"/>
                          <a:t>24</a:t>
                        </a:r>
                        <a:endParaRPr lang="en-CA" sz="1600" b="1" dirty="0"/>
                      </a:p>
                    </a:txBody>
                    <a:tcPr/>
                  </a:tc>
                  <a:tc>
                    <a:txBody>
                      <a:bodyPr/>
                      <a:lstStyle/>
                      <a:p>
                        <a:pPr algn="l"/>
                        <a:endParaRPr lang="en-CA" sz="1600" b="1" dirty="0"/>
                      </a:p>
                    </a:txBody>
                    <a:tcPr/>
                  </a:tc>
                  <a:extLst>
                    <a:ext uri="{0D108BD9-81ED-4DB2-BD59-A6C34878D82A}">
                      <a16:rowId xmlns:a16="http://schemas.microsoft.com/office/drawing/2014/main" val="2192846774"/>
                    </a:ext>
                  </a:extLst>
                </a:tr>
                <a:tr h="356038">
                  <a:tc>
                    <a:txBody>
                      <a:bodyPr/>
                      <a:lstStyle/>
                      <a:p>
                        <a:r>
                          <a:rPr lang="en-US" sz="1600" b="1" dirty="0"/>
                          <a:t>28</a:t>
                        </a:r>
                        <a:endParaRPr lang="en-CA" sz="1600" b="1" dirty="0"/>
                      </a:p>
                    </a:txBody>
                    <a:tcPr/>
                  </a:tc>
                  <a:tc>
                    <a:txBody>
                      <a:bodyPr/>
                      <a:lstStyle/>
                      <a:p>
                        <a:pPr algn="l"/>
                        <a:endParaRPr lang="en-CA" sz="1600" b="1" dirty="0"/>
                      </a:p>
                    </a:txBody>
                    <a:tcPr/>
                  </a:tc>
                  <a:extLst>
                    <a:ext uri="{0D108BD9-81ED-4DB2-BD59-A6C34878D82A}">
                      <a16:rowId xmlns:a16="http://schemas.microsoft.com/office/drawing/2014/main" val="209796284"/>
                    </a:ext>
                  </a:extLst>
                </a:tr>
                <a:tr h="356038">
                  <a:tc>
                    <a:txBody>
                      <a:bodyPr/>
                      <a:lstStyle/>
                      <a:p>
                        <a:r>
                          <a:rPr lang="en-US" sz="1600" b="1" dirty="0"/>
                          <a:t>32</a:t>
                        </a:r>
                        <a:endParaRPr lang="en-CA" sz="1600" b="1" dirty="0"/>
                      </a:p>
                    </a:txBody>
                    <a:tcPr/>
                  </a:tc>
                  <a:tc>
                    <a:txBody>
                      <a:bodyPr/>
                      <a:lstStyle/>
                      <a:p>
                        <a:pPr algn="l"/>
                        <a:endParaRPr lang="en-CA" sz="1600" b="1" dirty="0"/>
                      </a:p>
                    </a:txBody>
                    <a:tcPr/>
                  </a:tc>
                  <a:extLst>
                    <a:ext uri="{0D108BD9-81ED-4DB2-BD59-A6C34878D82A}">
                      <a16:rowId xmlns:a16="http://schemas.microsoft.com/office/drawing/2014/main" val="767442275"/>
                    </a:ext>
                  </a:extLst>
                </a:tr>
              </a:tbl>
            </a:graphicData>
          </a:graphic>
        </p:graphicFrame>
        <p:sp>
          <p:nvSpPr>
            <p:cNvPr id="28" name="TextBox 27">
              <a:extLst>
                <a:ext uri="{FF2B5EF4-FFF2-40B4-BE49-F238E27FC236}">
                  <a16:creationId xmlns:a16="http://schemas.microsoft.com/office/drawing/2014/main" id="{5B3F1F93-740C-9AFC-28FF-CD1E4C365BDD}"/>
                </a:ext>
              </a:extLst>
            </p:cNvPr>
            <p:cNvSpPr txBox="1"/>
            <p:nvPr/>
          </p:nvSpPr>
          <p:spPr>
            <a:xfrm>
              <a:off x="6484928" y="343281"/>
              <a:ext cx="1330685" cy="461665"/>
            </a:xfrm>
            <a:prstGeom prst="rect">
              <a:avLst/>
            </a:prstGeom>
            <a:noFill/>
            <a:ln>
              <a:noFill/>
            </a:ln>
          </p:spPr>
          <p:txBody>
            <a:bodyPr wrap="none" rtlCol="0">
              <a:spAutoFit/>
            </a:bodyPr>
            <a:lstStyle/>
            <a:p>
              <a:r>
                <a:rPr lang="en-US" sz="2400" b="1" dirty="0"/>
                <a:t>Memory</a:t>
              </a:r>
              <a:endParaRPr lang="en-CA" sz="2400" b="1" dirty="0"/>
            </a:p>
          </p:txBody>
        </p:sp>
      </p:grpSp>
      <p:sp>
        <p:nvSpPr>
          <p:cNvPr id="30" name="Oval 29">
            <a:extLst>
              <a:ext uri="{FF2B5EF4-FFF2-40B4-BE49-F238E27FC236}">
                <a16:creationId xmlns:a16="http://schemas.microsoft.com/office/drawing/2014/main" id="{DEC7AF2D-4488-4841-FB3A-32A157CA11AF}"/>
              </a:ext>
            </a:extLst>
          </p:cNvPr>
          <p:cNvSpPr/>
          <p:nvPr/>
        </p:nvSpPr>
        <p:spPr>
          <a:xfrm>
            <a:off x="5000232" y="3059837"/>
            <a:ext cx="2473588" cy="100005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Control Unit</a:t>
            </a:r>
            <a:endParaRPr lang="en-CA" b="1" dirty="0"/>
          </a:p>
        </p:txBody>
      </p:sp>
      <p:cxnSp>
        <p:nvCxnSpPr>
          <p:cNvPr id="32" name="Straight Arrow Connector 31">
            <a:extLst>
              <a:ext uri="{FF2B5EF4-FFF2-40B4-BE49-F238E27FC236}">
                <a16:creationId xmlns:a16="http://schemas.microsoft.com/office/drawing/2014/main" id="{6F1937A2-8BFD-BFB3-AA42-A6A05A7141B6}"/>
              </a:ext>
            </a:extLst>
          </p:cNvPr>
          <p:cNvCxnSpPr>
            <a:cxnSpLocks/>
          </p:cNvCxnSpPr>
          <p:nvPr/>
        </p:nvCxnSpPr>
        <p:spPr>
          <a:xfrm>
            <a:off x="3256384" y="4176680"/>
            <a:ext cx="0" cy="400210"/>
          </a:xfrm>
          <a:prstGeom prst="straightConnector1">
            <a:avLst/>
          </a:prstGeom>
          <a:ln w="76200">
            <a:solidFill>
              <a:srgbClr val="09635F"/>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6B25EA1-E253-E649-2929-2B7A94A24FA9}"/>
              </a:ext>
            </a:extLst>
          </p:cNvPr>
          <p:cNvCxnSpPr>
            <a:cxnSpLocks/>
          </p:cNvCxnSpPr>
          <p:nvPr/>
        </p:nvCxnSpPr>
        <p:spPr>
          <a:xfrm>
            <a:off x="2083837" y="4172077"/>
            <a:ext cx="0" cy="400210"/>
          </a:xfrm>
          <a:prstGeom prst="straightConnector1">
            <a:avLst/>
          </a:prstGeom>
          <a:ln w="76200">
            <a:solidFill>
              <a:srgbClr val="09635F"/>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11772E8-5430-3925-D551-34736E2E3045}"/>
              </a:ext>
            </a:extLst>
          </p:cNvPr>
          <p:cNvCxnSpPr>
            <a:cxnSpLocks/>
            <a:stCxn id="11" idx="2"/>
          </p:cNvCxnSpPr>
          <p:nvPr/>
        </p:nvCxnSpPr>
        <p:spPr>
          <a:xfrm>
            <a:off x="2668555" y="5678575"/>
            <a:ext cx="0" cy="529343"/>
          </a:xfrm>
          <a:prstGeom prst="straightConnector1">
            <a:avLst/>
          </a:prstGeom>
          <a:ln w="76200">
            <a:solidFill>
              <a:srgbClr val="C04F15"/>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53709E0-CD68-6F54-A1C4-A23DAE729D46}"/>
              </a:ext>
            </a:extLst>
          </p:cNvPr>
          <p:cNvCxnSpPr>
            <a:cxnSpLocks/>
          </p:cNvCxnSpPr>
          <p:nvPr/>
        </p:nvCxnSpPr>
        <p:spPr>
          <a:xfrm>
            <a:off x="6217298" y="2493736"/>
            <a:ext cx="0" cy="566101"/>
          </a:xfrm>
          <a:prstGeom prst="straightConnector1">
            <a:avLst/>
          </a:prstGeom>
          <a:ln w="76200">
            <a:solidFill>
              <a:srgbClr val="340A6C"/>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643E50C-632B-1375-44A2-BF3B366970B5}"/>
              </a:ext>
            </a:extLst>
          </p:cNvPr>
          <p:cNvCxnSpPr>
            <a:cxnSpLocks/>
          </p:cNvCxnSpPr>
          <p:nvPr/>
        </p:nvCxnSpPr>
        <p:spPr>
          <a:xfrm>
            <a:off x="7734300" y="755730"/>
            <a:ext cx="1013925" cy="0"/>
          </a:xfrm>
          <a:prstGeom prst="straightConnector1">
            <a:avLst/>
          </a:prstGeom>
          <a:ln w="76200">
            <a:solidFill>
              <a:srgbClr val="425C0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3392B3A-ACD0-0C28-EE7A-7D0AE59068BC}"/>
              </a:ext>
            </a:extLst>
          </p:cNvPr>
          <p:cNvCxnSpPr>
            <a:cxnSpLocks/>
          </p:cNvCxnSpPr>
          <p:nvPr/>
        </p:nvCxnSpPr>
        <p:spPr>
          <a:xfrm>
            <a:off x="7703622" y="5060278"/>
            <a:ext cx="1044603" cy="0"/>
          </a:xfrm>
          <a:prstGeom prst="straightConnector1">
            <a:avLst/>
          </a:prstGeom>
          <a:ln w="76200">
            <a:solidFill>
              <a:srgbClr val="181264"/>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EAC5D01-228E-ED64-36E4-87CA352AE23A}"/>
              </a:ext>
            </a:extLst>
          </p:cNvPr>
          <p:cNvCxnSpPr>
            <a:cxnSpLocks/>
          </p:cNvCxnSpPr>
          <p:nvPr/>
        </p:nvCxnSpPr>
        <p:spPr>
          <a:xfrm>
            <a:off x="4114800" y="5060278"/>
            <a:ext cx="696332" cy="0"/>
          </a:xfrm>
          <a:prstGeom prst="straightConnector1">
            <a:avLst/>
          </a:prstGeom>
          <a:ln w="76200">
            <a:solidFill>
              <a:srgbClr val="C04F15"/>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E1A4536D-EA74-85CA-7889-CBB7AD06B0A1}"/>
              </a:ext>
            </a:extLst>
          </p:cNvPr>
          <p:cNvCxnSpPr>
            <a:cxnSpLocks/>
          </p:cNvCxnSpPr>
          <p:nvPr/>
        </p:nvCxnSpPr>
        <p:spPr>
          <a:xfrm>
            <a:off x="7703622" y="6207918"/>
            <a:ext cx="1044603" cy="0"/>
          </a:xfrm>
          <a:prstGeom prst="straightConnector1">
            <a:avLst/>
          </a:prstGeom>
          <a:ln w="76200">
            <a:solidFill>
              <a:srgbClr val="610B5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5C16CBB2-6848-7E63-5A74-369D1D5DE9B8}"/>
              </a:ext>
            </a:extLst>
          </p:cNvPr>
          <p:cNvCxnSpPr>
            <a:cxnSpLocks/>
          </p:cNvCxnSpPr>
          <p:nvPr/>
        </p:nvCxnSpPr>
        <p:spPr>
          <a:xfrm>
            <a:off x="4394718" y="693214"/>
            <a:ext cx="447092"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F4201A20-8A6E-115C-25BC-88577E340999}"/>
              </a:ext>
            </a:extLst>
          </p:cNvPr>
          <p:cNvCxnSpPr>
            <a:cxnSpLocks/>
          </p:cNvCxnSpPr>
          <p:nvPr/>
        </p:nvCxnSpPr>
        <p:spPr>
          <a:xfrm>
            <a:off x="775218" y="1812980"/>
            <a:ext cx="447092" cy="0"/>
          </a:xfrm>
          <a:prstGeom prst="straightConnector1">
            <a:avLst/>
          </a:prstGeom>
          <a:ln w="76200">
            <a:solidFill>
              <a:srgbClr val="610B5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0F2D83E-12EC-9D53-AEC8-CDB89EC51E75}"/>
              </a:ext>
            </a:extLst>
          </p:cNvPr>
          <p:cNvCxnSpPr>
            <a:cxnSpLocks/>
            <a:endCxn id="8" idx="3"/>
          </p:cNvCxnSpPr>
          <p:nvPr/>
        </p:nvCxnSpPr>
        <p:spPr>
          <a:xfrm flipH="1" flipV="1">
            <a:off x="4114800" y="2156603"/>
            <a:ext cx="1253412" cy="99367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A2038C8-3465-1074-95ED-4F1CDE43CDC0}"/>
              </a:ext>
            </a:extLst>
          </p:cNvPr>
          <p:cNvCxnSpPr>
            <a:cxnSpLocks/>
          </p:cNvCxnSpPr>
          <p:nvPr/>
        </p:nvCxnSpPr>
        <p:spPr>
          <a:xfrm flipH="1">
            <a:off x="4114799" y="3956671"/>
            <a:ext cx="1253412" cy="611561"/>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406EDA3F-D52D-DEB9-D5F4-C365C8CCE84B}"/>
              </a:ext>
            </a:extLst>
          </p:cNvPr>
          <p:cNvCxnSpPr>
            <a:cxnSpLocks/>
          </p:cNvCxnSpPr>
          <p:nvPr/>
        </p:nvCxnSpPr>
        <p:spPr>
          <a:xfrm flipH="1">
            <a:off x="7746352" y="1938564"/>
            <a:ext cx="100187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EAE4D12-483C-33AB-5781-BEADDD202777}"/>
              </a:ext>
            </a:extLst>
          </p:cNvPr>
          <p:cNvCxnSpPr>
            <a:cxnSpLocks/>
          </p:cNvCxnSpPr>
          <p:nvPr/>
        </p:nvCxnSpPr>
        <p:spPr>
          <a:xfrm flipH="1">
            <a:off x="7703622" y="6482492"/>
            <a:ext cx="99219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1CF1B5A-079A-FF75-18E5-CB13F4722524}"/>
              </a:ext>
            </a:extLst>
          </p:cNvPr>
          <p:cNvCxnSpPr>
            <a:cxnSpLocks/>
          </p:cNvCxnSpPr>
          <p:nvPr/>
        </p:nvCxnSpPr>
        <p:spPr>
          <a:xfrm>
            <a:off x="3797207" y="6207918"/>
            <a:ext cx="1013925" cy="0"/>
          </a:xfrm>
          <a:prstGeom prst="straightConnector1">
            <a:avLst/>
          </a:prstGeom>
          <a:ln w="76200">
            <a:solidFill>
              <a:srgbClr val="09635F"/>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5552A767-7576-1319-2BE5-78C582CC1A29}"/>
              </a:ext>
            </a:extLst>
          </p:cNvPr>
          <p:cNvCxnSpPr>
            <a:cxnSpLocks/>
          </p:cNvCxnSpPr>
          <p:nvPr/>
        </p:nvCxnSpPr>
        <p:spPr>
          <a:xfrm flipH="1">
            <a:off x="775218" y="6207918"/>
            <a:ext cx="3263382" cy="0"/>
          </a:xfrm>
          <a:prstGeom prst="line">
            <a:avLst/>
          </a:prstGeom>
          <a:ln w="76200">
            <a:solidFill>
              <a:srgbClr val="09635F"/>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E790A72-1649-1078-4300-A5F38AFF0A8A}"/>
              </a:ext>
            </a:extLst>
          </p:cNvPr>
          <p:cNvCxnSpPr>
            <a:cxnSpLocks/>
          </p:cNvCxnSpPr>
          <p:nvPr/>
        </p:nvCxnSpPr>
        <p:spPr>
          <a:xfrm flipV="1">
            <a:off x="775218" y="1774693"/>
            <a:ext cx="0" cy="4476695"/>
          </a:xfrm>
          <a:prstGeom prst="line">
            <a:avLst/>
          </a:prstGeom>
          <a:ln w="76200">
            <a:solidFill>
              <a:srgbClr val="610B5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50539-6713-6519-4415-2265C8F4C126}"/>
              </a:ext>
            </a:extLst>
          </p:cNvPr>
          <p:cNvCxnSpPr>
            <a:cxnSpLocks/>
          </p:cNvCxnSpPr>
          <p:nvPr/>
        </p:nvCxnSpPr>
        <p:spPr>
          <a:xfrm flipH="1" flipV="1">
            <a:off x="4437484" y="650081"/>
            <a:ext cx="9643" cy="2909785"/>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7EEAF57E-DC97-081D-337D-903026A5A3EB}"/>
              </a:ext>
            </a:extLst>
          </p:cNvPr>
          <p:cNvCxnSpPr>
            <a:cxnSpLocks/>
            <a:stCxn id="30" idx="2"/>
          </p:cNvCxnSpPr>
          <p:nvPr/>
        </p:nvCxnSpPr>
        <p:spPr>
          <a:xfrm flipH="1" flipV="1">
            <a:off x="4428153" y="3519384"/>
            <a:ext cx="572079" cy="40483"/>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9158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61BA-8301-22E1-B94E-85A5C7F1EDC3}"/>
              </a:ext>
            </a:extLst>
          </p:cNvPr>
          <p:cNvSpPr>
            <a:spLocks noGrp="1"/>
          </p:cNvSpPr>
          <p:nvPr>
            <p:ph type="title"/>
          </p:nvPr>
        </p:nvSpPr>
        <p:spPr/>
        <p:txBody>
          <a:bodyPr/>
          <a:lstStyle/>
          <a:p>
            <a:r>
              <a:rPr lang="en-US" dirty="0">
                <a:latin typeface="Consolas" panose="020B0609020204030204" pitchFamily="49" charset="0"/>
              </a:rPr>
              <a:t>Day 21</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81DDF216-8F86-13C9-C054-848CA16BEE66}"/>
              </a:ext>
            </a:extLst>
          </p:cNvPr>
          <p:cNvSpPr>
            <a:spLocks noGrp="1"/>
          </p:cNvSpPr>
          <p:nvPr>
            <p:ph idx="1"/>
          </p:nvPr>
        </p:nvSpPr>
        <p:spPr/>
        <p:txBody>
          <a:bodyPr/>
          <a:lstStyle/>
          <a:p>
            <a:r>
              <a:rPr lang="en-US" dirty="0">
                <a:latin typeface="Consolas" panose="020B0609020204030204" pitchFamily="49" charset="0"/>
              </a:rPr>
              <a:t>Outline</a:t>
            </a:r>
          </a:p>
          <a:p>
            <a:pPr lvl="1"/>
            <a:r>
              <a:rPr lang="en-US" dirty="0">
                <a:latin typeface="Consolas" panose="020B0609020204030204" pitchFamily="49" charset="0"/>
              </a:rPr>
              <a:t>DOS Attack</a:t>
            </a:r>
          </a:p>
          <a:p>
            <a:pPr lvl="1"/>
            <a:r>
              <a:rPr lang="en-US" dirty="0">
                <a:latin typeface="Consolas" panose="020B0609020204030204" pitchFamily="49" charset="0"/>
              </a:rPr>
              <a:t>DOS Attack Lab</a:t>
            </a:r>
          </a:p>
          <a:p>
            <a:pPr lvl="1"/>
            <a:r>
              <a:rPr lang="en-US" dirty="0">
                <a:latin typeface="Consolas" panose="020B0609020204030204" pitchFamily="49" charset="0"/>
              </a:rPr>
              <a:t>DDOS Attack</a:t>
            </a:r>
          </a:p>
          <a:p>
            <a:pPr lvl="1"/>
            <a:r>
              <a:rPr lang="en-CA" dirty="0">
                <a:latin typeface="Consolas" panose="020B0609020204030204" pitchFamily="49" charset="0"/>
              </a:rPr>
              <a:t>Image Resolution</a:t>
            </a:r>
          </a:p>
          <a:p>
            <a:pPr lvl="1"/>
            <a:r>
              <a:rPr lang="en-US" sz="2400" dirty="0">
                <a:latin typeface="Consolas" panose="020B0609020204030204" pitchFamily="49" charset="0"/>
              </a:rPr>
              <a:t>RGB (Red  Green  Blue)</a:t>
            </a:r>
          </a:p>
          <a:p>
            <a:pPr lvl="1"/>
            <a:r>
              <a:rPr lang="en-US" dirty="0">
                <a:latin typeface="Consolas" panose="020B0609020204030204" pitchFamily="49" charset="0"/>
              </a:rPr>
              <a:t>RBG Matrix Example (smiley face)</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0B0F361A-8E89-D0DE-620D-6704E776F50B}"/>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652949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913A-C68D-64C1-06B5-21D0BBAE65A9}"/>
              </a:ext>
            </a:extLst>
          </p:cNvPr>
          <p:cNvSpPr>
            <a:spLocks noGrp="1"/>
          </p:cNvSpPr>
          <p:nvPr>
            <p:ph type="title"/>
          </p:nvPr>
        </p:nvSpPr>
        <p:spPr/>
        <p:txBody>
          <a:bodyPr/>
          <a:lstStyle/>
          <a:p>
            <a:r>
              <a:rPr lang="en-US" dirty="0">
                <a:latin typeface="Consolas" panose="020B0609020204030204" pitchFamily="49" charset="0"/>
              </a:rPr>
              <a:t>DOS Attack</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48AF58E4-F86F-1ADB-B217-AB6ADDE3B552}"/>
              </a:ext>
            </a:extLst>
          </p:cNvPr>
          <p:cNvSpPr>
            <a:spLocks noGrp="1"/>
          </p:cNvSpPr>
          <p:nvPr>
            <p:ph idx="1"/>
          </p:nvPr>
        </p:nvSpPr>
        <p:spPr>
          <a:xfrm>
            <a:off x="320040" y="1825625"/>
            <a:ext cx="6760734" cy="4351338"/>
          </a:xfrm>
        </p:spPr>
        <p:txBody>
          <a:bodyPr>
            <a:normAutofit/>
          </a:bodyPr>
          <a:lstStyle/>
          <a:p>
            <a:r>
              <a:rPr lang="en-US" sz="1600" dirty="0">
                <a:latin typeface="Consolas" panose="020B0609020204030204" pitchFamily="49" charset="0"/>
              </a:rPr>
              <a:t>is a malicious attempt to disrupt the normal functioning of a targeted server, service, or network by overwhelming it with </a:t>
            </a:r>
            <a:r>
              <a:rPr lang="en-US" sz="1600" b="1" dirty="0">
                <a:solidFill>
                  <a:srgbClr val="DA0C0C"/>
                </a:solidFill>
                <a:latin typeface="Consolas" panose="020B0609020204030204" pitchFamily="49" charset="0"/>
              </a:rPr>
              <a:t>a flood of unnecessary requests. </a:t>
            </a:r>
          </a:p>
          <a:p>
            <a:r>
              <a:rPr lang="en-US" sz="1600" dirty="0">
                <a:latin typeface="Consolas" panose="020B0609020204030204" pitchFamily="49" charset="0"/>
              </a:rPr>
              <a:t>This overloads the system, making it unresponsive to legitimate users. </a:t>
            </a:r>
          </a:p>
          <a:p>
            <a:endParaRPr lang="en-US" sz="1600" dirty="0">
              <a:latin typeface="Consolas" panose="020B0609020204030204" pitchFamily="49" charset="0"/>
            </a:endParaRPr>
          </a:p>
          <a:p>
            <a:r>
              <a:rPr lang="en-US" sz="1600" dirty="0">
                <a:latin typeface="Consolas" panose="020B0609020204030204" pitchFamily="49" charset="0"/>
              </a:rPr>
              <a:t>During a DoS attack, legitimate users experience increased </a:t>
            </a:r>
            <a:r>
              <a:rPr lang="en-US" sz="1600" b="1" dirty="0">
                <a:solidFill>
                  <a:srgbClr val="DA0C0C"/>
                </a:solidFill>
                <a:latin typeface="Consolas" panose="020B0609020204030204" pitchFamily="49" charset="0"/>
              </a:rPr>
              <a:t>waiting time</a:t>
            </a:r>
            <a:r>
              <a:rPr lang="en-US" sz="1600" dirty="0">
                <a:latin typeface="Consolas" panose="020B0609020204030204" pitchFamily="49" charset="0"/>
              </a:rPr>
              <a:t> or latency as the system struggles to </a:t>
            </a:r>
            <a:r>
              <a:rPr lang="en-US" sz="1600" dirty="0">
                <a:solidFill>
                  <a:srgbClr val="78E3EC"/>
                </a:solidFill>
                <a:latin typeface="Consolas" panose="020B0609020204030204" pitchFamily="49" charset="0"/>
              </a:rPr>
              <a:t>respond</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Firewall &amp; IDS: Detect and block suspicious traffic.</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84135D87-AD61-A33C-8C44-426D1A6F0FBB}"/>
              </a:ext>
            </a:extLst>
          </p:cNvPr>
          <p:cNvSpPr>
            <a:spLocks noGrp="1"/>
          </p:cNvSpPr>
          <p:nvPr>
            <p:ph type="ftr" sz="quarter" idx="11"/>
          </p:nvPr>
        </p:nvSpPr>
        <p:spPr/>
        <p:txBody>
          <a:bodyPr/>
          <a:lstStyle/>
          <a:p>
            <a:r>
              <a:rPr lang="sv-SE"/>
              <a:t>INST. : ENG.ALI BANI BAKAR &amp; ENG.Dana Al-Mahrouk</a:t>
            </a:r>
            <a:endParaRPr lang="en-CA"/>
          </a:p>
        </p:txBody>
      </p:sp>
      <p:grpSp>
        <p:nvGrpSpPr>
          <p:cNvPr id="5" name="Group 4">
            <a:extLst>
              <a:ext uri="{FF2B5EF4-FFF2-40B4-BE49-F238E27FC236}">
                <a16:creationId xmlns:a16="http://schemas.microsoft.com/office/drawing/2014/main" id="{92E3C4FE-A04C-FC34-66DB-15D120688A39}"/>
              </a:ext>
            </a:extLst>
          </p:cNvPr>
          <p:cNvGrpSpPr/>
          <p:nvPr/>
        </p:nvGrpSpPr>
        <p:grpSpPr>
          <a:xfrm>
            <a:off x="6958585" y="500061"/>
            <a:ext cx="1143284" cy="1113986"/>
            <a:chOff x="11036439" y="1526504"/>
            <a:chExt cx="890499" cy="885849"/>
          </a:xfrm>
        </p:grpSpPr>
        <p:pic>
          <p:nvPicPr>
            <p:cNvPr id="6" name="Picture 5" descr="A computer screen with a red screen&#10;&#10;Description automatically generated">
              <a:extLst>
                <a:ext uri="{FF2B5EF4-FFF2-40B4-BE49-F238E27FC236}">
                  <a16:creationId xmlns:a16="http://schemas.microsoft.com/office/drawing/2014/main" id="{24CB9402-DC4E-B4B1-6487-A84897D22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7" name="Picture 6" descr="A black background with a cat head&#10;&#10;Description automatically generated">
              <a:extLst>
                <a:ext uri="{FF2B5EF4-FFF2-40B4-BE49-F238E27FC236}">
                  <a16:creationId xmlns:a16="http://schemas.microsoft.com/office/drawing/2014/main" id="{9E90521A-E8C5-35AA-0E8E-B8F16623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pic>
        <p:nvPicPr>
          <p:cNvPr id="10" name="Picture 9" descr="A computer with a black background&#10;&#10;Description automatically generated">
            <a:extLst>
              <a:ext uri="{FF2B5EF4-FFF2-40B4-BE49-F238E27FC236}">
                <a16:creationId xmlns:a16="http://schemas.microsoft.com/office/drawing/2014/main" id="{ADF7F270-7485-E5C6-53A6-4EAFC89F1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0687" y="544511"/>
            <a:ext cx="1069536" cy="1069536"/>
          </a:xfrm>
          <a:prstGeom prst="rect">
            <a:avLst/>
          </a:prstGeom>
        </p:spPr>
      </p:pic>
      <p:sp>
        <p:nvSpPr>
          <p:cNvPr id="11" name="Rectangle 10">
            <a:extLst>
              <a:ext uri="{FF2B5EF4-FFF2-40B4-BE49-F238E27FC236}">
                <a16:creationId xmlns:a16="http://schemas.microsoft.com/office/drawing/2014/main" id="{51DF1D1D-CCA6-D57E-92BE-C4D32A2025C5}"/>
              </a:ext>
            </a:extLst>
          </p:cNvPr>
          <p:cNvSpPr/>
          <p:nvPr/>
        </p:nvSpPr>
        <p:spPr>
          <a:xfrm>
            <a:off x="7437218" y="1870075"/>
            <a:ext cx="192899" cy="4546159"/>
          </a:xfrm>
          <a:prstGeom prst="rect">
            <a:avLst/>
          </a:prstGeom>
          <a:solidFill>
            <a:srgbClr val="7B20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45AC7DCD-2092-7FA7-AA8D-AC35E4DD2E9D}"/>
              </a:ext>
            </a:extLst>
          </p:cNvPr>
          <p:cNvSpPr/>
          <p:nvPr/>
        </p:nvSpPr>
        <p:spPr>
          <a:xfrm>
            <a:off x="10442448" y="1870074"/>
            <a:ext cx="192899" cy="45461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C0DE5EC6-0BE5-1AEB-3D6E-35952BE22298}"/>
              </a:ext>
            </a:extLst>
          </p:cNvPr>
          <p:cNvSpPr txBox="1"/>
          <p:nvPr/>
        </p:nvSpPr>
        <p:spPr>
          <a:xfrm>
            <a:off x="7080775" y="1541300"/>
            <a:ext cx="898900" cy="369332"/>
          </a:xfrm>
          <a:prstGeom prst="rect">
            <a:avLst/>
          </a:prstGeom>
          <a:noFill/>
        </p:spPr>
        <p:txBody>
          <a:bodyPr wrap="none" rtlCol="0">
            <a:spAutoFit/>
          </a:bodyPr>
          <a:lstStyle/>
          <a:p>
            <a:r>
              <a:rPr lang="en-US" dirty="0"/>
              <a:t>Hacker</a:t>
            </a:r>
            <a:endParaRPr lang="en-CA" dirty="0"/>
          </a:p>
        </p:txBody>
      </p:sp>
      <p:sp>
        <p:nvSpPr>
          <p:cNvPr id="14" name="TextBox 13">
            <a:extLst>
              <a:ext uri="{FF2B5EF4-FFF2-40B4-BE49-F238E27FC236}">
                <a16:creationId xmlns:a16="http://schemas.microsoft.com/office/drawing/2014/main" id="{8A9B2C04-B4C8-E9D0-102B-CCFC6BF12C1F}"/>
              </a:ext>
            </a:extLst>
          </p:cNvPr>
          <p:cNvSpPr txBox="1"/>
          <p:nvPr/>
        </p:nvSpPr>
        <p:spPr>
          <a:xfrm>
            <a:off x="10107372" y="1546861"/>
            <a:ext cx="817468" cy="369332"/>
          </a:xfrm>
          <a:prstGeom prst="rect">
            <a:avLst/>
          </a:prstGeom>
          <a:noFill/>
        </p:spPr>
        <p:txBody>
          <a:bodyPr wrap="none" rtlCol="0">
            <a:spAutoFit/>
          </a:bodyPr>
          <a:lstStyle/>
          <a:p>
            <a:r>
              <a:rPr lang="en-US" dirty="0"/>
              <a:t>Server</a:t>
            </a:r>
            <a:endParaRPr lang="en-CA" dirty="0"/>
          </a:p>
        </p:txBody>
      </p:sp>
      <p:cxnSp>
        <p:nvCxnSpPr>
          <p:cNvPr id="16" name="Straight Arrow Connector 15">
            <a:extLst>
              <a:ext uri="{FF2B5EF4-FFF2-40B4-BE49-F238E27FC236}">
                <a16:creationId xmlns:a16="http://schemas.microsoft.com/office/drawing/2014/main" id="{FD84248E-519E-A459-1E36-6707055E3E1D}"/>
              </a:ext>
            </a:extLst>
          </p:cNvPr>
          <p:cNvCxnSpPr/>
          <p:nvPr/>
        </p:nvCxnSpPr>
        <p:spPr>
          <a:xfrm>
            <a:off x="7673860" y="2042378"/>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B1A7A16-CFCB-770A-5F86-2AA3C8C246B7}"/>
              </a:ext>
            </a:extLst>
          </p:cNvPr>
          <p:cNvCxnSpPr/>
          <p:nvPr/>
        </p:nvCxnSpPr>
        <p:spPr>
          <a:xfrm>
            <a:off x="7672925" y="2553432"/>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1B2287C-15EB-0508-39AE-A0275B997065}"/>
              </a:ext>
            </a:extLst>
          </p:cNvPr>
          <p:cNvCxnSpPr>
            <a:cxnSpLocks/>
          </p:cNvCxnSpPr>
          <p:nvPr/>
        </p:nvCxnSpPr>
        <p:spPr>
          <a:xfrm flipH="1">
            <a:off x="7659526" y="2279510"/>
            <a:ext cx="2739179" cy="146304"/>
          </a:xfrm>
          <a:prstGeom prst="straightConnector1">
            <a:avLst/>
          </a:prstGeom>
          <a:ln w="38100">
            <a:solidFill>
              <a:srgbClr val="15608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BA3950F-C148-2277-2F96-5C1866D7D3A5}"/>
              </a:ext>
            </a:extLst>
          </p:cNvPr>
          <p:cNvCxnSpPr/>
          <p:nvPr/>
        </p:nvCxnSpPr>
        <p:spPr>
          <a:xfrm>
            <a:off x="6775704" y="3031049"/>
            <a:ext cx="4544568" cy="0"/>
          </a:xfrm>
          <a:prstGeom prst="line">
            <a:avLst/>
          </a:prstGeom>
          <a:ln>
            <a:solidFill>
              <a:schemeClr val="tx1">
                <a:lumMod val="6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CF3C90B-1236-61CD-33E4-FA814A8AC07B}"/>
              </a:ext>
            </a:extLst>
          </p:cNvPr>
          <p:cNvSpPr txBox="1"/>
          <p:nvPr/>
        </p:nvSpPr>
        <p:spPr>
          <a:xfrm>
            <a:off x="8301728" y="2725932"/>
            <a:ext cx="1412566" cy="338554"/>
          </a:xfrm>
          <a:prstGeom prst="rect">
            <a:avLst/>
          </a:prstGeom>
          <a:noFill/>
        </p:spPr>
        <p:txBody>
          <a:bodyPr wrap="none" rtlCol="0">
            <a:spAutoFit/>
          </a:bodyPr>
          <a:lstStyle/>
          <a:p>
            <a:r>
              <a:rPr lang="en-US" sz="1600" dirty="0"/>
              <a:t>Open Session</a:t>
            </a:r>
            <a:endParaRPr lang="en-CA" sz="1600" dirty="0"/>
          </a:p>
        </p:txBody>
      </p:sp>
      <p:sp>
        <p:nvSpPr>
          <p:cNvPr id="22" name="Right Brace 21">
            <a:extLst>
              <a:ext uri="{FF2B5EF4-FFF2-40B4-BE49-F238E27FC236}">
                <a16:creationId xmlns:a16="http://schemas.microsoft.com/office/drawing/2014/main" id="{D9FF0EE2-CE1B-6D15-3379-9DDD917F478C}"/>
              </a:ext>
            </a:extLst>
          </p:cNvPr>
          <p:cNvSpPr/>
          <p:nvPr/>
        </p:nvSpPr>
        <p:spPr>
          <a:xfrm>
            <a:off x="10744200" y="2042378"/>
            <a:ext cx="226223" cy="876159"/>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29A9E6F3-9A46-2DE1-BE51-14C89DFCCB64}"/>
              </a:ext>
            </a:extLst>
          </p:cNvPr>
          <p:cNvSpPr txBox="1"/>
          <p:nvPr/>
        </p:nvSpPr>
        <p:spPr>
          <a:xfrm>
            <a:off x="10970423" y="2188682"/>
            <a:ext cx="1460173" cy="584775"/>
          </a:xfrm>
          <a:prstGeom prst="rect">
            <a:avLst/>
          </a:prstGeom>
          <a:noFill/>
        </p:spPr>
        <p:txBody>
          <a:bodyPr wrap="square" rtlCol="0">
            <a:spAutoFit/>
          </a:bodyPr>
          <a:lstStyle/>
          <a:p>
            <a:r>
              <a:rPr lang="en-US" sz="1600" dirty="0"/>
              <a:t>3-way Handshake </a:t>
            </a:r>
            <a:endParaRPr lang="en-CA" sz="1600" dirty="0"/>
          </a:p>
        </p:txBody>
      </p:sp>
      <p:sp>
        <p:nvSpPr>
          <p:cNvPr id="24" name="TextBox 23">
            <a:extLst>
              <a:ext uri="{FF2B5EF4-FFF2-40B4-BE49-F238E27FC236}">
                <a16:creationId xmlns:a16="http://schemas.microsoft.com/office/drawing/2014/main" id="{A4893F40-A162-4DD3-9A1B-87FABCC7F51F}"/>
              </a:ext>
            </a:extLst>
          </p:cNvPr>
          <p:cNvSpPr txBox="1"/>
          <p:nvPr/>
        </p:nvSpPr>
        <p:spPr>
          <a:xfrm rot="280290">
            <a:off x="8727313" y="1872256"/>
            <a:ext cx="507383" cy="338554"/>
          </a:xfrm>
          <a:prstGeom prst="rect">
            <a:avLst/>
          </a:prstGeom>
          <a:noFill/>
        </p:spPr>
        <p:txBody>
          <a:bodyPr wrap="none" rtlCol="0">
            <a:spAutoFit/>
          </a:bodyPr>
          <a:lstStyle/>
          <a:p>
            <a:r>
              <a:rPr lang="en-US" sz="1600" dirty="0"/>
              <a:t>Syn</a:t>
            </a:r>
            <a:endParaRPr lang="en-CA" sz="1600" dirty="0"/>
          </a:p>
        </p:txBody>
      </p:sp>
      <p:sp>
        <p:nvSpPr>
          <p:cNvPr id="25" name="TextBox 24">
            <a:extLst>
              <a:ext uri="{FF2B5EF4-FFF2-40B4-BE49-F238E27FC236}">
                <a16:creationId xmlns:a16="http://schemas.microsoft.com/office/drawing/2014/main" id="{6417C4FB-D35B-94B4-C5B2-ADB1C72B9391}"/>
              </a:ext>
            </a:extLst>
          </p:cNvPr>
          <p:cNvSpPr txBox="1"/>
          <p:nvPr/>
        </p:nvSpPr>
        <p:spPr>
          <a:xfrm rot="21350106">
            <a:off x="8427199" y="2153784"/>
            <a:ext cx="973343" cy="338554"/>
          </a:xfrm>
          <a:prstGeom prst="rect">
            <a:avLst/>
          </a:prstGeom>
          <a:noFill/>
        </p:spPr>
        <p:txBody>
          <a:bodyPr wrap="none" rtlCol="0">
            <a:spAutoFit/>
          </a:bodyPr>
          <a:lstStyle/>
          <a:p>
            <a:r>
              <a:rPr lang="en-US" sz="1600" dirty="0"/>
              <a:t>Syn 	Ack</a:t>
            </a:r>
            <a:endParaRPr lang="en-CA" sz="1600" dirty="0"/>
          </a:p>
        </p:txBody>
      </p:sp>
      <p:sp>
        <p:nvSpPr>
          <p:cNvPr id="26" name="TextBox 25">
            <a:extLst>
              <a:ext uri="{FF2B5EF4-FFF2-40B4-BE49-F238E27FC236}">
                <a16:creationId xmlns:a16="http://schemas.microsoft.com/office/drawing/2014/main" id="{26B721DE-F05B-F3EC-7192-7ED4C381BE14}"/>
              </a:ext>
            </a:extLst>
          </p:cNvPr>
          <p:cNvSpPr txBox="1"/>
          <p:nvPr/>
        </p:nvSpPr>
        <p:spPr>
          <a:xfrm rot="235243">
            <a:off x="8764428" y="2448787"/>
            <a:ext cx="511679" cy="338554"/>
          </a:xfrm>
          <a:prstGeom prst="rect">
            <a:avLst/>
          </a:prstGeom>
          <a:noFill/>
        </p:spPr>
        <p:txBody>
          <a:bodyPr wrap="none" rtlCol="0">
            <a:spAutoFit/>
          </a:bodyPr>
          <a:lstStyle/>
          <a:p>
            <a:r>
              <a:rPr lang="en-US" sz="1600" dirty="0"/>
              <a:t>Ack</a:t>
            </a:r>
            <a:endParaRPr lang="en-CA" sz="1600" dirty="0"/>
          </a:p>
        </p:txBody>
      </p:sp>
      <p:cxnSp>
        <p:nvCxnSpPr>
          <p:cNvPr id="27" name="Straight Arrow Connector 26">
            <a:extLst>
              <a:ext uri="{FF2B5EF4-FFF2-40B4-BE49-F238E27FC236}">
                <a16:creationId xmlns:a16="http://schemas.microsoft.com/office/drawing/2014/main" id="{472051AF-6B4E-15A3-D74B-57038AC2BA00}"/>
              </a:ext>
            </a:extLst>
          </p:cNvPr>
          <p:cNvCxnSpPr>
            <a:cxnSpLocks/>
          </p:cNvCxnSpPr>
          <p:nvPr/>
        </p:nvCxnSpPr>
        <p:spPr>
          <a:xfrm>
            <a:off x="7674532" y="3277002"/>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504A5AC-9EA8-95F6-89F1-0692827CEA6B}"/>
              </a:ext>
            </a:extLst>
          </p:cNvPr>
          <p:cNvCxnSpPr>
            <a:cxnSpLocks/>
          </p:cNvCxnSpPr>
          <p:nvPr/>
        </p:nvCxnSpPr>
        <p:spPr>
          <a:xfrm>
            <a:off x="7674532" y="3784558"/>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3BF2E7-BD5A-38AF-807A-AC257B3343FF}"/>
              </a:ext>
            </a:extLst>
          </p:cNvPr>
          <p:cNvCxnSpPr>
            <a:cxnSpLocks/>
          </p:cNvCxnSpPr>
          <p:nvPr/>
        </p:nvCxnSpPr>
        <p:spPr>
          <a:xfrm>
            <a:off x="7674532" y="3530780"/>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D6612E4-BE1D-1D3D-A905-F8B01F4D3496}"/>
              </a:ext>
            </a:extLst>
          </p:cNvPr>
          <p:cNvCxnSpPr>
            <a:cxnSpLocks/>
          </p:cNvCxnSpPr>
          <p:nvPr/>
        </p:nvCxnSpPr>
        <p:spPr>
          <a:xfrm>
            <a:off x="7674532" y="4038336"/>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C2111BC-EC16-75DA-9FDE-B251DCBEB34D}"/>
              </a:ext>
            </a:extLst>
          </p:cNvPr>
          <p:cNvCxnSpPr>
            <a:cxnSpLocks/>
          </p:cNvCxnSpPr>
          <p:nvPr/>
        </p:nvCxnSpPr>
        <p:spPr>
          <a:xfrm>
            <a:off x="7674532" y="4292114"/>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4C6B56B-8261-7CFC-7C51-471BADD94F60}"/>
              </a:ext>
            </a:extLst>
          </p:cNvPr>
          <p:cNvCxnSpPr>
            <a:cxnSpLocks/>
          </p:cNvCxnSpPr>
          <p:nvPr/>
        </p:nvCxnSpPr>
        <p:spPr>
          <a:xfrm>
            <a:off x="7674532" y="4799670"/>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B13F10E-4CE3-32AD-46F4-D78EEAB4FEF7}"/>
              </a:ext>
            </a:extLst>
          </p:cNvPr>
          <p:cNvCxnSpPr>
            <a:cxnSpLocks/>
          </p:cNvCxnSpPr>
          <p:nvPr/>
        </p:nvCxnSpPr>
        <p:spPr>
          <a:xfrm>
            <a:off x="7674532" y="4545892"/>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621198B9-CF0B-49E3-3C22-2B8317028F7B}"/>
              </a:ext>
            </a:extLst>
          </p:cNvPr>
          <p:cNvCxnSpPr>
            <a:cxnSpLocks/>
          </p:cNvCxnSpPr>
          <p:nvPr/>
        </p:nvCxnSpPr>
        <p:spPr>
          <a:xfrm>
            <a:off x="7674532" y="5053448"/>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31B9F48-11D7-C585-04C4-B201A8B2A8F1}"/>
              </a:ext>
            </a:extLst>
          </p:cNvPr>
          <p:cNvCxnSpPr>
            <a:cxnSpLocks/>
          </p:cNvCxnSpPr>
          <p:nvPr/>
        </p:nvCxnSpPr>
        <p:spPr>
          <a:xfrm>
            <a:off x="7674532" y="3403891"/>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FFECF80-FE76-8DD7-7E23-9916C57E8A2B}"/>
              </a:ext>
            </a:extLst>
          </p:cNvPr>
          <p:cNvCxnSpPr>
            <a:cxnSpLocks/>
          </p:cNvCxnSpPr>
          <p:nvPr/>
        </p:nvCxnSpPr>
        <p:spPr>
          <a:xfrm>
            <a:off x="7674532" y="3911447"/>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BB93A84-5EBA-547D-22CC-3F6D0D6C99CC}"/>
              </a:ext>
            </a:extLst>
          </p:cNvPr>
          <p:cNvCxnSpPr>
            <a:cxnSpLocks/>
          </p:cNvCxnSpPr>
          <p:nvPr/>
        </p:nvCxnSpPr>
        <p:spPr>
          <a:xfrm>
            <a:off x="7674532" y="3657669"/>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9CAD747-F504-71B9-7339-2C1F969A94DC}"/>
              </a:ext>
            </a:extLst>
          </p:cNvPr>
          <p:cNvCxnSpPr>
            <a:cxnSpLocks/>
          </p:cNvCxnSpPr>
          <p:nvPr/>
        </p:nvCxnSpPr>
        <p:spPr>
          <a:xfrm>
            <a:off x="7674532" y="4165225"/>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0749028-5E45-DFFF-738E-5CE4CE7071F7}"/>
              </a:ext>
            </a:extLst>
          </p:cNvPr>
          <p:cNvCxnSpPr>
            <a:cxnSpLocks/>
          </p:cNvCxnSpPr>
          <p:nvPr/>
        </p:nvCxnSpPr>
        <p:spPr>
          <a:xfrm>
            <a:off x="7674532" y="4419003"/>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AA7A25E-D040-8A98-3361-280833D11D58}"/>
              </a:ext>
            </a:extLst>
          </p:cNvPr>
          <p:cNvCxnSpPr>
            <a:cxnSpLocks/>
          </p:cNvCxnSpPr>
          <p:nvPr/>
        </p:nvCxnSpPr>
        <p:spPr>
          <a:xfrm>
            <a:off x="7674532" y="4926559"/>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9E42872-0ADF-3ED6-1446-7B01EF62E497}"/>
              </a:ext>
            </a:extLst>
          </p:cNvPr>
          <p:cNvCxnSpPr>
            <a:cxnSpLocks/>
          </p:cNvCxnSpPr>
          <p:nvPr/>
        </p:nvCxnSpPr>
        <p:spPr>
          <a:xfrm>
            <a:off x="7674532" y="4672781"/>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2E881E4-2447-7C3D-168B-7655061C0574}"/>
              </a:ext>
            </a:extLst>
          </p:cNvPr>
          <p:cNvCxnSpPr>
            <a:cxnSpLocks/>
          </p:cNvCxnSpPr>
          <p:nvPr/>
        </p:nvCxnSpPr>
        <p:spPr>
          <a:xfrm>
            <a:off x="7674532" y="5180340"/>
            <a:ext cx="2739179"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sp>
        <p:nvSpPr>
          <p:cNvPr id="43" name="Right Brace 42">
            <a:extLst>
              <a:ext uri="{FF2B5EF4-FFF2-40B4-BE49-F238E27FC236}">
                <a16:creationId xmlns:a16="http://schemas.microsoft.com/office/drawing/2014/main" id="{414C3822-580E-1FAC-C5F8-96B2D9C26A42}"/>
              </a:ext>
            </a:extLst>
          </p:cNvPr>
          <p:cNvSpPr/>
          <p:nvPr/>
        </p:nvSpPr>
        <p:spPr>
          <a:xfrm>
            <a:off x="10743889" y="3394421"/>
            <a:ext cx="226223" cy="876159"/>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44" name="TextBox 43">
            <a:extLst>
              <a:ext uri="{FF2B5EF4-FFF2-40B4-BE49-F238E27FC236}">
                <a16:creationId xmlns:a16="http://schemas.microsoft.com/office/drawing/2014/main" id="{431BA6A2-822A-516B-DEB3-5E9C5C46691F}"/>
              </a:ext>
            </a:extLst>
          </p:cNvPr>
          <p:cNvSpPr txBox="1"/>
          <p:nvPr/>
        </p:nvSpPr>
        <p:spPr>
          <a:xfrm>
            <a:off x="10970113" y="3540725"/>
            <a:ext cx="1026816" cy="584775"/>
          </a:xfrm>
          <a:prstGeom prst="rect">
            <a:avLst/>
          </a:prstGeom>
          <a:noFill/>
        </p:spPr>
        <p:txBody>
          <a:bodyPr wrap="square" rtlCol="0">
            <a:spAutoFit/>
          </a:bodyPr>
          <a:lstStyle/>
          <a:p>
            <a:r>
              <a:rPr lang="en-US" sz="1600" dirty="0"/>
              <a:t>Waiting Time</a:t>
            </a:r>
            <a:endParaRPr lang="en-CA" sz="1600" dirty="0"/>
          </a:p>
        </p:txBody>
      </p:sp>
      <p:pic>
        <p:nvPicPr>
          <p:cNvPr id="45" name="Picture 44" descr="A firewall with a shield and fire symbol&#10;&#10;Description automatically generated">
            <a:extLst>
              <a:ext uri="{FF2B5EF4-FFF2-40B4-BE49-F238E27FC236}">
                <a16:creationId xmlns:a16="http://schemas.microsoft.com/office/drawing/2014/main" id="{BA42C843-39E2-6DE5-FA67-240D7C679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45" y="5013691"/>
            <a:ext cx="1029131" cy="1029131"/>
          </a:xfrm>
          <a:prstGeom prst="rect">
            <a:avLst/>
          </a:prstGeom>
        </p:spPr>
      </p:pic>
      <p:pic>
        <p:nvPicPr>
          <p:cNvPr id="47" name="Graphic 46" descr="Checkmark with solid fill">
            <a:extLst>
              <a:ext uri="{FF2B5EF4-FFF2-40B4-BE49-F238E27FC236}">
                <a16:creationId xmlns:a16="http://schemas.microsoft.com/office/drawing/2014/main" id="{BE7937AA-684A-8C6F-82F8-BAD3D4B111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4079" y="5628694"/>
            <a:ext cx="503822" cy="503822"/>
          </a:xfrm>
          <a:prstGeom prst="rect">
            <a:avLst/>
          </a:prstGeom>
        </p:spPr>
      </p:pic>
    </p:spTree>
    <p:extLst>
      <p:ext uri="{BB962C8B-B14F-4D97-AF65-F5344CB8AC3E}">
        <p14:creationId xmlns:p14="http://schemas.microsoft.com/office/powerpoint/2010/main" val="33451710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885FF-B634-8A3A-7F57-51353FBB5795}"/>
              </a:ext>
            </a:extLst>
          </p:cNvPr>
          <p:cNvSpPr>
            <a:spLocks noGrp="1"/>
          </p:cNvSpPr>
          <p:nvPr>
            <p:ph type="title"/>
          </p:nvPr>
        </p:nvSpPr>
        <p:spPr>
          <a:xfrm>
            <a:off x="838200" y="126892"/>
            <a:ext cx="10515600" cy="797296"/>
          </a:xfrm>
        </p:spPr>
        <p:txBody>
          <a:bodyPr/>
          <a:lstStyle/>
          <a:p>
            <a:pPr algn="ctr"/>
            <a:r>
              <a:rPr lang="en-US" dirty="0">
                <a:latin typeface="Consolas" panose="020B0609020204030204" pitchFamily="49" charset="0"/>
              </a:rPr>
              <a:t>DOS Attack Lab</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365AE4BF-F948-4DDB-B3DE-83576909F432}"/>
              </a:ext>
            </a:extLst>
          </p:cNvPr>
          <p:cNvSpPr>
            <a:spLocks noGrp="1"/>
          </p:cNvSpPr>
          <p:nvPr>
            <p:ph idx="1"/>
          </p:nvPr>
        </p:nvSpPr>
        <p:spPr>
          <a:xfrm>
            <a:off x="132878" y="2431662"/>
            <a:ext cx="4713442" cy="3166999"/>
          </a:xfrm>
        </p:spPr>
        <p:txBody>
          <a:bodyPr/>
          <a:lstStyle/>
          <a:p>
            <a:r>
              <a:rPr lang="en-US" sz="1600" dirty="0" err="1">
                <a:latin typeface="Consolas" panose="020B0609020204030204" pitchFamily="49" charset="0"/>
              </a:rPr>
              <a:t>sudo</a:t>
            </a:r>
            <a:r>
              <a:rPr lang="en-US" sz="1600" dirty="0">
                <a:latin typeface="Consolas" panose="020B0609020204030204" pitchFamily="49" charset="0"/>
              </a:rPr>
              <a:t> </a:t>
            </a:r>
            <a:r>
              <a:rPr lang="en-US" sz="1600" b="1" dirty="0">
                <a:solidFill>
                  <a:srgbClr val="DA0C0C"/>
                </a:solidFill>
                <a:latin typeface="Consolas" panose="020B0609020204030204" pitchFamily="49" charset="0"/>
              </a:rPr>
              <a:t>hping3</a:t>
            </a:r>
            <a:r>
              <a:rPr lang="en-US" sz="1600" dirty="0">
                <a:latin typeface="Consolas" panose="020B0609020204030204" pitchFamily="49" charset="0"/>
              </a:rPr>
              <a:t> -1 --flood 192.168.92.131</a:t>
            </a:r>
            <a:r>
              <a:rPr lang="en-US" sz="1600" b="1" dirty="0">
                <a:solidFill>
                  <a:srgbClr val="DA0C0C"/>
                </a:solidFill>
                <a:latin typeface="Consolas" panose="020B0609020204030204" pitchFamily="49" charset="0"/>
              </a:rPr>
              <a:t>&amp;</a:t>
            </a:r>
          </a:p>
          <a:p>
            <a:r>
              <a:rPr lang="en-CA" sz="1600" dirty="0">
                <a:latin typeface="Consolas" panose="020B0609020204030204" pitchFamily="49" charset="0"/>
              </a:rPr>
              <a:t>(1 Million packet/sec)</a:t>
            </a:r>
          </a:p>
        </p:txBody>
      </p:sp>
      <p:sp>
        <p:nvSpPr>
          <p:cNvPr id="4" name="Footer Placeholder 3">
            <a:extLst>
              <a:ext uri="{FF2B5EF4-FFF2-40B4-BE49-F238E27FC236}">
                <a16:creationId xmlns:a16="http://schemas.microsoft.com/office/drawing/2014/main" id="{C62CC675-4A93-064D-79A6-F29068D50796}"/>
              </a:ext>
            </a:extLst>
          </p:cNvPr>
          <p:cNvSpPr>
            <a:spLocks noGrp="1"/>
          </p:cNvSpPr>
          <p:nvPr>
            <p:ph type="ftr" sz="quarter" idx="11"/>
          </p:nvPr>
        </p:nvSpPr>
        <p:spPr/>
        <p:txBody>
          <a:bodyPr/>
          <a:lstStyle/>
          <a:p>
            <a:r>
              <a:rPr lang="sv-SE" dirty="0"/>
              <a:t>INST. : ENG.ALI BANI BAKAR &amp; ENG.Dana Al-Mahrouk</a:t>
            </a:r>
            <a:endParaRPr lang="en-CA" dirty="0"/>
          </a:p>
        </p:txBody>
      </p:sp>
      <p:grpSp>
        <p:nvGrpSpPr>
          <p:cNvPr id="5" name="Group 4">
            <a:extLst>
              <a:ext uri="{FF2B5EF4-FFF2-40B4-BE49-F238E27FC236}">
                <a16:creationId xmlns:a16="http://schemas.microsoft.com/office/drawing/2014/main" id="{DAB3729C-8209-17A2-393E-088ED72D9CE1}"/>
              </a:ext>
            </a:extLst>
          </p:cNvPr>
          <p:cNvGrpSpPr/>
          <p:nvPr/>
        </p:nvGrpSpPr>
        <p:grpSpPr>
          <a:xfrm>
            <a:off x="2046241" y="1054419"/>
            <a:ext cx="1143284" cy="1113986"/>
            <a:chOff x="11036439" y="1526504"/>
            <a:chExt cx="890499" cy="885849"/>
          </a:xfrm>
        </p:grpSpPr>
        <p:pic>
          <p:nvPicPr>
            <p:cNvPr id="6" name="Picture 5" descr="A computer screen with a red screen&#10;&#10;Description automatically generated">
              <a:extLst>
                <a:ext uri="{FF2B5EF4-FFF2-40B4-BE49-F238E27FC236}">
                  <a16:creationId xmlns:a16="http://schemas.microsoft.com/office/drawing/2014/main" id="{4BCD2A18-FF24-7A29-7F12-FDE3DB9C0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7" name="Picture 6" descr="A black background with a cat head&#10;&#10;Description automatically generated">
              <a:extLst>
                <a:ext uri="{FF2B5EF4-FFF2-40B4-BE49-F238E27FC236}">
                  <a16:creationId xmlns:a16="http://schemas.microsoft.com/office/drawing/2014/main" id="{9FEDE495-579A-6EB5-F90F-4266DCEFA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pic>
        <p:nvPicPr>
          <p:cNvPr id="8" name="Picture 7" descr="A computer screen with text on it&#10;&#10;Description automatically generated">
            <a:extLst>
              <a:ext uri="{FF2B5EF4-FFF2-40B4-BE49-F238E27FC236}">
                <a16:creationId xmlns:a16="http://schemas.microsoft.com/office/drawing/2014/main" id="{49A6CEA0-6A57-D1BE-1166-B9BAEF43E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356" y="963291"/>
            <a:ext cx="1322760" cy="1353442"/>
          </a:xfrm>
          <a:prstGeom prst="rect">
            <a:avLst/>
          </a:prstGeom>
        </p:spPr>
      </p:pic>
      <p:sp>
        <p:nvSpPr>
          <p:cNvPr id="9" name="Content Placeholder 2">
            <a:extLst>
              <a:ext uri="{FF2B5EF4-FFF2-40B4-BE49-F238E27FC236}">
                <a16:creationId xmlns:a16="http://schemas.microsoft.com/office/drawing/2014/main" id="{83FBFB06-A32D-3C04-1429-5D484CF21C0E}"/>
              </a:ext>
            </a:extLst>
          </p:cNvPr>
          <p:cNvSpPr txBox="1">
            <a:spLocks/>
          </p:cNvSpPr>
          <p:nvPr/>
        </p:nvSpPr>
        <p:spPr>
          <a:xfrm>
            <a:off x="8755091" y="2655660"/>
            <a:ext cx="3194304" cy="2754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onsolas" panose="020B0609020204030204" pitchFamily="49" charset="0"/>
              </a:rPr>
              <a:t>Open internet explorer and Open the Web server of Metaploitable. </a:t>
            </a:r>
          </a:p>
          <a:p>
            <a:r>
              <a:rPr lang="en-US" sz="1600" dirty="0">
                <a:latin typeface="Consolas" panose="020B0609020204030204" pitchFamily="49" charset="0"/>
              </a:rPr>
              <a:t>Ping 192.168.92.131</a:t>
            </a:r>
          </a:p>
          <a:p>
            <a:r>
              <a:rPr lang="en-US" sz="1600" dirty="0">
                <a:latin typeface="Consolas" panose="020B0609020204030204" pitchFamily="49" charset="0"/>
              </a:rPr>
              <a:t>Ping -t 192.168.92.131</a:t>
            </a:r>
            <a:endParaRPr lang="en-CA" sz="1600" dirty="0">
              <a:latin typeface="Consolas" panose="020B0609020204030204" pitchFamily="49" charset="0"/>
            </a:endParaRPr>
          </a:p>
          <a:p>
            <a:endParaRPr lang="en-CA" sz="1600" dirty="0">
              <a:latin typeface="Consolas" panose="020B0609020204030204" pitchFamily="49" charset="0"/>
            </a:endParaRPr>
          </a:p>
        </p:txBody>
      </p:sp>
      <p:sp>
        <p:nvSpPr>
          <p:cNvPr id="10" name="TextBox 9">
            <a:extLst>
              <a:ext uri="{FF2B5EF4-FFF2-40B4-BE49-F238E27FC236}">
                <a16:creationId xmlns:a16="http://schemas.microsoft.com/office/drawing/2014/main" id="{8F491736-4E9E-D122-B984-0635E45E4F95}"/>
              </a:ext>
            </a:extLst>
          </p:cNvPr>
          <p:cNvSpPr txBox="1"/>
          <p:nvPr/>
        </p:nvSpPr>
        <p:spPr>
          <a:xfrm>
            <a:off x="2333870" y="2113062"/>
            <a:ext cx="598497" cy="369332"/>
          </a:xfrm>
          <a:prstGeom prst="rect">
            <a:avLst/>
          </a:prstGeom>
          <a:noFill/>
        </p:spPr>
        <p:txBody>
          <a:bodyPr wrap="none" rtlCol="0">
            <a:spAutoFit/>
          </a:bodyPr>
          <a:lstStyle/>
          <a:p>
            <a:r>
              <a:rPr lang="en-US" dirty="0"/>
              <a:t>Kali </a:t>
            </a:r>
            <a:endParaRPr lang="en-CA" dirty="0"/>
          </a:p>
        </p:txBody>
      </p:sp>
      <p:pic>
        <p:nvPicPr>
          <p:cNvPr id="11" name="Picture 10" descr="A computer with a black background&#10;&#10;Description automatically generated">
            <a:extLst>
              <a:ext uri="{FF2B5EF4-FFF2-40B4-BE49-F238E27FC236}">
                <a16:creationId xmlns:a16="http://schemas.microsoft.com/office/drawing/2014/main" id="{2438CB28-E82C-F81F-747E-CE1A2EADE0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1136" y="1130404"/>
            <a:ext cx="1062180" cy="1062180"/>
          </a:xfrm>
          <a:prstGeom prst="rect">
            <a:avLst/>
          </a:prstGeom>
        </p:spPr>
      </p:pic>
      <p:sp>
        <p:nvSpPr>
          <p:cNvPr id="12" name="TextBox 11">
            <a:extLst>
              <a:ext uri="{FF2B5EF4-FFF2-40B4-BE49-F238E27FC236}">
                <a16:creationId xmlns:a16="http://schemas.microsoft.com/office/drawing/2014/main" id="{63C1A970-76E8-9948-C0BE-B1FAB8443037}"/>
              </a:ext>
            </a:extLst>
          </p:cNvPr>
          <p:cNvSpPr txBox="1"/>
          <p:nvPr/>
        </p:nvSpPr>
        <p:spPr>
          <a:xfrm>
            <a:off x="5732989" y="2152079"/>
            <a:ext cx="1678473" cy="369332"/>
          </a:xfrm>
          <a:prstGeom prst="rect">
            <a:avLst/>
          </a:prstGeom>
          <a:noFill/>
        </p:spPr>
        <p:txBody>
          <a:bodyPr wrap="none" rtlCol="0">
            <a:spAutoFit/>
          </a:bodyPr>
          <a:lstStyle/>
          <a:p>
            <a:r>
              <a:rPr lang="en-US" dirty="0"/>
              <a:t>Metasploitable</a:t>
            </a:r>
            <a:endParaRPr lang="en-CA" dirty="0"/>
          </a:p>
        </p:txBody>
      </p:sp>
      <p:sp>
        <p:nvSpPr>
          <p:cNvPr id="13" name="TextBox 12">
            <a:extLst>
              <a:ext uri="{FF2B5EF4-FFF2-40B4-BE49-F238E27FC236}">
                <a16:creationId xmlns:a16="http://schemas.microsoft.com/office/drawing/2014/main" id="{B88A7129-5E8A-EC34-5C87-09617687CF9F}"/>
              </a:ext>
            </a:extLst>
          </p:cNvPr>
          <p:cNvSpPr txBox="1"/>
          <p:nvPr/>
        </p:nvSpPr>
        <p:spPr>
          <a:xfrm>
            <a:off x="9791395" y="2138357"/>
            <a:ext cx="1272721" cy="369332"/>
          </a:xfrm>
          <a:prstGeom prst="rect">
            <a:avLst/>
          </a:prstGeom>
          <a:noFill/>
        </p:spPr>
        <p:txBody>
          <a:bodyPr wrap="none" rtlCol="0">
            <a:spAutoFit/>
          </a:bodyPr>
          <a:lstStyle/>
          <a:p>
            <a:r>
              <a:rPr lang="en-US" dirty="0"/>
              <a:t>Windows 7</a:t>
            </a:r>
            <a:endParaRPr lang="en-CA" dirty="0"/>
          </a:p>
        </p:txBody>
      </p:sp>
      <p:sp>
        <p:nvSpPr>
          <p:cNvPr id="14" name="Rectangle 13">
            <a:extLst>
              <a:ext uri="{FF2B5EF4-FFF2-40B4-BE49-F238E27FC236}">
                <a16:creationId xmlns:a16="http://schemas.microsoft.com/office/drawing/2014/main" id="{FCFEB877-49FA-6ED6-3CD8-0F6B06AA66E7}"/>
              </a:ext>
            </a:extLst>
          </p:cNvPr>
          <p:cNvSpPr/>
          <p:nvPr/>
        </p:nvSpPr>
        <p:spPr>
          <a:xfrm>
            <a:off x="2522330" y="3108823"/>
            <a:ext cx="206113" cy="3629993"/>
          </a:xfrm>
          <a:prstGeom prst="rect">
            <a:avLst/>
          </a:prstGeom>
          <a:solidFill>
            <a:srgbClr val="7B20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E44B864C-4022-48E2-C8AD-6BFA47CD13CA}"/>
              </a:ext>
            </a:extLst>
          </p:cNvPr>
          <p:cNvSpPr/>
          <p:nvPr/>
        </p:nvSpPr>
        <p:spPr>
          <a:xfrm>
            <a:off x="6468675" y="3091481"/>
            <a:ext cx="206113" cy="36299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a:extLst>
              <a:ext uri="{FF2B5EF4-FFF2-40B4-BE49-F238E27FC236}">
                <a16:creationId xmlns:a16="http://schemas.microsoft.com/office/drawing/2014/main" id="{3913D987-F50E-B9BE-6A31-2B9ADB0ECB3C}"/>
              </a:ext>
            </a:extLst>
          </p:cNvPr>
          <p:cNvCxnSpPr/>
          <p:nvPr/>
        </p:nvCxnSpPr>
        <p:spPr>
          <a:xfrm>
            <a:off x="1894138" y="4269797"/>
            <a:ext cx="4544568" cy="0"/>
          </a:xfrm>
          <a:prstGeom prst="line">
            <a:avLst/>
          </a:prstGeom>
          <a:ln>
            <a:solidFill>
              <a:schemeClr val="tx1">
                <a:lumMod val="6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1" name="Right Brace 20">
            <a:extLst>
              <a:ext uri="{FF2B5EF4-FFF2-40B4-BE49-F238E27FC236}">
                <a16:creationId xmlns:a16="http://schemas.microsoft.com/office/drawing/2014/main" id="{BDDF2522-DE42-D8FC-7C5E-E8343042D677}"/>
              </a:ext>
            </a:extLst>
          </p:cNvPr>
          <p:cNvSpPr/>
          <p:nvPr/>
        </p:nvSpPr>
        <p:spPr>
          <a:xfrm>
            <a:off x="6803749" y="3263785"/>
            <a:ext cx="226223" cy="876159"/>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2" name="TextBox 21">
            <a:extLst>
              <a:ext uri="{FF2B5EF4-FFF2-40B4-BE49-F238E27FC236}">
                <a16:creationId xmlns:a16="http://schemas.microsoft.com/office/drawing/2014/main" id="{3AA1ED8A-3B1A-EA9F-09F9-6345359FB861}"/>
              </a:ext>
            </a:extLst>
          </p:cNvPr>
          <p:cNvSpPr txBox="1"/>
          <p:nvPr/>
        </p:nvSpPr>
        <p:spPr>
          <a:xfrm>
            <a:off x="7029972" y="3410089"/>
            <a:ext cx="1460173" cy="584775"/>
          </a:xfrm>
          <a:prstGeom prst="rect">
            <a:avLst/>
          </a:prstGeom>
          <a:noFill/>
        </p:spPr>
        <p:txBody>
          <a:bodyPr wrap="square" rtlCol="0">
            <a:spAutoFit/>
          </a:bodyPr>
          <a:lstStyle/>
          <a:p>
            <a:r>
              <a:rPr lang="en-US" sz="1600" dirty="0"/>
              <a:t>3-way Handshake </a:t>
            </a:r>
            <a:endParaRPr lang="en-CA" sz="1600" dirty="0"/>
          </a:p>
        </p:txBody>
      </p:sp>
      <p:cxnSp>
        <p:nvCxnSpPr>
          <p:cNvPr id="16" name="Straight Arrow Connector 15">
            <a:extLst>
              <a:ext uri="{FF2B5EF4-FFF2-40B4-BE49-F238E27FC236}">
                <a16:creationId xmlns:a16="http://schemas.microsoft.com/office/drawing/2014/main" id="{0DAEA48E-D923-6BF6-ECDB-80C787244C12}"/>
              </a:ext>
            </a:extLst>
          </p:cNvPr>
          <p:cNvCxnSpPr>
            <a:cxnSpLocks/>
          </p:cNvCxnSpPr>
          <p:nvPr/>
        </p:nvCxnSpPr>
        <p:spPr>
          <a:xfrm>
            <a:off x="2797168" y="3281126"/>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C06CBC6-D16B-20B7-051C-123D30845C91}"/>
              </a:ext>
            </a:extLst>
          </p:cNvPr>
          <p:cNvCxnSpPr>
            <a:cxnSpLocks/>
          </p:cNvCxnSpPr>
          <p:nvPr/>
        </p:nvCxnSpPr>
        <p:spPr>
          <a:xfrm>
            <a:off x="2795915" y="3792180"/>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D2C2B3E-79E2-DD10-B910-097D2B58C789}"/>
              </a:ext>
            </a:extLst>
          </p:cNvPr>
          <p:cNvCxnSpPr>
            <a:cxnSpLocks/>
          </p:cNvCxnSpPr>
          <p:nvPr/>
        </p:nvCxnSpPr>
        <p:spPr>
          <a:xfrm flipH="1">
            <a:off x="2777960" y="3518258"/>
            <a:ext cx="3670605" cy="146304"/>
          </a:xfrm>
          <a:prstGeom prst="straightConnector1">
            <a:avLst/>
          </a:prstGeom>
          <a:ln w="38100">
            <a:solidFill>
              <a:srgbClr val="156082"/>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34BA94EE-732C-114C-92B7-F0B654928C84}"/>
              </a:ext>
            </a:extLst>
          </p:cNvPr>
          <p:cNvSpPr txBox="1"/>
          <p:nvPr/>
        </p:nvSpPr>
        <p:spPr>
          <a:xfrm>
            <a:off x="3638535" y="3964680"/>
            <a:ext cx="1892893" cy="338554"/>
          </a:xfrm>
          <a:prstGeom prst="rect">
            <a:avLst/>
          </a:prstGeom>
          <a:noFill/>
        </p:spPr>
        <p:txBody>
          <a:bodyPr wrap="square" rtlCol="0">
            <a:spAutoFit/>
          </a:bodyPr>
          <a:lstStyle/>
          <a:p>
            <a:r>
              <a:rPr lang="en-US" sz="1600" dirty="0"/>
              <a:t>Open Session</a:t>
            </a:r>
            <a:endParaRPr lang="en-CA" sz="1600" dirty="0"/>
          </a:p>
        </p:txBody>
      </p:sp>
      <p:sp>
        <p:nvSpPr>
          <p:cNvPr id="23" name="TextBox 22">
            <a:extLst>
              <a:ext uri="{FF2B5EF4-FFF2-40B4-BE49-F238E27FC236}">
                <a16:creationId xmlns:a16="http://schemas.microsoft.com/office/drawing/2014/main" id="{872521A0-2E8C-E2AE-24F9-47A0271EC9F3}"/>
              </a:ext>
            </a:extLst>
          </p:cNvPr>
          <p:cNvSpPr txBox="1"/>
          <p:nvPr/>
        </p:nvSpPr>
        <p:spPr>
          <a:xfrm rot="280290">
            <a:off x="4364852" y="2977570"/>
            <a:ext cx="532730" cy="338554"/>
          </a:xfrm>
          <a:prstGeom prst="rect">
            <a:avLst/>
          </a:prstGeom>
          <a:noFill/>
        </p:spPr>
        <p:txBody>
          <a:bodyPr wrap="square" rtlCol="0">
            <a:spAutoFit/>
          </a:bodyPr>
          <a:lstStyle/>
          <a:p>
            <a:r>
              <a:rPr lang="en-US" sz="1600" dirty="0"/>
              <a:t>Syn</a:t>
            </a:r>
            <a:endParaRPr lang="en-CA" sz="1600" dirty="0"/>
          </a:p>
        </p:txBody>
      </p:sp>
      <p:sp>
        <p:nvSpPr>
          <p:cNvPr id="24" name="TextBox 23">
            <a:extLst>
              <a:ext uri="{FF2B5EF4-FFF2-40B4-BE49-F238E27FC236}">
                <a16:creationId xmlns:a16="http://schemas.microsoft.com/office/drawing/2014/main" id="{44B8118E-BCE7-C842-5224-107CEA1BA10D}"/>
              </a:ext>
            </a:extLst>
          </p:cNvPr>
          <p:cNvSpPr txBox="1"/>
          <p:nvPr/>
        </p:nvSpPr>
        <p:spPr>
          <a:xfrm rot="21350106">
            <a:off x="4104864" y="3367846"/>
            <a:ext cx="1016797" cy="338554"/>
          </a:xfrm>
          <a:prstGeom prst="rect">
            <a:avLst/>
          </a:prstGeom>
          <a:noFill/>
        </p:spPr>
        <p:txBody>
          <a:bodyPr wrap="square" rtlCol="0">
            <a:spAutoFit/>
          </a:bodyPr>
          <a:lstStyle/>
          <a:p>
            <a:r>
              <a:rPr lang="en-US" sz="1600" dirty="0"/>
              <a:t>Syn 	Ack</a:t>
            </a:r>
            <a:endParaRPr lang="en-CA" sz="1600" dirty="0"/>
          </a:p>
        </p:txBody>
      </p:sp>
      <p:sp>
        <p:nvSpPr>
          <p:cNvPr id="25" name="TextBox 24">
            <a:extLst>
              <a:ext uri="{FF2B5EF4-FFF2-40B4-BE49-F238E27FC236}">
                <a16:creationId xmlns:a16="http://schemas.microsoft.com/office/drawing/2014/main" id="{5CE1AA27-B707-C036-8760-6752F8176F51}"/>
              </a:ext>
            </a:extLst>
          </p:cNvPr>
          <p:cNvSpPr txBox="1"/>
          <p:nvPr/>
        </p:nvSpPr>
        <p:spPr>
          <a:xfrm rot="235243">
            <a:off x="4357945" y="3656032"/>
            <a:ext cx="546543" cy="338554"/>
          </a:xfrm>
          <a:prstGeom prst="rect">
            <a:avLst/>
          </a:prstGeom>
          <a:noFill/>
        </p:spPr>
        <p:txBody>
          <a:bodyPr wrap="square" rtlCol="0">
            <a:spAutoFit/>
          </a:bodyPr>
          <a:lstStyle/>
          <a:p>
            <a:r>
              <a:rPr lang="en-US" sz="1600" dirty="0"/>
              <a:t>Ack</a:t>
            </a:r>
            <a:endParaRPr lang="en-CA" sz="1600" dirty="0"/>
          </a:p>
        </p:txBody>
      </p:sp>
      <p:cxnSp>
        <p:nvCxnSpPr>
          <p:cNvPr id="26" name="Straight Arrow Connector 25">
            <a:extLst>
              <a:ext uri="{FF2B5EF4-FFF2-40B4-BE49-F238E27FC236}">
                <a16:creationId xmlns:a16="http://schemas.microsoft.com/office/drawing/2014/main" id="{40442023-D064-D3D9-3793-22595D08CAE9}"/>
              </a:ext>
            </a:extLst>
          </p:cNvPr>
          <p:cNvCxnSpPr>
            <a:cxnSpLocks/>
          </p:cNvCxnSpPr>
          <p:nvPr/>
        </p:nvCxnSpPr>
        <p:spPr>
          <a:xfrm>
            <a:off x="2798069" y="4515750"/>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364E837-CF54-1F2C-2FD5-9E2DD726B0F2}"/>
              </a:ext>
            </a:extLst>
          </p:cNvPr>
          <p:cNvCxnSpPr>
            <a:cxnSpLocks/>
          </p:cNvCxnSpPr>
          <p:nvPr/>
        </p:nvCxnSpPr>
        <p:spPr>
          <a:xfrm>
            <a:off x="2798069" y="5023306"/>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E795F7-DAEB-2B39-CDB7-D9FCD703064C}"/>
              </a:ext>
            </a:extLst>
          </p:cNvPr>
          <p:cNvCxnSpPr>
            <a:cxnSpLocks/>
          </p:cNvCxnSpPr>
          <p:nvPr/>
        </p:nvCxnSpPr>
        <p:spPr>
          <a:xfrm>
            <a:off x="2798069" y="4769528"/>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C339C5B-38DE-DDAF-E816-0732EFE88471}"/>
              </a:ext>
            </a:extLst>
          </p:cNvPr>
          <p:cNvCxnSpPr>
            <a:cxnSpLocks/>
          </p:cNvCxnSpPr>
          <p:nvPr/>
        </p:nvCxnSpPr>
        <p:spPr>
          <a:xfrm>
            <a:off x="2798069" y="5277084"/>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1E82388-4D17-2EC3-E0BB-2ABFEBC6BF8D}"/>
              </a:ext>
            </a:extLst>
          </p:cNvPr>
          <p:cNvCxnSpPr>
            <a:cxnSpLocks/>
          </p:cNvCxnSpPr>
          <p:nvPr/>
        </p:nvCxnSpPr>
        <p:spPr>
          <a:xfrm>
            <a:off x="2798069" y="5530862"/>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E1C8463-CBA3-4602-665E-A76D107EE542}"/>
              </a:ext>
            </a:extLst>
          </p:cNvPr>
          <p:cNvCxnSpPr>
            <a:cxnSpLocks/>
          </p:cNvCxnSpPr>
          <p:nvPr/>
        </p:nvCxnSpPr>
        <p:spPr>
          <a:xfrm>
            <a:off x="2798069" y="6038418"/>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6D869C9-C597-1E47-D988-527C1968BF39}"/>
              </a:ext>
            </a:extLst>
          </p:cNvPr>
          <p:cNvCxnSpPr>
            <a:cxnSpLocks/>
          </p:cNvCxnSpPr>
          <p:nvPr/>
        </p:nvCxnSpPr>
        <p:spPr>
          <a:xfrm>
            <a:off x="2798069" y="5784640"/>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B476548-1E7D-8E0C-720C-E4BA4CF4E886}"/>
              </a:ext>
            </a:extLst>
          </p:cNvPr>
          <p:cNvCxnSpPr>
            <a:cxnSpLocks/>
          </p:cNvCxnSpPr>
          <p:nvPr/>
        </p:nvCxnSpPr>
        <p:spPr>
          <a:xfrm>
            <a:off x="2798069" y="6292196"/>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04C8E99-3961-9C94-AC47-EC5A3D681DDF}"/>
              </a:ext>
            </a:extLst>
          </p:cNvPr>
          <p:cNvCxnSpPr>
            <a:cxnSpLocks/>
          </p:cNvCxnSpPr>
          <p:nvPr/>
        </p:nvCxnSpPr>
        <p:spPr>
          <a:xfrm>
            <a:off x="2798069" y="4642639"/>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BF1D14F-52C8-A40B-3B9D-792EF5F4C6BB}"/>
              </a:ext>
            </a:extLst>
          </p:cNvPr>
          <p:cNvCxnSpPr>
            <a:cxnSpLocks/>
          </p:cNvCxnSpPr>
          <p:nvPr/>
        </p:nvCxnSpPr>
        <p:spPr>
          <a:xfrm>
            <a:off x="2798069" y="5150195"/>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4CD8996-5967-8C0E-C1B6-D0543FF2F121}"/>
              </a:ext>
            </a:extLst>
          </p:cNvPr>
          <p:cNvCxnSpPr>
            <a:cxnSpLocks/>
          </p:cNvCxnSpPr>
          <p:nvPr/>
        </p:nvCxnSpPr>
        <p:spPr>
          <a:xfrm>
            <a:off x="2798069" y="4896417"/>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8166B20-2E83-8D49-2F19-37677EEF57DF}"/>
              </a:ext>
            </a:extLst>
          </p:cNvPr>
          <p:cNvCxnSpPr>
            <a:cxnSpLocks/>
          </p:cNvCxnSpPr>
          <p:nvPr/>
        </p:nvCxnSpPr>
        <p:spPr>
          <a:xfrm>
            <a:off x="2798069" y="5403973"/>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14EB679-6976-9177-90B4-B9A609E665F3}"/>
              </a:ext>
            </a:extLst>
          </p:cNvPr>
          <p:cNvCxnSpPr>
            <a:cxnSpLocks/>
          </p:cNvCxnSpPr>
          <p:nvPr/>
        </p:nvCxnSpPr>
        <p:spPr>
          <a:xfrm>
            <a:off x="2798069" y="5657751"/>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9C0AAED-9884-DD45-4897-015A6F7D36B3}"/>
              </a:ext>
            </a:extLst>
          </p:cNvPr>
          <p:cNvCxnSpPr>
            <a:cxnSpLocks/>
          </p:cNvCxnSpPr>
          <p:nvPr/>
        </p:nvCxnSpPr>
        <p:spPr>
          <a:xfrm>
            <a:off x="2798069" y="6165307"/>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0333706-6916-D97A-F33C-6255995E67F5}"/>
              </a:ext>
            </a:extLst>
          </p:cNvPr>
          <p:cNvCxnSpPr>
            <a:cxnSpLocks/>
          </p:cNvCxnSpPr>
          <p:nvPr/>
        </p:nvCxnSpPr>
        <p:spPr>
          <a:xfrm>
            <a:off x="2798069" y="5911529"/>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F88A6FD-6DB7-BBB1-330F-E0A4301D7F90}"/>
              </a:ext>
            </a:extLst>
          </p:cNvPr>
          <p:cNvCxnSpPr>
            <a:cxnSpLocks/>
          </p:cNvCxnSpPr>
          <p:nvPr/>
        </p:nvCxnSpPr>
        <p:spPr>
          <a:xfrm>
            <a:off x="2798069" y="6419088"/>
            <a:ext cx="3670605" cy="146304"/>
          </a:xfrm>
          <a:prstGeom prst="straightConnector1">
            <a:avLst/>
          </a:prstGeom>
          <a:ln w="38100">
            <a:solidFill>
              <a:srgbClr val="7B200B"/>
            </a:solidFill>
            <a:tailEnd type="triangle"/>
          </a:ln>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475FEC5B-D6F1-F5E0-05C0-161AF6FA2973}"/>
              </a:ext>
            </a:extLst>
          </p:cNvPr>
          <p:cNvSpPr/>
          <p:nvPr/>
        </p:nvSpPr>
        <p:spPr>
          <a:xfrm>
            <a:off x="10404226" y="4074252"/>
            <a:ext cx="226223" cy="2647222"/>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5" name="Straight Arrow Connector 64">
            <a:extLst>
              <a:ext uri="{FF2B5EF4-FFF2-40B4-BE49-F238E27FC236}">
                <a16:creationId xmlns:a16="http://schemas.microsoft.com/office/drawing/2014/main" id="{B982A009-7770-0C35-1985-B3B245E657BC}"/>
              </a:ext>
            </a:extLst>
          </p:cNvPr>
          <p:cNvCxnSpPr>
            <a:cxnSpLocks/>
          </p:cNvCxnSpPr>
          <p:nvPr/>
        </p:nvCxnSpPr>
        <p:spPr>
          <a:xfrm flipH="1">
            <a:off x="6696151" y="4439100"/>
            <a:ext cx="3670605" cy="146304"/>
          </a:xfrm>
          <a:prstGeom prst="straightConnector1">
            <a:avLst/>
          </a:prstGeom>
          <a:ln w="381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BEB500CE-E305-BFB2-C671-9B3EA8E59D4D}"/>
              </a:ext>
            </a:extLst>
          </p:cNvPr>
          <p:cNvCxnSpPr>
            <a:cxnSpLocks/>
          </p:cNvCxnSpPr>
          <p:nvPr/>
        </p:nvCxnSpPr>
        <p:spPr>
          <a:xfrm flipH="1">
            <a:off x="6694898" y="4950154"/>
            <a:ext cx="3670605" cy="146304"/>
          </a:xfrm>
          <a:prstGeom prst="straightConnector1">
            <a:avLst/>
          </a:prstGeom>
          <a:ln w="381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4386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BB0D-8800-61BC-7CD8-7F75990C8DC4}"/>
              </a:ext>
            </a:extLst>
          </p:cNvPr>
          <p:cNvSpPr>
            <a:spLocks noGrp="1"/>
          </p:cNvSpPr>
          <p:nvPr>
            <p:ph type="title"/>
          </p:nvPr>
        </p:nvSpPr>
        <p:spPr>
          <a:xfrm>
            <a:off x="838200" y="130424"/>
            <a:ext cx="10515600" cy="1325563"/>
          </a:xfrm>
        </p:spPr>
        <p:txBody>
          <a:bodyPr/>
          <a:lstStyle/>
          <a:p>
            <a:r>
              <a:rPr lang="en-US" dirty="0">
                <a:latin typeface="Consolas" panose="020B0609020204030204" pitchFamily="49" charset="0"/>
              </a:rPr>
              <a:t>DDOS Attack</a:t>
            </a:r>
            <a:endParaRPr lang="en-CA" dirty="0">
              <a:latin typeface="Consolas" panose="020B0609020204030204" pitchFamily="49" charset="0"/>
            </a:endParaRPr>
          </a:p>
        </p:txBody>
      </p:sp>
      <p:pic>
        <p:nvPicPr>
          <p:cNvPr id="43" name="Content Placeholder 42" descr="A cartoon of a robot&#10;&#10;Description automatically generated">
            <a:extLst>
              <a:ext uri="{FF2B5EF4-FFF2-40B4-BE49-F238E27FC236}">
                <a16:creationId xmlns:a16="http://schemas.microsoft.com/office/drawing/2014/main" id="{45EB11EF-E23F-C27F-E942-D7E972CC90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8966" y="1210229"/>
            <a:ext cx="687673" cy="687673"/>
          </a:xfrm>
        </p:spPr>
      </p:pic>
      <p:sp>
        <p:nvSpPr>
          <p:cNvPr id="4" name="Footer Placeholder 3">
            <a:extLst>
              <a:ext uri="{FF2B5EF4-FFF2-40B4-BE49-F238E27FC236}">
                <a16:creationId xmlns:a16="http://schemas.microsoft.com/office/drawing/2014/main" id="{A4D6057F-FFE5-ACA1-D143-9686E15E3050}"/>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omputer screen with text on it&#10;&#10;Description automatically generated">
            <a:extLst>
              <a:ext uri="{FF2B5EF4-FFF2-40B4-BE49-F238E27FC236}">
                <a16:creationId xmlns:a16="http://schemas.microsoft.com/office/drawing/2014/main" id="{1138C5B0-3DA4-98F8-C896-7439D31DD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78" y="1394390"/>
            <a:ext cx="1045290" cy="1069536"/>
          </a:xfrm>
          <a:prstGeom prst="rect">
            <a:avLst/>
          </a:prstGeom>
        </p:spPr>
      </p:pic>
      <p:pic>
        <p:nvPicPr>
          <p:cNvPr id="9" name="Picture 8" descr="A computer with a black background&#10;&#10;Description automatically generated">
            <a:extLst>
              <a:ext uri="{FF2B5EF4-FFF2-40B4-BE49-F238E27FC236}">
                <a16:creationId xmlns:a16="http://schemas.microsoft.com/office/drawing/2014/main" id="{C97519F3-71EE-0490-4FD6-9BF0DC6AA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8446" y="3324969"/>
            <a:ext cx="872876" cy="872876"/>
          </a:xfrm>
          <a:prstGeom prst="rect">
            <a:avLst/>
          </a:prstGeom>
        </p:spPr>
      </p:pic>
      <p:sp>
        <p:nvSpPr>
          <p:cNvPr id="11" name="Rectangle 10">
            <a:extLst>
              <a:ext uri="{FF2B5EF4-FFF2-40B4-BE49-F238E27FC236}">
                <a16:creationId xmlns:a16="http://schemas.microsoft.com/office/drawing/2014/main" id="{84FF8B7A-81D4-397B-A248-AF8873D22AEE}"/>
              </a:ext>
            </a:extLst>
          </p:cNvPr>
          <p:cNvSpPr/>
          <p:nvPr/>
        </p:nvSpPr>
        <p:spPr>
          <a:xfrm>
            <a:off x="9979012" y="1609266"/>
            <a:ext cx="192899" cy="45461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52AC632E-03B8-B6B1-032C-FF605ACD454B}"/>
              </a:ext>
            </a:extLst>
          </p:cNvPr>
          <p:cNvSpPr txBox="1"/>
          <p:nvPr/>
        </p:nvSpPr>
        <p:spPr>
          <a:xfrm>
            <a:off x="11178245" y="4191662"/>
            <a:ext cx="817468" cy="369332"/>
          </a:xfrm>
          <a:prstGeom prst="rect">
            <a:avLst/>
          </a:prstGeom>
          <a:noFill/>
        </p:spPr>
        <p:txBody>
          <a:bodyPr wrap="none" rtlCol="0">
            <a:spAutoFit/>
          </a:bodyPr>
          <a:lstStyle/>
          <a:p>
            <a:r>
              <a:rPr lang="en-US" dirty="0"/>
              <a:t>Server</a:t>
            </a:r>
            <a:endParaRPr lang="en-CA" dirty="0"/>
          </a:p>
        </p:txBody>
      </p:sp>
      <p:pic>
        <p:nvPicPr>
          <p:cNvPr id="44" name="Content Placeholder 42" descr="A cartoon of a robot&#10;&#10;Description automatically generated">
            <a:extLst>
              <a:ext uri="{FF2B5EF4-FFF2-40B4-BE49-F238E27FC236}">
                <a16:creationId xmlns:a16="http://schemas.microsoft.com/office/drawing/2014/main" id="{050B1A55-9880-E1B3-3FF4-D71EE6504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762" y="1210229"/>
            <a:ext cx="687673" cy="687673"/>
          </a:xfrm>
          <a:prstGeom prst="rect">
            <a:avLst/>
          </a:prstGeom>
        </p:spPr>
      </p:pic>
      <p:pic>
        <p:nvPicPr>
          <p:cNvPr id="45" name="Content Placeholder 42" descr="A cartoon of a robot&#10;&#10;Description automatically generated">
            <a:extLst>
              <a:ext uri="{FF2B5EF4-FFF2-40B4-BE49-F238E27FC236}">
                <a16:creationId xmlns:a16="http://schemas.microsoft.com/office/drawing/2014/main" id="{87C9C110-E4CB-293D-F979-AA3A64F4D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558" y="1210229"/>
            <a:ext cx="687673" cy="687673"/>
          </a:xfrm>
          <a:prstGeom prst="rect">
            <a:avLst/>
          </a:prstGeom>
        </p:spPr>
      </p:pic>
      <p:pic>
        <p:nvPicPr>
          <p:cNvPr id="46" name="Content Placeholder 42" descr="A cartoon of a robot&#10;&#10;Description automatically generated">
            <a:extLst>
              <a:ext uri="{FF2B5EF4-FFF2-40B4-BE49-F238E27FC236}">
                <a16:creationId xmlns:a16="http://schemas.microsoft.com/office/drawing/2014/main" id="{F776EFA6-40CF-5066-F713-4F9D3B07D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355" y="1210229"/>
            <a:ext cx="687673" cy="687673"/>
          </a:xfrm>
          <a:prstGeom prst="rect">
            <a:avLst/>
          </a:prstGeom>
        </p:spPr>
      </p:pic>
      <p:pic>
        <p:nvPicPr>
          <p:cNvPr id="47" name="Content Placeholder 42" descr="A cartoon of a robot&#10;&#10;Description automatically generated">
            <a:extLst>
              <a:ext uri="{FF2B5EF4-FFF2-40B4-BE49-F238E27FC236}">
                <a16:creationId xmlns:a16="http://schemas.microsoft.com/office/drawing/2014/main" id="{636307F9-EEA2-6E72-2A36-4E2133095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8966" y="1975277"/>
            <a:ext cx="687673" cy="687673"/>
          </a:xfrm>
          <a:prstGeom prst="rect">
            <a:avLst/>
          </a:prstGeom>
        </p:spPr>
      </p:pic>
      <p:pic>
        <p:nvPicPr>
          <p:cNvPr id="48" name="Content Placeholder 42" descr="A cartoon of a robot&#10;&#10;Description automatically generated">
            <a:extLst>
              <a:ext uri="{FF2B5EF4-FFF2-40B4-BE49-F238E27FC236}">
                <a16:creationId xmlns:a16="http://schemas.microsoft.com/office/drawing/2014/main" id="{29BEB15F-81CC-DF24-E594-609A443E6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762" y="1975277"/>
            <a:ext cx="687673" cy="687673"/>
          </a:xfrm>
          <a:prstGeom prst="rect">
            <a:avLst/>
          </a:prstGeom>
        </p:spPr>
      </p:pic>
      <p:pic>
        <p:nvPicPr>
          <p:cNvPr id="49" name="Content Placeholder 42" descr="A cartoon of a robot&#10;&#10;Description automatically generated">
            <a:extLst>
              <a:ext uri="{FF2B5EF4-FFF2-40B4-BE49-F238E27FC236}">
                <a16:creationId xmlns:a16="http://schemas.microsoft.com/office/drawing/2014/main" id="{C4E25A0D-190F-FDD3-2524-5A0D18CB8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558" y="1975277"/>
            <a:ext cx="687673" cy="687673"/>
          </a:xfrm>
          <a:prstGeom prst="rect">
            <a:avLst/>
          </a:prstGeom>
        </p:spPr>
      </p:pic>
      <p:pic>
        <p:nvPicPr>
          <p:cNvPr id="50" name="Content Placeholder 42" descr="A cartoon of a robot&#10;&#10;Description automatically generated">
            <a:extLst>
              <a:ext uri="{FF2B5EF4-FFF2-40B4-BE49-F238E27FC236}">
                <a16:creationId xmlns:a16="http://schemas.microsoft.com/office/drawing/2014/main" id="{61D3332A-FBFC-CE12-0B38-FF5A4B2DD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355" y="1975277"/>
            <a:ext cx="687673" cy="687673"/>
          </a:xfrm>
          <a:prstGeom prst="rect">
            <a:avLst/>
          </a:prstGeom>
        </p:spPr>
      </p:pic>
      <p:pic>
        <p:nvPicPr>
          <p:cNvPr id="51" name="Content Placeholder 42" descr="A cartoon of a robot&#10;&#10;Description automatically generated">
            <a:extLst>
              <a:ext uri="{FF2B5EF4-FFF2-40B4-BE49-F238E27FC236}">
                <a16:creationId xmlns:a16="http://schemas.microsoft.com/office/drawing/2014/main" id="{292AB4E2-7C24-58E8-4BDF-F23408904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8966" y="3072395"/>
            <a:ext cx="687673" cy="687673"/>
          </a:xfrm>
          <a:prstGeom prst="rect">
            <a:avLst/>
          </a:prstGeom>
        </p:spPr>
      </p:pic>
      <p:pic>
        <p:nvPicPr>
          <p:cNvPr id="52" name="Content Placeholder 42" descr="A cartoon of a robot&#10;&#10;Description automatically generated">
            <a:extLst>
              <a:ext uri="{FF2B5EF4-FFF2-40B4-BE49-F238E27FC236}">
                <a16:creationId xmlns:a16="http://schemas.microsoft.com/office/drawing/2014/main" id="{36B0DE8E-A242-884A-C8E5-AF81FFC59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762" y="3072395"/>
            <a:ext cx="687673" cy="687673"/>
          </a:xfrm>
          <a:prstGeom prst="rect">
            <a:avLst/>
          </a:prstGeom>
        </p:spPr>
      </p:pic>
      <p:pic>
        <p:nvPicPr>
          <p:cNvPr id="53" name="Content Placeholder 42" descr="A cartoon of a robot&#10;&#10;Description automatically generated">
            <a:extLst>
              <a:ext uri="{FF2B5EF4-FFF2-40B4-BE49-F238E27FC236}">
                <a16:creationId xmlns:a16="http://schemas.microsoft.com/office/drawing/2014/main" id="{96B317A7-44A0-2A6F-63BA-26767561E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558" y="3072395"/>
            <a:ext cx="687673" cy="687673"/>
          </a:xfrm>
          <a:prstGeom prst="rect">
            <a:avLst/>
          </a:prstGeom>
        </p:spPr>
      </p:pic>
      <p:pic>
        <p:nvPicPr>
          <p:cNvPr id="54" name="Content Placeholder 42" descr="A cartoon of a robot&#10;&#10;Description automatically generated">
            <a:extLst>
              <a:ext uri="{FF2B5EF4-FFF2-40B4-BE49-F238E27FC236}">
                <a16:creationId xmlns:a16="http://schemas.microsoft.com/office/drawing/2014/main" id="{2F5F7544-9551-17F7-E799-4E7419F88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355" y="3072395"/>
            <a:ext cx="687673" cy="687673"/>
          </a:xfrm>
          <a:prstGeom prst="rect">
            <a:avLst/>
          </a:prstGeom>
        </p:spPr>
      </p:pic>
      <p:pic>
        <p:nvPicPr>
          <p:cNvPr id="55" name="Content Placeholder 42" descr="A cartoon of a robot&#10;&#10;Description automatically generated">
            <a:extLst>
              <a:ext uri="{FF2B5EF4-FFF2-40B4-BE49-F238E27FC236}">
                <a16:creationId xmlns:a16="http://schemas.microsoft.com/office/drawing/2014/main" id="{9DFACAB6-80C2-9A0F-FE64-4BB6160BE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8966" y="3837443"/>
            <a:ext cx="687673" cy="687673"/>
          </a:xfrm>
          <a:prstGeom prst="rect">
            <a:avLst/>
          </a:prstGeom>
        </p:spPr>
      </p:pic>
      <p:pic>
        <p:nvPicPr>
          <p:cNvPr id="56" name="Content Placeholder 42" descr="A cartoon of a robot&#10;&#10;Description automatically generated">
            <a:extLst>
              <a:ext uri="{FF2B5EF4-FFF2-40B4-BE49-F238E27FC236}">
                <a16:creationId xmlns:a16="http://schemas.microsoft.com/office/drawing/2014/main" id="{1B3ECC5B-030A-EFC1-2399-83A68CC1E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762" y="3837443"/>
            <a:ext cx="687673" cy="687673"/>
          </a:xfrm>
          <a:prstGeom prst="rect">
            <a:avLst/>
          </a:prstGeom>
        </p:spPr>
      </p:pic>
      <p:pic>
        <p:nvPicPr>
          <p:cNvPr id="57" name="Content Placeholder 42" descr="A cartoon of a robot&#10;&#10;Description automatically generated">
            <a:extLst>
              <a:ext uri="{FF2B5EF4-FFF2-40B4-BE49-F238E27FC236}">
                <a16:creationId xmlns:a16="http://schemas.microsoft.com/office/drawing/2014/main" id="{0BE67F42-1118-B713-EA8B-2B094E370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558" y="3837443"/>
            <a:ext cx="687673" cy="687673"/>
          </a:xfrm>
          <a:prstGeom prst="rect">
            <a:avLst/>
          </a:prstGeom>
        </p:spPr>
      </p:pic>
      <p:pic>
        <p:nvPicPr>
          <p:cNvPr id="58" name="Content Placeholder 42" descr="A cartoon of a robot&#10;&#10;Description automatically generated">
            <a:extLst>
              <a:ext uri="{FF2B5EF4-FFF2-40B4-BE49-F238E27FC236}">
                <a16:creationId xmlns:a16="http://schemas.microsoft.com/office/drawing/2014/main" id="{9BF53436-B977-E187-E271-87F54A023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355" y="3837443"/>
            <a:ext cx="687673" cy="687673"/>
          </a:xfrm>
          <a:prstGeom prst="rect">
            <a:avLst/>
          </a:prstGeom>
        </p:spPr>
      </p:pic>
      <p:pic>
        <p:nvPicPr>
          <p:cNvPr id="59" name="Content Placeholder 42" descr="A cartoon of a robot&#10;&#10;Description automatically generated">
            <a:extLst>
              <a:ext uri="{FF2B5EF4-FFF2-40B4-BE49-F238E27FC236}">
                <a16:creationId xmlns:a16="http://schemas.microsoft.com/office/drawing/2014/main" id="{B67CF3D4-5A59-F1EF-5BC1-5CECECCF5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399" y="4829604"/>
            <a:ext cx="687673" cy="687673"/>
          </a:xfrm>
          <a:prstGeom prst="rect">
            <a:avLst/>
          </a:prstGeom>
        </p:spPr>
      </p:pic>
      <p:pic>
        <p:nvPicPr>
          <p:cNvPr id="60" name="Content Placeholder 42" descr="A cartoon of a robot&#10;&#10;Description automatically generated">
            <a:extLst>
              <a:ext uri="{FF2B5EF4-FFF2-40B4-BE49-F238E27FC236}">
                <a16:creationId xmlns:a16="http://schemas.microsoft.com/office/drawing/2014/main" id="{D76E1DFD-85EE-F6C0-6F1F-0BEA34219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195" y="4829604"/>
            <a:ext cx="687673" cy="687673"/>
          </a:xfrm>
          <a:prstGeom prst="rect">
            <a:avLst/>
          </a:prstGeom>
        </p:spPr>
      </p:pic>
      <p:pic>
        <p:nvPicPr>
          <p:cNvPr id="61" name="Content Placeholder 42" descr="A cartoon of a robot&#10;&#10;Description automatically generated">
            <a:extLst>
              <a:ext uri="{FF2B5EF4-FFF2-40B4-BE49-F238E27FC236}">
                <a16:creationId xmlns:a16="http://schemas.microsoft.com/office/drawing/2014/main" id="{4963DF0A-8674-17CC-E507-B64B63EFA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991" y="4829604"/>
            <a:ext cx="687673" cy="687673"/>
          </a:xfrm>
          <a:prstGeom prst="rect">
            <a:avLst/>
          </a:prstGeom>
        </p:spPr>
      </p:pic>
      <p:pic>
        <p:nvPicPr>
          <p:cNvPr id="62" name="Content Placeholder 42" descr="A cartoon of a robot&#10;&#10;Description automatically generated">
            <a:extLst>
              <a:ext uri="{FF2B5EF4-FFF2-40B4-BE49-F238E27FC236}">
                <a16:creationId xmlns:a16="http://schemas.microsoft.com/office/drawing/2014/main" id="{76FD50BC-E6E6-C3AD-4FCC-C96A4D067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6788" y="4829604"/>
            <a:ext cx="687673" cy="687673"/>
          </a:xfrm>
          <a:prstGeom prst="rect">
            <a:avLst/>
          </a:prstGeom>
        </p:spPr>
      </p:pic>
      <p:pic>
        <p:nvPicPr>
          <p:cNvPr id="63" name="Content Placeholder 42" descr="A cartoon of a robot&#10;&#10;Description automatically generated">
            <a:extLst>
              <a:ext uri="{FF2B5EF4-FFF2-40B4-BE49-F238E27FC236}">
                <a16:creationId xmlns:a16="http://schemas.microsoft.com/office/drawing/2014/main" id="{4E6697C0-70B5-FAE1-36D1-6A2633313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399" y="5594652"/>
            <a:ext cx="687673" cy="687673"/>
          </a:xfrm>
          <a:prstGeom prst="rect">
            <a:avLst/>
          </a:prstGeom>
        </p:spPr>
      </p:pic>
      <p:pic>
        <p:nvPicPr>
          <p:cNvPr id="64" name="Content Placeholder 42" descr="A cartoon of a robot&#10;&#10;Description automatically generated">
            <a:extLst>
              <a:ext uri="{FF2B5EF4-FFF2-40B4-BE49-F238E27FC236}">
                <a16:creationId xmlns:a16="http://schemas.microsoft.com/office/drawing/2014/main" id="{3C31DE5C-EA8D-D05E-32F5-BE33CB572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195" y="5594652"/>
            <a:ext cx="687673" cy="687673"/>
          </a:xfrm>
          <a:prstGeom prst="rect">
            <a:avLst/>
          </a:prstGeom>
        </p:spPr>
      </p:pic>
      <p:pic>
        <p:nvPicPr>
          <p:cNvPr id="65" name="Content Placeholder 42" descr="A cartoon of a robot&#10;&#10;Description automatically generated">
            <a:extLst>
              <a:ext uri="{FF2B5EF4-FFF2-40B4-BE49-F238E27FC236}">
                <a16:creationId xmlns:a16="http://schemas.microsoft.com/office/drawing/2014/main" id="{B14AD9BF-3320-73F2-139E-04687B9D4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991" y="5594652"/>
            <a:ext cx="687673" cy="687673"/>
          </a:xfrm>
          <a:prstGeom prst="rect">
            <a:avLst/>
          </a:prstGeom>
        </p:spPr>
      </p:pic>
      <p:pic>
        <p:nvPicPr>
          <p:cNvPr id="66" name="Content Placeholder 42" descr="A cartoon of a robot&#10;&#10;Description automatically generated">
            <a:extLst>
              <a:ext uri="{FF2B5EF4-FFF2-40B4-BE49-F238E27FC236}">
                <a16:creationId xmlns:a16="http://schemas.microsoft.com/office/drawing/2014/main" id="{9C5088D9-52A1-3BD3-2146-B03DC9CAA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6788" y="5594652"/>
            <a:ext cx="687673" cy="687673"/>
          </a:xfrm>
          <a:prstGeom prst="rect">
            <a:avLst/>
          </a:prstGeom>
        </p:spPr>
      </p:pic>
      <p:pic>
        <p:nvPicPr>
          <p:cNvPr id="67" name="Content Placeholder 42" descr="A cartoon of a robot&#10;&#10;Description automatically generated">
            <a:extLst>
              <a:ext uri="{FF2B5EF4-FFF2-40B4-BE49-F238E27FC236}">
                <a16:creationId xmlns:a16="http://schemas.microsoft.com/office/drawing/2014/main" id="{8A3A128E-237D-AAE8-5B94-02CD52A1D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287" y="1478647"/>
            <a:ext cx="687673" cy="687673"/>
          </a:xfrm>
          <a:prstGeom prst="rect">
            <a:avLst/>
          </a:prstGeom>
        </p:spPr>
      </p:pic>
      <p:pic>
        <p:nvPicPr>
          <p:cNvPr id="68" name="Picture 67" descr="A computer screen with text on it&#10;&#10;Description automatically generated">
            <a:extLst>
              <a:ext uri="{FF2B5EF4-FFF2-40B4-BE49-F238E27FC236}">
                <a16:creationId xmlns:a16="http://schemas.microsoft.com/office/drawing/2014/main" id="{5F43B585-A74D-06DC-BCC6-38695E477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78" y="3284708"/>
            <a:ext cx="1045290" cy="1069536"/>
          </a:xfrm>
          <a:prstGeom prst="rect">
            <a:avLst/>
          </a:prstGeom>
        </p:spPr>
      </p:pic>
      <p:pic>
        <p:nvPicPr>
          <p:cNvPr id="69" name="Content Placeholder 42" descr="A cartoon of a robot&#10;&#10;Description automatically generated">
            <a:extLst>
              <a:ext uri="{FF2B5EF4-FFF2-40B4-BE49-F238E27FC236}">
                <a16:creationId xmlns:a16="http://schemas.microsoft.com/office/drawing/2014/main" id="{5F453A6F-8319-2377-6058-59286B99B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287" y="3368965"/>
            <a:ext cx="687673" cy="687673"/>
          </a:xfrm>
          <a:prstGeom prst="rect">
            <a:avLst/>
          </a:prstGeom>
        </p:spPr>
      </p:pic>
      <p:pic>
        <p:nvPicPr>
          <p:cNvPr id="70" name="Picture 69" descr="A computer screen with text on it&#10;&#10;Description automatically generated">
            <a:extLst>
              <a:ext uri="{FF2B5EF4-FFF2-40B4-BE49-F238E27FC236}">
                <a16:creationId xmlns:a16="http://schemas.microsoft.com/office/drawing/2014/main" id="{C7BFEED3-6862-162C-A5A4-0C6FFDA79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78" y="5090769"/>
            <a:ext cx="1045290" cy="1069536"/>
          </a:xfrm>
          <a:prstGeom prst="rect">
            <a:avLst/>
          </a:prstGeom>
        </p:spPr>
      </p:pic>
      <p:pic>
        <p:nvPicPr>
          <p:cNvPr id="71" name="Content Placeholder 42" descr="A cartoon of a robot&#10;&#10;Description automatically generated">
            <a:extLst>
              <a:ext uri="{FF2B5EF4-FFF2-40B4-BE49-F238E27FC236}">
                <a16:creationId xmlns:a16="http://schemas.microsoft.com/office/drawing/2014/main" id="{59605501-ED44-BEB0-04BD-05B97C59A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287" y="5175026"/>
            <a:ext cx="687673" cy="687673"/>
          </a:xfrm>
          <a:prstGeom prst="rect">
            <a:avLst/>
          </a:prstGeom>
        </p:spPr>
      </p:pic>
      <p:grpSp>
        <p:nvGrpSpPr>
          <p:cNvPr id="72" name="Group 71">
            <a:extLst>
              <a:ext uri="{FF2B5EF4-FFF2-40B4-BE49-F238E27FC236}">
                <a16:creationId xmlns:a16="http://schemas.microsoft.com/office/drawing/2014/main" id="{A0A15629-A838-52B8-52EA-57A3CDC5C998}"/>
              </a:ext>
            </a:extLst>
          </p:cNvPr>
          <p:cNvGrpSpPr/>
          <p:nvPr/>
        </p:nvGrpSpPr>
        <p:grpSpPr>
          <a:xfrm>
            <a:off x="372889" y="3200883"/>
            <a:ext cx="1143284" cy="1113986"/>
            <a:chOff x="11036439" y="1526504"/>
            <a:chExt cx="890499" cy="885849"/>
          </a:xfrm>
        </p:grpSpPr>
        <p:pic>
          <p:nvPicPr>
            <p:cNvPr id="73" name="Picture 72" descr="A computer screen with a red screen&#10;&#10;Description automatically generated">
              <a:extLst>
                <a:ext uri="{FF2B5EF4-FFF2-40B4-BE49-F238E27FC236}">
                  <a16:creationId xmlns:a16="http://schemas.microsoft.com/office/drawing/2014/main" id="{8DDE8522-C08A-C9C1-9303-5B63FED71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6439" y="1526504"/>
              <a:ext cx="890499" cy="885849"/>
            </a:xfrm>
            <a:prstGeom prst="rect">
              <a:avLst/>
            </a:prstGeom>
          </p:spPr>
        </p:pic>
        <p:pic>
          <p:nvPicPr>
            <p:cNvPr id="74" name="Picture 73" descr="A black background with a cat head&#10;&#10;Description automatically generated">
              <a:extLst>
                <a:ext uri="{FF2B5EF4-FFF2-40B4-BE49-F238E27FC236}">
                  <a16:creationId xmlns:a16="http://schemas.microsoft.com/office/drawing/2014/main" id="{5CCB5B42-4AEE-3B9A-A4B9-1230EE1624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7368" y="1586928"/>
              <a:ext cx="408639" cy="477394"/>
            </a:xfrm>
            <a:prstGeom prst="rect">
              <a:avLst/>
            </a:prstGeom>
          </p:spPr>
        </p:pic>
      </p:grpSp>
      <p:sp>
        <p:nvSpPr>
          <p:cNvPr id="75" name="TextBox 74">
            <a:extLst>
              <a:ext uri="{FF2B5EF4-FFF2-40B4-BE49-F238E27FC236}">
                <a16:creationId xmlns:a16="http://schemas.microsoft.com/office/drawing/2014/main" id="{9CAEC377-11D6-8E78-B422-AF6BF31CCE9A}"/>
              </a:ext>
            </a:extLst>
          </p:cNvPr>
          <p:cNvSpPr txBox="1"/>
          <p:nvPr/>
        </p:nvSpPr>
        <p:spPr>
          <a:xfrm>
            <a:off x="495079" y="4242122"/>
            <a:ext cx="898900" cy="369332"/>
          </a:xfrm>
          <a:prstGeom prst="rect">
            <a:avLst/>
          </a:prstGeom>
          <a:noFill/>
        </p:spPr>
        <p:txBody>
          <a:bodyPr wrap="none" rtlCol="0">
            <a:spAutoFit/>
          </a:bodyPr>
          <a:lstStyle/>
          <a:p>
            <a:r>
              <a:rPr lang="en-US" dirty="0"/>
              <a:t>Hacker</a:t>
            </a:r>
            <a:endParaRPr lang="en-CA" dirty="0"/>
          </a:p>
        </p:txBody>
      </p:sp>
      <p:pic>
        <p:nvPicPr>
          <p:cNvPr id="76" name="Picture 75" descr="A firewall with a shield and fire symbol&#10;&#10;Description automatically generated">
            <a:extLst>
              <a:ext uri="{FF2B5EF4-FFF2-40B4-BE49-F238E27FC236}">
                <a16:creationId xmlns:a16="http://schemas.microsoft.com/office/drawing/2014/main" id="{7CB61CA5-A7E2-3A79-3E2A-17F0273996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7453" y="3346821"/>
            <a:ext cx="1029131" cy="1029131"/>
          </a:xfrm>
          <a:prstGeom prst="rect">
            <a:avLst/>
          </a:prstGeom>
        </p:spPr>
      </p:pic>
      <p:pic>
        <p:nvPicPr>
          <p:cNvPr id="79" name="Graphic 78" descr="Warning with solid fill">
            <a:extLst>
              <a:ext uri="{FF2B5EF4-FFF2-40B4-BE49-F238E27FC236}">
                <a16:creationId xmlns:a16="http://schemas.microsoft.com/office/drawing/2014/main" id="{3463A16E-53A0-CFDD-B579-A21D588771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39946" y="3778284"/>
            <a:ext cx="457200" cy="457200"/>
          </a:xfrm>
          <a:prstGeom prst="rect">
            <a:avLst/>
          </a:prstGeom>
        </p:spPr>
      </p:pic>
      <p:pic>
        <p:nvPicPr>
          <p:cNvPr id="80" name="Picture 79" descr="A computer with a black background&#10;&#10;Description automatically generated">
            <a:extLst>
              <a:ext uri="{FF2B5EF4-FFF2-40B4-BE49-F238E27FC236}">
                <a16:creationId xmlns:a16="http://schemas.microsoft.com/office/drawing/2014/main" id="{B334DCDF-58EB-EBB9-2432-FB65C521F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371" y="3217133"/>
            <a:ext cx="1081486" cy="1081486"/>
          </a:xfrm>
          <a:prstGeom prst="rect">
            <a:avLst/>
          </a:prstGeom>
        </p:spPr>
      </p:pic>
      <p:sp>
        <p:nvSpPr>
          <p:cNvPr id="81" name="TextBox 80">
            <a:extLst>
              <a:ext uri="{FF2B5EF4-FFF2-40B4-BE49-F238E27FC236}">
                <a16:creationId xmlns:a16="http://schemas.microsoft.com/office/drawing/2014/main" id="{C81CBD09-C808-918D-DF37-33EBA30593A3}"/>
              </a:ext>
            </a:extLst>
          </p:cNvPr>
          <p:cNvSpPr txBox="1"/>
          <p:nvPr/>
        </p:nvSpPr>
        <p:spPr>
          <a:xfrm>
            <a:off x="1879362" y="4298619"/>
            <a:ext cx="1554720" cy="461665"/>
          </a:xfrm>
          <a:prstGeom prst="rect">
            <a:avLst/>
          </a:prstGeom>
          <a:noFill/>
        </p:spPr>
        <p:txBody>
          <a:bodyPr wrap="none" rtlCol="0">
            <a:spAutoFit/>
          </a:bodyPr>
          <a:lstStyle/>
          <a:p>
            <a:pPr algn="ctr"/>
            <a:r>
              <a:rPr lang="en-US" sz="1200" dirty="0"/>
              <a:t>Command &amp; Control</a:t>
            </a:r>
          </a:p>
          <a:p>
            <a:pPr algn="ctr"/>
            <a:r>
              <a:rPr lang="en-US" sz="1200" dirty="0"/>
              <a:t>Server</a:t>
            </a:r>
            <a:endParaRPr lang="en-CA" sz="1200" dirty="0"/>
          </a:p>
        </p:txBody>
      </p:sp>
      <p:sp>
        <p:nvSpPr>
          <p:cNvPr id="82" name="TextBox 81">
            <a:extLst>
              <a:ext uri="{FF2B5EF4-FFF2-40B4-BE49-F238E27FC236}">
                <a16:creationId xmlns:a16="http://schemas.microsoft.com/office/drawing/2014/main" id="{C8BCABDA-6AFA-3E32-FF37-BED73A0F9C70}"/>
              </a:ext>
            </a:extLst>
          </p:cNvPr>
          <p:cNvSpPr txBox="1"/>
          <p:nvPr/>
        </p:nvSpPr>
        <p:spPr>
          <a:xfrm>
            <a:off x="9591566" y="4181279"/>
            <a:ext cx="960904" cy="369332"/>
          </a:xfrm>
          <a:prstGeom prst="rect">
            <a:avLst/>
          </a:prstGeom>
          <a:noFill/>
        </p:spPr>
        <p:txBody>
          <a:bodyPr wrap="none" rtlCol="0">
            <a:spAutoFit/>
          </a:bodyPr>
          <a:lstStyle/>
          <a:p>
            <a:r>
              <a:rPr lang="en-US" dirty="0"/>
              <a:t>Firewall</a:t>
            </a:r>
            <a:endParaRPr lang="en-CA" dirty="0"/>
          </a:p>
        </p:txBody>
      </p:sp>
      <p:cxnSp>
        <p:nvCxnSpPr>
          <p:cNvPr id="84" name="Straight Arrow Connector 83">
            <a:extLst>
              <a:ext uri="{FF2B5EF4-FFF2-40B4-BE49-F238E27FC236}">
                <a16:creationId xmlns:a16="http://schemas.microsoft.com/office/drawing/2014/main" id="{91D08B7B-E774-4A82-3C25-746E9EE44EC2}"/>
              </a:ext>
            </a:extLst>
          </p:cNvPr>
          <p:cNvCxnSpPr>
            <a:stCxn id="73" idx="3"/>
            <a:endCxn id="80" idx="1"/>
          </p:cNvCxnSpPr>
          <p:nvPr/>
        </p:nvCxnSpPr>
        <p:spPr>
          <a:xfrm>
            <a:off x="1516173" y="3757876"/>
            <a:ext cx="643198"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9E54A9E4-3909-440C-A357-323ADBD1E26B}"/>
              </a:ext>
            </a:extLst>
          </p:cNvPr>
          <p:cNvCxnSpPr>
            <a:cxnSpLocks/>
          </p:cNvCxnSpPr>
          <p:nvPr/>
        </p:nvCxnSpPr>
        <p:spPr>
          <a:xfrm>
            <a:off x="3306089" y="3672532"/>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CB7E167F-7975-FE9D-FE6A-CC3D2F230584}"/>
              </a:ext>
            </a:extLst>
          </p:cNvPr>
          <p:cNvCxnSpPr>
            <a:cxnSpLocks/>
            <a:endCxn id="5" idx="1"/>
          </p:cNvCxnSpPr>
          <p:nvPr/>
        </p:nvCxnSpPr>
        <p:spPr>
          <a:xfrm flipV="1">
            <a:off x="3306089" y="1929158"/>
            <a:ext cx="464389" cy="161535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50AAB75-215B-E246-8C48-789A1BE973DA}"/>
              </a:ext>
            </a:extLst>
          </p:cNvPr>
          <p:cNvCxnSpPr>
            <a:cxnSpLocks/>
          </p:cNvCxnSpPr>
          <p:nvPr/>
        </p:nvCxnSpPr>
        <p:spPr>
          <a:xfrm>
            <a:off x="3312180" y="3837443"/>
            <a:ext cx="464389" cy="161535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645F1B3B-E53E-23B7-58CA-74723F7B9CCB}"/>
              </a:ext>
            </a:extLst>
          </p:cNvPr>
          <p:cNvCxnSpPr>
            <a:cxnSpLocks/>
          </p:cNvCxnSpPr>
          <p:nvPr/>
        </p:nvCxnSpPr>
        <p:spPr>
          <a:xfrm>
            <a:off x="4904541" y="160926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7315B645-876A-84D6-ED74-BDE2C1D31C09}"/>
              </a:ext>
            </a:extLst>
          </p:cNvPr>
          <p:cNvCxnSpPr>
            <a:cxnSpLocks/>
          </p:cNvCxnSpPr>
          <p:nvPr/>
        </p:nvCxnSpPr>
        <p:spPr>
          <a:xfrm>
            <a:off x="4904541" y="1731360"/>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C2AEDC94-449E-7374-D408-39486360962D}"/>
              </a:ext>
            </a:extLst>
          </p:cNvPr>
          <p:cNvCxnSpPr>
            <a:cxnSpLocks/>
          </p:cNvCxnSpPr>
          <p:nvPr/>
        </p:nvCxnSpPr>
        <p:spPr>
          <a:xfrm>
            <a:off x="4904541" y="1853454"/>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382C97C8-D8D1-6427-C9AB-B25EA18FBFBB}"/>
              </a:ext>
            </a:extLst>
          </p:cNvPr>
          <p:cNvCxnSpPr>
            <a:cxnSpLocks/>
          </p:cNvCxnSpPr>
          <p:nvPr/>
        </p:nvCxnSpPr>
        <p:spPr>
          <a:xfrm>
            <a:off x="4904541" y="1975548"/>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FCBE47C1-7F55-AA80-B883-31A96A6D72BF}"/>
              </a:ext>
            </a:extLst>
          </p:cNvPr>
          <p:cNvCxnSpPr>
            <a:cxnSpLocks/>
          </p:cNvCxnSpPr>
          <p:nvPr/>
        </p:nvCxnSpPr>
        <p:spPr>
          <a:xfrm>
            <a:off x="4904541" y="2097642"/>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46FEADB3-CF8D-BE02-BF8F-016C73C2E9DD}"/>
              </a:ext>
            </a:extLst>
          </p:cNvPr>
          <p:cNvCxnSpPr>
            <a:cxnSpLocks/>
          </p:cNvCxnSpPr>
          <p:nvPr/>
        </p:nvCxnSpPr>
        <p:spPr>
          <a:xfrm>
            <a:off x="4904541" y="221973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14593E67-8F48-438E-D5A6-F1319647C8B0}"/>
              </a:ext>
            </a:extLst>
          </p:cNvPr>
          <p:cNvCxnSpPr>
            <a:cxnSpLocks/>
          </p:cNvCxnSpPr>
          <p:nvPr/>
        </p:nvCxnSpPr>
        <p:spPr>
          <a:xfrm>
            <a:off x="4904541" y="2341830"/>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F4B86734-2958-B0FC-0234-594835C120E5}"/>
              </a:ext>
            </a:extLst>
          </p:cNvPr>
          <p:cNvCxnSpPr>
            <a:cxnSpLocks/>
          </p:cNvCxnSpPr>
          <p:nvPr/>
        </p:nvCxnSpPr>
        <p:spPr>
          <a:xfrm>
            <a:off x="4904541" y="246392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5D4DA27D-89F1-2D11-D24A-D2C85FF0B1E9}"/>
              </a:ext>
            </a:extLst>
          </p:cNvPr>
          <p:cNvCxnSpPr>
            <a:cxnSpLocks/>
          </p:cNvCxnSpPr>
          <p:nvPr/>
        </p:nvCxnSpPr>
        <p:spPr>
          <a:xfrm>
            <a:off x="4904540" y="346135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5036C29-0F47-27EE-9BC7-A6D6A7575A3A}"/>
              </a:ext>
            </a:extLst>
          </p:cNvPr>
          <p:cNvCxnSpPr>
            <a:cxnSpLocks/>
          </p:cNvCxnSpPr>
          <p:nvPr/>
        </p:nvCxnSpPr>
        <p:spPr>
          <a:xfrm>
            <a:off x="4904540" y="3583445"/>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A8970924-EE1C-5175-A346-037E56413BA6}"/>
              </a:ext>
            </a:extLst>
          </p:cNvPr>
          <p:cNvCxnSpPr>
            <a:cxnSpLocks/>
          </p:cNvCxnSpPr>
          <p:nvPr/>
        </p:nvCxnSpPr>
        <p:spPr>
          <a:xfrm>
            <a:off x="4904540" y="3705539"/>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0F24D5C3-166E-5CCB-9F3D-F61A45B68A78}"/>
              </a:ext>
            </a:extLst>
          </p:cNvPr>
          <p:cNvCxnSpPr>
            <a:cxnSpLocks/>
          </p:cNvCxnSpPr>
          <p:nvPr/>
        </p:nvCxnSpPr>
        <p:spPr>
          <a:xfrm>
            <a:off x="4904540" y="3827633"/>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EE88B22-F381-6403-6185-67A96C63BFA7}"/>
              </a:ext>
            </a:extLst>
          </p:cNvPr>
          <p:cNvCxnSpPr>
            <a:cxnSpLocks/>
          </p:cNvCxnSpPr>
          <p:nvPr/>
        </p:nvCxnSpPr>
        <p:spPr>
          <a:xfrm>
            <a:off x="4904540" y="3949727"/>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68A5AB70-59F3-BC50-57AA-C97137DAB942}"/>
              </a:ext>
            </a:extLst>
          </p:cNvPr>
          <p:cNvCxnSpPr>
            <a:cxnSpLocks/>
          </p:cNvCxnSpPr>
          <p:nvPr/>
        </p:nvCxnSpPr>
        <p:spPr>
          <a:xfrm>
            <a:off x="4904540" y="407182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6B90E7A8-64E6-22CD-33DB-2738F0D8CF0A}"/>
              </a:ext>
            </a:extLst>
          </p:cNvPr>
          <p:cNvCxnSpPr>
            <a:cxnSpLocks/>
          </p:cNvCxnSpPr>
          <p:nvPr/>
        </p:nvCxnSpPr>
        <p:spPr>
          <a:xfrm>
            <a:off x="4904540" y="4193915"/>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7093B70-BDC9-CC55-0928-588CF390A570}"/>
              </a:ext>
            </a:extLst>
          </p:cNvPr>
          <p:cNvCxnSpPr>
            <a:cxnSpLocks/>
          </p:cNvCxnSpPr>
          <p:nvPr/>
        </p:nvCxnSpPr>
        <p:spPr>
          <a:xfrm>
            <a:off x="4904540" y="431601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21E1210A-F343-621E-CEC8-22DC0CE5EFCF}"/>
              </a:ext>
            </a:extLst>
          </p:cNvPr>
          <p:cNvCxnSpPr>
            <a:cxnSpLocks/>
          </p:cNvCxnSpPr>
          <p:nvPr/>
        </p:nvCxnSpPr>
        <p:spPr>
          <a:xfrm>
            <a:off x="4904540" y="5218098"/>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24964FD5-3FA7-9F39-9CDD-263215C78927}"/>
              </a:ext>
            </a:extLst>
          </p:cNvPr>
          <p:cNvCxnSpPr>
            <a:cxnSpLocks/>
          </p:cNvCxnSpPr>
          <p:nvPr/>
        </p:nvCxnSpPr>
        <p:spPr>
          <a:xfrm>
            <a:off x="4904540" y="5340192"/>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5E8DBD01-10B3-3484-65CC-242CE74601AD}"/>
              </a:ext>
            </a:extLst>
          </p:cNvPr>
          <p:cNvCxnSpPr>
            <a:cxnSpLocks/>
          </p:cNvCxnSpPr>
          <p:nvPr/>
        </p:nvCxnSpPr>
        <p:spPr>
          <a:xfrm>
            <a:off x="4904540" y="546228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5D95DC31-C1DB-FB61-3606-00954F73853F}"/>
              </a:ext>
            </a:extLst>
          </p:cNvPr>
          <p:cNvCxnSpPr>
            <a:cxnSpLocks/>
          </p:cNvCxnSpPr>
          <p:nvPr/>
        </p:nvCxnSpPr>
        <p:spPr>
          <a:xfrm>
            <a:off x="4904540" y="5584380"/>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4092401C-B3DC-27FE-F811-2FBF442CA05A}"/>
              </a:ext>
            </a:extLst>
          </p:cNvPr>
          <p:cNvCxnSpPr>
            <a:cxnSpLocks/>
          </p:cNvCxnSpPr>
          <p:nvPr/>
        </p:nvCxnSpPr>
        <p:spPr>
          <a:xfrm>
            <a:off x="4904540" y="5706474"/>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4E797C31-D067-D68C-B904-8BF0B7F5EBED}"/>
              </a:ext>
            </a:extLst>
          </p:cNvPr>
          <p:cNvCxnSpPr>
            <a:cxnSpLocks/>
          </p:cNvCxnSpPr>
          <p:nvPr/>
        </p:nvCxnSpPr>
        <p:spPr>
          <a:xfrm>
            <a:off x="4904540" y="5828568"/>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FF7DBB0F-BE4B-10A5-8C89-FAC2B1FDE109}"/>
              </a:ext>
            </a:extLst>
          </p:cNvPr>
          <p:cNvCxnSpPr>
            <a:cxnSpLocks/>
          </p:cNvCxnSpPr>
          <p:nvPr/>
        </p:nvCxnSpPr>
        <p:spPr>
          <a:xfrm>
            <a:off x="4904540" y="5950662"/>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C4B951AA-975C-6F3B-9B2A-5A4BC86196E4}"/>
              </a:ext>
            </a:extLst>
          </p:cNvPr>
          <p:cNvCxnSpPr>
            <a:cxnSpLocks/>
          </p:cNvCxnSpPr>
          <p:nvPr/>
        </p:nvCxnSpPr>
        <p:spPr>
          <a:xfrm>
            <a:off x="4904540" y="6072758"/>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F4DD0588-3911-78A9-0431-E3E244E63A68}"/>
              </a:ext>
            </a:extLst>
          </p:cNvPr>
          <p:cNvCxnSpPr>
            <a:cxnSpLocks/>
          </p:cNvCxnSpPr>
          <p:nvPr/>
        </p:nvCxnSpPr>
        <p:spPr>
          <a:xfrm rot="1020000">
            <a:off x="9025436" y="160926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4575F5E-3F5A-A34C-3B18-1CDBD2557007}"/>
              </a:ext>
            </a:extLst>
          </p:cNvPr>
          <p:cNvCxnSpPr>
            <a:cxnSpLocks/>
          </p:cNvCxnSpPr>
          <p:nvPr/>
        </p:nvCxnSpPr>
        <p:spPr>
          <a:xfrm rot="1020000">
            <a:off x="9025436" y="180333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DFB9A46F-9979-2578-D0C5-163C168C994B}"/>
              </a:ext>
            </a:extLst>
          </p:cNvPr>
          <p:cNvCxnSpPr>
            <a:cxnSpLocks/>
          </p:cNvCxnSpPr>
          <p:nvPr/>
        </p:nvCxnSpPr>
        <p:spPr>
          <a:xfrm rot="1020000">
            <a:off x="9025436" y="199739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D68A0985-3EAC-4E98-630F-0413550D88D8}"/>
              </a:ext>
            </a:extLst>
          </p:cNvPr>
          <p:cNvCxnSpPr>
            <a:cxnSpLocks/>
          </p:cNvCxnSpPr>
          <p:nvPr/>
        </p:nvCxnSpPr>
        <p:spPr>
          <a:xfrm rot="1020000">
            <a:off x="9025436" y="219146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4530E751-8562-0BAC-4D00-51E5890DBA25}"/>
              </a:ext>
            </a:extLst>
          </p:cNvPr>
          <p:cNvCxnSpPr>
            <a:cxnSpLocks/>
          </p:cNvCxnSpPr>
          <p:nvPr/>
        </p:nvCxnSpPr>
        <p:spPr>
          <a:xfrm rot="1020000">
            <a:off x="9025436" y="238552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5D5833C6-96B6-5DBA-FA45-FA0D4E6A95D2}"/>
              </a:ext>
            </a:extLst>
          </p:cNvPr>
          <p:cNvCxnSpPr>
            <a:cxnSpLocks/>
          </p:cNvCxnSpPr>
          <p:nvPr/>
        </p:nvCxnSpPr>
        <p:spPr>
          <a:xfrm rot="1020000">
            <a:off x="9025436" y="257959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6D4CFB5E-B843-C1B8-185C-837C247EB483}"/>
              </a:ext>
            </a:extLst>
          </p:cNvPr>
          <p:cNvCxnSpPr>
            <a:cxnSpLocks/>
          </p:cNvCxnSpPr>
          <p:nvPr/>
        </p:nvCxnSpPr>
        <p:spPr>
          <a:xfrm rot="1020000">
            <a:off x="9025436" y="277365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77BD6FCD-B34C-19A4-8CB5-34F09156E8AD}"/>
              </a:ext>
            </a:extLst>
          </p:cNvPr>
          <p:cNvCxnSpPr>
            <a:cxnSpLocks/>
          </p:cNvCxnSpPr>
          <p:nvPr/>
        </p:nvCxnSpPr>
        <p:spPr>
          <a:xfrm rot="1020000">
            <a:off x="9025436" y="296772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C6D584B5-0B5F-0DCA-4572-9A5532CD72C4}"/>
              </a:ext>
            </a:extLst>
          </p:cNvPr>
          <p:cNvCxnSpPr>
            <a:cxnSpLocks/>
          </p:cNvCxnSpPr>
          <p:nvPr/>
        </p:nvCxnSpPr>
        <p:spPr>
          <a:xfrm>
            <a:off x="9025436" y="316178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B1C4838E-505C-2D0B-3148-9454720F7269}"/>
              </a:ext>
            </a:extLst>
          </p:cNvPr>
          <p:cNvCxnSpPr>
            <a:cxnSpLocks/>
          </p:cNvCxnSpPr>
          <p:nvPr/>
        </p:nvCxnSpPr>
        <p:spPr>
          <a:xfrm>
            <a:off x="9025436" y="335585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D21C55F6-7F1D-6240-59BD-211B3F1D993F}"/>
              </a:ext>
            </a:extLst>
          </p:cNvPr>
          <p:cNvCxnSpPr>
            <a:cxnSpLocks/>
          </p:cNvCxnSpPr>
          <p:nvPr/>
        </p:nvCxnSpPr>
        <p:spPr>
          <a:xfrm>
            <a:off x="9025436" y="354991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60E9AD96-D2BC-4285-CAA8-A6EFE2B8F1E4}"/>
              </a:ext>
            </a:extLst>
          </p:cNvPr>
          <p:cNvCxnSpPr>
            <a:cxnSpLocks/>
          </p:cNvCxnSpPr>
          <p:nvPr/>
        </p:nvCxnSpPr>
        <p:spPr>
          <a:xfrm>
            <a:off x="9025436" y="374398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839DF008-F340-B4D3-B6D8-63BC5958AB09}"/>
              </a:ext>
            </a:extLst>
          </p:cNvPr>
          <p:cNvCxnSpPr>
            <a:cxnSpLocks/>
          </p:cNvCxnSpPr>
          <p:nvPr/>
        </p:nvCxnSpPr>
        <p:spPr>
          <a:xfrm>
            <a:off x="9025436" y="393804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99381E72-9EED-2F9A-DEE3-D301CA5C4AE8}"/>
              </a:ext>
            </a:extLst>
          </p:cNvPr>
          <p:cNvCxnSpPr>
            <a:cxnSpLocks/>
          </p:cNvCxnSpPr>
          <p:nvPr/>
        </p:nvCxnSpPr>
        <p:spPr>
          <a:xfrm>
            <a:off x="9025436" y="413211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7F846210-5546-C459-E071-63B28D730A36}"/>
              </a:ext>
            </a:extLst>
          </p:cNvPr>
          <p:cNvCxnSpPr>
            <a:cxnSpLocks/>
          </p:cNvCxnSpPr>
          <p:nvPr/>
        </p:nvCxnSpPr>
        <p:spPr>
          <a:xfrm>
            <a:off x="9025436" y="432617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57BE5B8-9D6B-CC24-B6CF-6595D2E618B4}"/>
              </a:ext>
            </a:extLst>
          </p:cNvPr>
          <p:cNvCxnSpPr>
            <a:cxnSpLocks/>
          </p:cNvCxnSpPr>
          <p:nvPr/>
        </p:nvCxnSpPr>
        <p:spPr>
          <a:xfrm>
            <a:off x="9025436" y="452024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29502775-0961-53D3-02A5-ADCBB20BE7D6}"/>
              </a:ext>
            </a:extLst>
          </p:cNvPr>
          <p:cNvCxnSpPr>
            <a:cxnSpLocks/>
          </p:cNvCxnSpPr>
          <p:nvPr/>
        </p:nvCxnSpPr>
        <p:spPr>
          <a:xfrm rot="-1020000">
            <a:off x="9025436" y="471430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38324EAC-AE4C-BFF8-0631-7A175DCC5E5E}"/>
              </a:ext>
            </a:extLst>
          </p:cNvPr>
          <p:cNvCxnSpPr>
            <a:cxnSpLocks/>
          </p:cNvCxnSpPr>
          <p:nvPr/>
        </p:nvCxnSpPr>
        <p:spPr>
          <a:xfrm rot="-1020000">
            <a:off x="9025436" y="490837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8DC823A0-1698-F3B4-34FD-11F2860E67A5}"/>
              </a:ext>
            </a:extLst>
          </p:cNvPr>
          <p:cNvCxnSpPr>
            <a:cxnSpLocks/>
          </p:cNvCxnSpPr>
          <p:nvPr/>
        </p:nvCxnSpPr>
        <p:spPr>
          <a:xfrm rot="-1020000">
            <a:off x="9025436" y="510243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F7ACE837-372B-7DFF-BFA3-2E1475199B0A}"/>
              </a:ext>
            </a:extLst>
          </p:cNvPr>
          <p:cNvCxnSpPr>
            <a:cxnSpLocks/>
          </p:cNvCxnSpPr>
          <p:nvPr/>
        </p:nvCxnSpPr>
        <p:spPr>
          <a:xfrm rot="-1020000">
            <a:off x="9025436" y="529650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3F86918F-85B0-359E-5CC6-5FEB4594273E}"/>
              </a:ext>
            </a:extLst>
          </p:cNvPr>
          <p:cNvCxnSpPr>
            <a:cxnSpLocks/>
          </p:cNvCxnSpPr>
          <p:nvPr/>
        </p:nvCxnSpPr>
        <p:spPr>
          <a:xfrm rot="-1020000">
            <a:off x="9025436" y="549056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C66741D6-A3A2-4819-2FB0-11A301362D16}"/>
              </a:ext>
            </a:extLst>
          </p:cNvPr>
          <p:cNvCxnSpPr>
            <a:cxnSpLocks/>
          </p:cNvCxnSpPr>
          <p:nvPr/>
        </p:nvCxnSpPr>
        <p:spPr>
          <a:xfrm rot="-1020000">
            <a:off x="9025436" y="5684631"/>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AB47E5CA-C23C-885E-2325-9817370A3C50}"/>
              </a:ext>
            </a:extLst>
          </p:cNvPr>
          <p:cNvCxnSpPr>
            <a:cxnSpLocks/>
          </p:cNvCxnSpPr>
          <p:nvPr/>
        </p:nvCxnSpPr>
        <p:spPr>
          <a:xfrm rot="-1020000">
            <a:off x="9025436" y="5878696"/>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B7A01552-3137-16DC-5E64-95BC03CBBD0C}"/>
              </a:ext>
            </a:extLst>
          </p:cNvPr>
          <p:cNvCxnSpPr>
            <a:cxnSpLocks/>
          </p:cNvCxnSpPr>
          <p:nvPr/>
        </p:nvCxnSpPr>
        <p:spPr>
          <a:xfrm rot="-1020000">
            <a:off x="9025436" y="6072758"/>
            <a:ext cx="464389"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8C9D61DC-434F-C3B4-7942-8D2F151B0A92}"/>
              </a:ext>
            </a:extLst>
          </p:cNvPr>
          <p:cNvSpPr txBox="1"/>
          <p:nvPr/>
        </p:nvSpPr>
        <p:spPr>
          <a:xfrm>
            <a:off x="4028631" y="2293618"/>
            <a:ext cx="526106" cy="369332"/>
          </a:xfrm>
          <a:prstGeom prst="rect">
            <a:avLst/>
          </a:prstGeom>
          <a:noFill/>
        </p:spPr>
        <p:txBody>
          <a:bodyPr wrap="none" rtlCol="0">
            <a:spAutoFit/>
          </a:bodyPr>
          <a:lstStyle/>
          <a:p>
            <a:r>
              <a:rPr lang="en-US" dirty="0"/>
              <a:t>Bot</a:t>
            </a:r>
            <a:endParaRPr lang="en-CA" dirty="0"/>
          </a:p>
        </p:txBody>
      </p:sp>
      <p:sp>
        <p:nvSpPr>
          <p:cNvPr id="147" name="TextBox 146">
            <a:extLst>
              <a:ext uri="{FF2B5EF4-FFF2-40B4-BE49-F238E27FC236}">
                <a16:creationId xmlns:a16="http://schemas.microsoft.com/office/drawing/2014/main" id="{54B52384-F4E9-0358-5315-C05986C94DF2}"/>
              </a:ext>
            </a:extLst>
          </p:cNvPr>
          <p:cNvSpPr txBox="1"/>
          <p:nvPr/>
        </p:nvSpPr>
        <p:spPr>
          <a:xfrm>
            <a:off x="4025743" y="4201492"/>
            <a:ext cx="526106" cy="369332"/>
          </a:xfrm>
          <a:prstGeom prst="rect">
            <a:avLst/>
          </a:prstGeom>
          <a:noFill/>
        </p:spPr>
        <p:txBody>
          <a:bodyPr wrap="none" rtlCol="0">
            <a:spAutoFit/>
          </a:bodyPr>
          <a:lstStyle/>
          <a:p>
            <a:r>
              <a:rPr lang="en-US" dirty="0"/>
              <a:t>Bot</a:t>
            </a:r>
            <a:endParaRPr lang="en-CA" dirty="0"/>
          </a:p>
        </p:txBody>
      </p:sp>
      <p:sp>
        <p:nvSpPr>
          <p:cNvPr id="148" name="TextBox 147">
            <a:extLst>
              <a:ext uri="{FF2B5EF4-FFF2-40B4-BE49-F238E27FC236}">
                <a16:creationId xmlns:a16="http://schemas.microsoft.com/office/drawing/2014/main" id="{61A427EC-7BE1-9FC6-C99F-078608C78305}"/>
              </a:ext>
            </a:extLst>
          </p:cNvPr>
          <p:cNvSpPr txBox="1"/>
          <p:nvPr/>
        </p:nvSpPr>
        <p:spPr>
          <a:xfrm>
            <a:off x="4042521" y="6021148"/>
            <a:ext cx="526106" cy="369332"/>
          </a:xfrm>
          <a:prstGeom prst="rect">
            <a:avLst/>
          </a:prstGeom>
          <a:noFill/>
        </p:spPr>
        <p:txBody>
          <a:bodyPr wrap="none" rtlCol="0">
            <a:spAutoFit/>
          </a:bodyPr>
          <a:lstStyle/>
          <a:p>
            <a:r>
              <a:rPr lang="en-US" dirty="0"/>
              <a:t>Bot</a:t>
            </a:r>
            <a:endParaRPr lang="en-CA" dirty="0"/>
          </a:p>
        </p:txBody>
      </p:sp>
      <p:sp>
        <p:nvSpPr>
          <p:cNvPr id="149" name="TextBox 148">
            <a:extLst>
              <a:ext uri="{FF2B5EF4-FFF2-40B4-BE49-F238E27FC236}">
                <a16:creationId xmlns:a16="http://schemas.microsoft.com/office/drawing/2014/main" id="{1E1D83A6-CA3A-D17F-F6DF-965E756E0CBF}"/>
              </a:ext>
            </a:extLst>
          </p:cNvPr>
          <p:cNvSpPr txBox="1"/>
          <p:nvPr/>
        </p:nvSpPr>
        <p:spPr>
          <a:xfrm>
            <a:off x="6764506" y="486500"/>
            <a:ext cx="849913" cy="369332"/>
          </a:xfrm>
          <a:prstGeom prst="rect">
            <a:avLst/>
          </a:prstGeom>
          <a:noFill/>
        </p:spPr>
        <p:txBody>
          <a:bodyPr wrap="none" rtlCol="0">
            <a:spAutoFit/>
          </a:bodyPr>
          <a:lstStyle/>
          <a:p>
            <a:r>
              <a:rPr lang="en-US" dirty="0"/>
              <a:t>Botnet</a:t>
            </a:r>
            <a:endParaRPr lang="en-CA" dirty="0"/>
          </a:p>
        </p:txBody>
      </p:sp>
      <p:sp>
        <p:nvSpPr>
          <p:cNvPr id="150" name="Right Brace 149">
            <a:extLst>
              <a:ext uri="{FF2B5EF4-FFF2-40B4-BE49-F238E27FC236}">
                <a16:creationId xmlns:a16="http://schemas.microsoft.com/office/drawing/2014/main" id="{655042ED-5436-027D-CB56-B0D8BD55FB86}"/>
              </a:ext>
            </a:extLst>
          </p:cNvPr>
          <p:cNvSpPr/>
          <p:nvPr/>
        </p:nvSpPr>
        <p:spPr>
          <a:xfrm rot="16200000">
            <a:off x="6979983" y="-649091"/>
            <a:ext cx="418960" cy="3474128"/>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031344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34B2-147C-1799-7145-BA6F7A984F77}"/>
              </a:ext>
            </a:extLst>
          </p:cNvPr>
          <p:cNvSpPr>
            <a:spLocks noGrp="1"/>
          </p:cNvSpPr>
          <p:nvPr>
            <p:ph type="title"/>
          </p:nvPr>
        </p:nvSpPr>
        <p:spPr/>
        <p:txBody>
          <a:bodyPr/>
          <a:lstStyle/>
          <a:p>
            <a:r>
              <a:rPr lang="en-US" dirty="0">
                <a:latin typeface="Consolas" panose="020B0609020204030204" pitchFamily="49" charset="0"/>
              </a:rPr>
              <a:t>DDOS Attack</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C0FA0410-230F-1A84-A32A-9D490B46B220}"/>
              </a:ext>
            </a:extLst>
          </p:cNvPr>
          <p:cNvSpPr>
            <a:spLocks noGrp="1"/>
          </p:cNvSpPr>
          <p:nvPr>
            <p:ph idx="1"/>
          </p:nvPr>
        </p:nvSpPr>
        <p:spPr/>
        <p:txBody>
          <a:bodyPr>
            <a:normAutofit/>
          </a:bodyPr>
          <a:lstStyle/>
          <a:p>
            <a:r>
              <a:rPr lang="en-US" sz="1600" dirty="0">
                <a:latin typeface="Consolas" panose="020B0609020204030204" pitchFamily="49" charset="0"/>
              </a:rPr>
              <a:t>is an advanced form of (DoS) attack where multiple compromised systems, often part of a </a:t>
            </a:r>
            <a:r>
              <a:rPr lang="en-US" sz="1600" b="1" dirty="0">
                <a:solidFill>
                  <a:srgbClr val="DA0C0C"/>
                </a:solidFill>
                <a:latin typeface="Consolas" panose="020B0609020204030204" pitchFamily="49" charset="0"/>
              </a:rPr>
              <a:t>botnet</a:t>
            </a:r>
            <a:r>
              <a:rPr lang="en-US" sz="1600" dirty="0">
                <a:latin typeface="Consolas" panose="020B0609020204030204" pitchFamily="49" charset="0"/>
              </a:rPr>
              <a:t>, are used to </a:t>
            </a:r>
            <a:r>
              <a:rPr lang="en-US" sz="1600" b="1" dirty="0">
                <a:solidFill>
                  <a:srgbClr val="DA0C0C"/>
                </a:solidFill>
                <a:latin typeface="Consolas" panose="020B0609020204030204" pitchFamily="49" charset="0"/>
              </a:rPr>
              <a:t>flood a target with traffic</a:t>
            </a:r>
            <a:r>
              <a:rPr lang="en-US" sz="1600" dirty="0">
                <a:latin typeface="Consolas" panose="020B0609020204030204" pitchFamily="49" charset="0"/>
              </a:rPr>
              <a:t>, causing disruption or complete downtime. </a:t>
            </a:r>
          </a:p>
          <a:p>
            <a:r>
              <a:rPr lang="en-US" sz="1600" dirty="0">
                <a:latin typeface="Consolas" panose="020B0609020204030204" pitchFamily="49" charset="0"/>
              </a:rPr>
              <a:t>The distributed nature makes it much </a:t>
            </a:r>
            <a:r>
              <a:rPr lang="en-US" sz="1600" b="1" dirty="0">
                <a:solidFill>
                  <a:srgbClr val="DA0C0C"/>
                </a:solidFill>
                <a:latin typeface="Consolas" panose="020B0609020204030204" pitchFamily="49" charset="0"/>
              </a:rPr>
              <a:t>harder to detect </a:t>
            </a:r>
            <a:r>
              <a:rPr lang="en-US" sz="1600" dirty="0">
                <a:latin typeface="Consolas" panose="020B0609020204030204" pitchFamily="49" charset="0"/>
              </a:rPr>
              <a:t>and defend against.</a:t>
            </a:r>
          </a:p>
          <a:p>
            <a:r>
              <a:rPr lang="en-US" sz="1600" dirty="0">
                <a:latin typeface="Consolas" panose="020B0609020204030204" pitchFamily="49" charset="0"/>
              </a:rPr>
              <a:t>traffic comes from thousands or even millions of devices spread across </a:t>
            </a:r>
            <a:r>
              <a:rPr lang="en-US" sz="1600" b="1" dirty="0">
                <a:latin typeface="Consolas" panose="020B0609020204030204" pitchFamily="49" charset="0"/>
              </a:rPr>
              <a:t>different geographic locations</a:t>
            </a:r>
            <a:r>
              <a:rPr lang="en-US" sz="1600" dirty="0">
                <a:latin typeface="Consolas" panose="020B0609020204030204" pitchFamily="49" charset="0"/>
              </a:rPr>
              <a:t>. This makes it difficult to distinguish between </a:t>
            </a:r>
            <a:r>
              <a:rPr lang="en-US" sz="1600" b="1" dirty="0">
                <a:solidFill>
                  <a:srgbClr val="DA0C0C"/>
                </a:solidFill>
                <a:latin typeface="Consolas" panose="020B0609020204030204" pitchFamily="49" charset="0"/>
              </a:rPr>
              <a:t>legitimate traffic and malicious requests</a:t>
            </a:r>
            <a:r>
              <a:rPr lang="en-US" sz="1600" dirty="0">
                <a:latin typeface="Consolas" panose="020B0609020204030204" pitchFamily="49" charset="0"/>
              </a:rPr>
              <a:t>.</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11E06476-C6AA-058F-0419-C40FC71377C7}"/>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83826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CD85-EE8E-328F-56B7-C237C439D576}"/>
              </a:ext>
            </a:extLst>
          </p:cNvPr>
          <p:cNvSpPr>
            <a:spLocks noGrp="1"/>
          </p:cNvSpPr>
          <p:nvPr>
            <p:ph type="title"/>
          </p:nvPr>
        </p:nvSpPr>
        <p:spPr/>
        <p:txBody>
          <a:bodyPr>
            <a:normAutofit/>
          </a:bodyPr>
          <a:lstStyle/>
          <a:p>
            <a:r>
              <a:rPr lang="en-US" sz="4000" dirty="0">
                <a:latin typeface="Consolas" panose="020B0609020204030204" pitchFamily="49" charset="0"/>
              </a:rPr>
              <a:t>Image Resolution</a:t>
            </a:r>
          </a:p>
        </p:txBody>
      </p:sp>
      <p:sp>
        <p:nvSpPr>
          <p:cNvPr id="3" name="Content Placeholder 2">
            <a:extLst>
              <a:ext uri="{FF2B5EF4-FFF2-40B4-BE49-F238E27FC236}">
                <a16:creationId xmlns:a16="http://schemas.microsoft.com/office/drawing/2014/main" id="{44F7408E-0F31-0FC9-AEDE-C3CD6A26515F}"/>
              </a:ext>
            </a:extLst>
          </p:cNvPr>
          <p:cNvSpPr>
            <a:spLocks noGrp="1"/>
          </p:cNvSpPr>
          <p:nvPr>
            <p:ph idx="1"/>
          </p:nvPr>
        </p:nvSpPr>
        <p:spPr>
          <a:xfrm>
            <a:off x="393192" y="1573489"/>
            <a:ext cx="11265408" cy="438191"/>
          </a:xfrm>
        </p:spPr>
        <p:txBody>
          <a:bodyPr>
            <a:normAutofit/>
          </a:bodyPr>
          <a:lstStyle/>
          <a:p>
            <a:r>
              <a:rPr lang="en-US" sz="1600" dirty="0">
                <a:latin typeface="Consolas" panose="020B0609020204030204" pitchFamily="49" charset="0"/>
              </a:rPr>
              <a:t>It describes the sharpness or clarity of the image, with higher resolutions offering more detail.</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3E54F8D2-F1CB-5200-6EF1-426828A579ED}"/>
              </a:ext>
            </a:extLst>
          </p:cNvPr>
          <p:cNvSpPr>
            <a:spLocks noGrp="1"/>
          </p:cNvSpPr>
          <p:nvPr>
            <p:ph type="ftr" sz="quarter" idx="11"/>
          </p:nvPr>
        </p:nvSpPr>
        <p:spPr/>
        <p:txBody>
          <a:bodyPr/>
          <a:lstStyle/>
          <a:p>
            <a:r>
              <a:rPr lang="sv-SE"/>
              <a:t>INST. : ENG.ALI BANI BAKAR &amp; ENG.Dana Al-Mahrouk</a:t>
            </a:r>
            <a:endParaRPr lang="en-CA"/>
          </a:p>
        </p:txBody>
      </p:sp>
      <p:pic>
        <p:nvPicPr>
          <p:cNvPr id="12" name="Picture 11" descr="A white and yellow flower&#10;&#10;Description automatically generated">
            <a:extLst>
              <a:ext uri="{FF2B5EF4-FFF2-40B4-BE49-F238E27FC236}">
                <a16:creationId xmlns:a16="http://schemas.microsoft.com/office/drawing/2014/main" id="{814D1D92-5BE3-9177-416C-9639BC6F7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52" y="4068536"/>
            <a:ext cx="2209992" cy="2209992"/>
          </a:xfrm>
          <a:prstGeom prst="rect">
            <a:avLst/>
          </a:prstGeom>
        </p:spPr>
      </p:pic>
      <p:pic>
        <p:nvPicPr>
          <p:cNvPr id="14" name="Picture 13">
            <a:extLst>
              <a:ext uri="{FF2B5EF4-FFF2-40B4-BE49-F238E27FC236}">
                <a16:creationId xmlns:a16="http://schemas.microsoft.com/office/drawing/2014/main" id="{27CEEFBB-88A2-1E82-9A45-4F4720B953D0}"/>
              </a:ext>
            </a:extLst>
          </p:cNvPr>
          <p:cNvPicPr>
            <a:picLocks noChangeAspect="1"/>
          </p:cNvPicPr>
          <p:nvPr/>
        </p:nvPicPr>
        <p:blipFill>
          <a:blip r:embed="rId3"/>
          <a:stretch>
            <a:fillRect/>
          </a:stretch>
        </p:blipFill>
        <p:spPr>
          <a:xfrm>
            <a:off x="3041904" y="4068536"/>
            <a:ext cx="2209992" cy="2209992"/>
          </a:xfrm>
          <a:prstGeom prst="rect">
            <a:avLst/>
          </a:prstGeom>
        </p:spPr>
      </p:pic>
      <p:graphicFrame>
        <p:nvGraphicFramePr>
          <p:cNvPr id="15" name="Table 14">
            <a:extLst>
              <a:ext uri="{FF2B5EF4-FFF2-40B4-BE49-F238E27FC236}">
                <a16:creationId xmlns:a16="http://schemas.microsoft.com/office/drawing/2014/main" id="{12C5C6CC-AA72-C50C-0130-A5A89DA52DE8}"/>
              </a:ext>
            </a:extLst>
          </p:cNvPr>
          <p:cNvGraphicFramePr>
            <a:graphicFrameLocks noGrp="1"/>
          </p:cNvGraphicFramePr>
          <p:nvPr>
            <p:extLst>
              <p:ext uri="{D42A27DB-BD31-4B8C-83A1-F6EECF244321}">
                <p14:modId xmlns:p14="http://schemas.microsoft.com/office/powerpoint/2010/main" val="2363797686"/>
              </p:ext>
            </p:extLst>
          </p:nvPr>
        </p:nvGraphicFramePr>
        <p:xfrm>
          <a:off x="633018" y="2157372"/>
          <a:ext cx="7802880" cy="1483360"/>
        </p:xfrm>
        <a:graphic>
          <a:graphicData uri="http://schemas.openxmlformats.org/drawingml/2006/table">
            <a:tbl>
              <a:tblPr firstRow="1" bandRow="1">
                <a:tableStyleId>{E8B1032C-EA38-4F05-BA0D-38AFFFC7BED3}</a:tableStyleId>
              </a:tblPr>
              <a:tblGrid>
                <a:gridCol w="1560576">
                  <a:extLst>
                    <a:ext uri="{9D8B030D-6E8A-4147-A177-3AD203B41FA5}">
                      <a16:colId xmlns:a16="http://schemas.microsoft.com/office/drawing/2014/main" val="1847997758"/>
                    </a:ext>
                  </a:extLst>
                </a:gridCol>
                <a:gridCol w="1560576">
                  <a:extLst>
                    <a:ext uri="{9D8B030D-6E8A-4147-A177-3AD203B41FA5}">
                      <a16:colId xmlns:a16="http://schemas.microsoft.com/office/drawing/2014/main" val="1133257151"/>
                    </a:ext>
                  </a:extLst>
                </a:gridCol>
                <a:gridCol w="1298448">
                  <a:extLst>
                    <a:ext uri="{9D8B030D-6E8A-4147-A177-3AD203B41FA5}">
                      <a16:colId xmlns:a16="http://schemas.microsoft.com/office/drawing/2014/main" val="660707824"/>
                    </a:ext>
                  </a:extLst>
                </a:gridCol>
                <a:gridCol w="2198796">
                  <a:extLst>
                    <a:ext uri="{9D8B030D-6E8A-4147-A177-3AD203B41FA5}">
                      <a16:colId xmlns:a16="http://schemas.microsoft.com/office/drawing/2014/main" val="3687678446"/>
                    </a:ext>
                  </a:extLst>
                </a:gridCol>
                <a:gridCol w="1184484">
                  <a:extLst>
                    <a:ext uri="{9D8B030D-6E8A-4147-A177-3AD203B41FA5}">
                      <a16:colId xmlns:a16="http://schemas.microsoft.com/office/drawing/2014/main" val="3850962019"/>
                    </a:ext>
                  </a:extLst>
                </a:gridCol>
              </a:tblGrid>
              <a:tr h="370840">
                <a:tc>
                  <a:txBody>
                    <a:bodyPr/>
                    <a:lstStyle/>
                    <a:p>
                      <a:pPr fontAlgn="b"/>
                      <a:r>
                        <a:rPr lang="en-CA" sz="1400" b="1" dirty="0">
                          <a:effectLst/>
                        </a:rPr>
                        <a:t>Format</a:t>
                      </a:r>
                      <a:endParaRPr lang="en-CA" sz="1400" b="1" dirty="0">
                        <a:effectLst/>
                        <a:latin typeface="Consolas" panose="020B0609020204030204" pitchFamily="49" charset="0"/>
                      </a:endParaRPr>
                    </a:p>
                  </a:txBody>
                  <a:tcPr anchor="b"/>
                </a:tc>
                <a:tc>
                  <a:txBody>
                    <a:bodyPr/>
                    <a:lstStyle/>
                    <a:p>
                      <a:pPr fontAlgn="b"/>
                      <a:r>
                        <a:rPr lang="en-CA" sz="1400" b="1">
                          <a:effectLst/>
                        </a:rPr>
                        <a:t>Compression</a:t>
                      </a:r>
                      <a:endParaRPr lang="en-CA" sz="1400" b="1">
                        <a:effectLst/>
                        <a:latin typeface="Consolas" panose="020B0609020204030204" pitchFamily="49" charset="0"/>
                      </a:endParaRPr>
                    </a:p>
                  </a:txBody>
                  <a:tcPr anchor="b"/>
                </a:tc>
                <a:tc>
                  <a:txBody>
                    <a:bodyPr/>
                    <a:lstStyle/>
                    <a:p>
                      <a:pPr fontAlgn="b"/>
                      <a:r>
                        <a:rPr lang="en-CA" sz="1400" b="1" dirty="0">
                          <a:effectLst/>
                        </a:rPr>
                        <a:t>Transparency</a:t>
                      </a:r>
                      <a:endParaRPr lang="en-CA" sz="1400" b="1" dirty="0">
                        <a:effectLst/>
                        <a:latin typeface="Consolas" panose="020B0609020204030204" pitchFamily="49" charset="0"/>
                      </a:endParaRPr>
                    </a:p>
                  </a:txBody>
                  <a:tcPr anchor="b"/>
                </a:tc>
                <a:tc>
                  <a:txBody>
                    <a:bodyPr/>
                    <a:lstStyle/>
                    <a:p>
                      <a:pPr fontAlgn="b"/>
                      <a:r>
                        <a:rPr lang="en-CA" sz="1400" b="1">
                          <a:effectLst/>
                        </a:rPr>
                        <a:t>Best For</a:t>
                      </a:r>
                      <a:endParaRPr lang="en-CA" sz="1400" b="1">
                        <a:effectLst/>
                        <a:latin typeface="Consolas" panose="020B0609020204030204" pitchFamily="49" charset="0"/>
                      </a:endParaRPr>
                    </a:p>
                  </a:txBody>
                  <a:tcPr anchor="b"/>
                </a:tc>
                <a:tc>
                  <a:txBody>
                    <a:bodyPr/>
                    <a:lstStyle/>
                    <a:p>
                      <a:pPr fontAlgn="b"/>
                      <a:r>
                        <a:rPr lang="en-CA" sz="1400" b="1">
                          <a:effectLst/>
                        </a:rPr>
                        <a:t>File Size</a:t>
                      </a:r>
                      <a:endParaRPr lang="en-CA" sz="1400" b="1">
                        <a:effectLst/>
                        <a:latin typeface="Consolas" panose="020B0609020204030204" pitchFamily="49" charset="0"/>
                      </a:endParaRPr>
                    </a:p>
                  </a:txBody>
                  <a:tcPr anchor="b"/>
                </a:tc>
                <a:extLst>
                  <a:ext uri="{0D108BD9-81ED-4DB2-BD59-A6C34878D82A}">
                    <a16:rowId xmlns:a16="http://schemas.microsoft.com/office/drawing/2014/main" val="820606322"/>
                  </a:ext>
                </a:extLst>
              </a:tr>
              <a:tr h="370840">
                <a:tc>
                  <a:txBody>
                    <a:bodyPr/>
                    <a:lstStyle/>
                    <a:p>
                      <a:pPr fontAlgn="base"/>
                      <a:r>
                        <a:rPr lang="en-CA" sz="1400" b="1">
                          <a:effectLst/>
                        </a:rPr>
                        <a:t>JPEG (.jpg)</a:t>
                      </a:r>
                      <a:endParaRPr lang="en-CA" sz="1400">
                        <a:effectLst/>
                        <a:latin typeface="Consolas" panose="020B0609020204030204" pitchFamily="49" charset="0"/>
                      </a:endParaRPr>
                    </a:p>
                  </a:txBody>
                  <a:tcPr anchor="ctr"/>
                </a:tc>
                <a:tc>
                  <a:txBody>
                    <a:bodyPr/>
                    <a:lstStyle/>
                    <a:p>
                      <a:pPr fontAlgn="base"/>
                      <a:r>
                        <a:rPr lang="en-CA" sz="1400" dirty="0">
                          <a:effectLst/>
                        </a:rPr>
                        <a:t>Lossy</a:t>
                      </a:r>
                      <a:endParaRPr lang="en-CA" sz="1400" dirty="0">
                        <a:effectLst/>
                        <a:latin typeface="Consolas" panose="020B0609020204030204" pitchFamily="49" charset="0"/>
                      </a:endParaRPr>
                    </a:p>
                  </a:txBody>
                  <a:tcPr anchor="ctr"/>
                </a:tc>
                <a:tc>
                  <a:txBody>
                    <a:bodyPr/>
                    <a:lstStyle/>
                    <a:p>
                      <a:pPr fontAlgn="base"/>
                      <a:r>
                        <a:rPr lang="en-CA" sz="1400">
                          <a:effectLst/>
                        </a:rPr>
                        <a:t>No</a:t>
                      </a:r>
                      <a:endParaRPr lang="en-CA" sz="1400">
                        <a:effectLst/>
                        <a:latin typeface="Consolas" panose="020B0609020204030204" pitchFamily="49" charset="0"/>
                      </a:endParaRPr>
                    </a:p>
                  </a:txBody>
                  <a:tcPr anchor="ctr"/>
                </a:tc>
                <a:tc>
                  <a:txBody>
                    <a:bodyPr/>
                    <a:lstStyle/>
                    <a:p>
                      <a:pPr fontAlgn="base"/>
                      <a:r>
                        <a:rPr lang="en-CA" sz="1400">
                          <a:effectLst/>
                        </a:rPr>
                        <a:t>Photographs, web images</a:t>
                      </a:r>
                      <a:endParaRPr lang="en-CA" sz="1400">
                        <a:effectLst/>
                        <a:latin typeface="Consolas" panose="020B0609020204030204" pitchFamily="49" charset="0"/>
                      </a:endParaRPr>
                    </a:p>
                  </a:txBody>
                  <a:tcPr anchor="ctr"/>
                </a:tc>
                <a:tc>
                  <a:txBody>
                    <a:bodyPr/>
                    <a:lstStyle/>
                    <a:p>
                      <a:pPr fontAlgn="base"/>
                      <a:r>
                        <a:rPr lang="en-CA" sz="1400">
                          <a:effectLst/>
                        </a:rPr>
                        <a:t>Small</a:t>
                      </a:r>
                      <a:endParaRPr lang="en-CA" sz="1400">
                        <a:effectLst/>
                        <a:latin typeface="Consolas" panose="020B0609020204030204" pitchFamily="49" charset="0"/>
                      </a:endParaRPr>
                    </a:p>
                  </a:txBody>
                  <a:tcPr anchor="ctr"/>
                </a:tc>
                <a:extLst>
                  <a:ext uri="{0D108BD9-81ED-4DB2-BD59-A6C34878D82A}">
                    <a16:rowId xmlns:a16="http://schemas.microsoft.com/office/drawing/2014/main" val="2487347878"/>
                  </a:ext>
                </a:extLst>
              </a:tr>
              <a:tr h="370840">
                <a:tc>
                  <a:txBody>
                    <a:bodyPr/>
                    <a:lstStyle/>
                    <a:p>
                      <a:pPr fontAlgn="base"/>
                      <a:r>
                        <a:rPr lang="en-CA" sz="1400" b="1">
                          <a:effectLst/>
                        </a:rPr>
                        <a:t>PNG (.png)</a:t>
                      </a:r>
                      <a:endParaRPr lang="en-CA" sz="1400">
                        <a:effectLst/>
                        <a:latin typeface="Consolas" panose="020B0609020204030204" pitchFamily="49" charset="0"/>
                      </a:endParaRPr>
                    </a:p>
                  </a:txBody>
                  <a:tcPr anchor="ctr"/>
                </a:tc>
                <a:tc>
                  <a:txBody>
                    <a:bodyPr/>
                    <a:lstStyle/>
                    <a:p>
                      <a:pPr fontAlgn="base"/>
                      <a:r>
                        <a:rPr lang="en-CA" sz="1400" dirty="0">
                          <a:effectLst/>
                        </a:rPr>
                        <a:t>Lossless</a:t>
                      </a:r>
                      <a:endParaRPr lang="en-CA" sz="1400" dirty="0">
                        <a:effectLst/>
                        <a:latin typeface="Consolas" panose="020B0609020204030204" pitchFamily="49" charset="0"/>
                      </a:endParaRPr>
                    </a:p>
                  </a:txBody>
                  <a:tcPr anchor="ctr"/>
                </a:tc>
                <a:tc>
                  <a:txBody>
                    <a:bodyPr/>
                    <a:lstStyle/>
                    <a:p>
                      <a:pPr fontAlgn="base"/>
                      <a:r>
                        <a:rPr lang="en-CA" sz="1400" dirty="0">
                          <a:effectLst/>
                        </a:rPr>
                        <a:t>Yes</a:t>
                      </a:r>
                      <a:endParaRPr lang="en-CA" sz="1400" dirty="0">
                        <a:effectLst/>
                        <a:latin typeface="Consolas" panose="020B0609020204030204" pitchFamily="49" charset="0"/>
                      </a:endParaRPr>
                    </a:p>
                  </a:txBody>
                  <a:tcPr anchor="ctr"/>
                </a:tc>
                <a:tc>
                  <a:txBody>
                    <a:bodyPr/>
                    <a:lstStyle/>
                    <a:p>
                      <a:pPr fontAlgn="base"/>
                      <a:r>
                        <a:rPr lang="en-CA" sz="1400" dirty="0">
                          <a:effectLst/>
                        </a:rPr>
                        <a:t>Logos, icons, graphics</a:t>
                      </a:r>
                      <a:endParaRPr lang="en-CA" sz="1400" dirty="0">
                        <a:effectLst/>
                        <a:latin typeface="Consolas" panose="020B0609020204030204" pitchFamily="49" charset="0"/>
                      </a:endParaRPr>
                    </a:p>
                  </a:txBody>
                  <a:tcPr anchor="ctr"/>
                </a:tc>
                <a:tc>
                  <a:txBody>
                    <a:bodyPr/>
                    <a:lstStyle/>
                    <a:p>
                      <a:pPr fontAlgn="base"/>
                      <a:r>
                        <a:rPr lang="en-CA" sz="1400">
                          <a:effectLst/>
                        </a:rPr>
                        <a:t>Medium</a:t>
                      </a:r>
                      <a:endParaRPr lang="en-CA" sz="1400">
                        <a:effectLst/>
                        <a:latin typeface="Consolas" panose="020B0609020204030204" pitchFamily="49" charset="0"/>
                      </a:endParaRPr>
                    </a:p>
                  </a:txBody>
                  <a:tcPr anchor="ctr"/>
                </a:tc>
                <a:extLst>
                  <a:ext uri="{0D108BD9-81ED-4DB2-BD59-A6C34878D82A}">
                    <a16:rowId xmlns:a16="http://schemas.microsoft.com/office/drawing/2014/main" val="761019052"/>
                  </a:ext>
                </a:extLst>
              </a:tr>
              <a:tr h="370840">
                <a:tc>
                  <a:txBody>
                    <a:bodyPr/>
                    <a:lstStyle/>
                    <a:p>
                      <a:pPr fontAlgn="base"/>
                      <a:r>
                        <a:rPr lang="en-CA" sz="1400" b="1" dirty="0">
                          <a:effectLst/>
                        </a:rPr>
                        <a:t>BMP (.bmp)</a:t>
                      </a:r>
                      <a:endParaRPr lang="en-CA" sz="1400" dirty="0">
                        <a:effectLst/>
                        <a:latin typeface="Consolas" panose="020B0609020204030204" pitchFamily="49" charset="0"/>
                      </a:endParaRPr>
                    </a:p>
                  </a:txBody>
                  <a:tcPr anchor="ctr"/>
                </a:tc>
                <a:tc>
                  <a:txBody>
                    <a:bodyPr/>
                    <a:lstStyle/>
                    <a:p>
                      <a:pPr fontAlgn="base"/>
                      <a:r>
                        <a:rPr lang="en-CA" sz="1400">
                          <a:effectLst/>
                        </a:rPr>
                        <a:t>Uncompressed</a:t>
                      </a:r>
                      <a:endParaRPr lang="en-CA" sz="1400">
                        <a:effectLst/>
                        <a:latin typeface="Consolas" panose="020B0609020204030204" pitchFamily="49" charset="0"/>
                      </a:endParaRPr>
                    </a:p>
                  </a:txBody>
                  <a:tcPr anchor="ctr"/>
                </a:tc>
                <a:tc>
                  <a:txBody>
                    <a:bodyPr/>
                    <a:lstStyle/>
                    <a:p>
                      <a:pPr fontAlgn="base"/>
                      <a:r>
                        <a:rPr lang="en-CA" sz="1400">
                          <a:effectLst/>
                        </a:rPr>
                        <a:t>Limited</a:t>
                      </a:r>
                      <a:endParaRPr lang="en-CA" sz="1400">
                        <a:effectLst/>
                        <a:latin typeface="Consolas" panose="020B0609020204030204" pitchFamily="49" charset="0"/>
                      </a:endParaRPr>
                    </a:p>
                  </a:txBody>
                  <a:tcPr anchor="ctr"/>
                </a:tc>
                <a:tc>
                  <a:txBody>
                    <a:bodyPr/>
                    <a:lstStyle/>
                    <a:p>
                      <a:pPr fontAlgn="base"/>
                      <a:r>
                        <a:rPr lang="en-CA" sz="1400">
                          <a:effectLst/>
                        </a:rPr>
                        <a:t>Image editing, archival</a:t>
                      </a:r>
                      <a:endParaRPr lang="en-CA" sz="1400">
                        <a:effectLst/>
                        <a:latin typeface="Consolas" panose="020B0609020204030204" pitchFamily="49" charset="0"/>
                      </a:endParaRPr>
                    </a:p>
                  </a:txBody>
                  <a:tcPr anchor="ctr"/>
                </a:tc>
                <a:tc>
                  <a:txBody>
                    <a:bodyPr/>
                    <a:lstStyle/>
                    <a:p>
                      <a:pPr fontAlgn="base"/>
                      <a:r>
                        <a:rPr lang="en-CA" sz="1400" dirty="0">
                          <a:effectLst/>
                        </a:rPr>
                        <a:t>Large</a:t>
                      </a:r>
                      <a:endParaRPr lang="en-CA" sz="1400" dirty="0">
                        <a:effectLst/>
                        <a:latin typeface="Consolas" panose="020B0609020204030204" pitchFamily="49" charset="0"/>
                      </a:endParaRPr>
                    </a:p>
                  </a:txBody>
                  <a:tcPr anchor="ctr"/>
                </a:tc>
                <a:extLst>
                  <a:ext uri="{0D108BD9-81ED-4DB2-BD59-A6C34878D82A}">
                    <a16:rowId xmlns:a16="http://schemas.microsoft.com/office/drawing/2014/main" val="1633394840"/>
                  </a:ext>
                </a:extLst>
              </a:tr>
            </a:tbl>
          </a:graphicData>
        </a:graphic>
      </p:graphicFrame>
      <p:pic>
        <p:nvPicPr>
          <p:cNvPr id="19" name="Picture 18">
            <a:extLst>
              <a:ext uri="{FF2B5EF4-FFF2-40B4-BE49-F238E27FC236}">
                <a16:creationId xmlns:a16="http://schemas.microsoft.com/office/drawing/2014/main" id="{D30B4229-BE0F-54DA-2EB7-0E29FBB96103}"/>
              </a:ext>
            </a:extLst>
          </p:cNvPr>
          <p:cNvPicPr>
            <a:picLocks noChangeAspect="1"/>
          </p:cNvPicPr>
          <p:nvPr/>
        </p:nvPicPr>
        <p:blipFill>
          <a:blip r:embed="rId4"/>
          <a:stretch>
            <a:fillRect/>
          </a:stretch>
        </p:blipFill>
        <p:spPr>
          <a:xfrm>
            <a:off x="7963383" y="3916056"/>
            <a:ext cx="4001058" cy="2514951"/>
          </a:xfrm>
          <a:prstGeom prst="rect">
            <a:avLst/>
          </a:prstGeom>
        </p:spPr>
      </p:pic>
    </p:spTree>
    <p:extLst>
      <p:ext uri="{BB962C8B-B14F-4D97-AF65-F5344CB8AC3E}">
        <p14:creationId xmlns:p14="http://schemas.microsoft.com/office/powerpoint/2010/main" val="322644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82D0-4656-6F24-F416-90E9A3C91A44}"/>
              </a:ext>
            </a:extLst>
          </p:cNvPr>
          <p:cNvSpPr>
            <a:spLocks noGrp="1"/>
          </p:cNvSpPr>
          <p:nvPr>
            <p:ph type="title"/>
          </p:nvPr>
        </p:nvSpPr>
        <p:spPr/>
        <p:txBody>
          <a:bodyPr/>
          <a:lstStyle/>
          <a:p>
            <a:r>
              <a:rPr kumimoji="0" lang="en-US" sz="2800" b="0" i="0" u="none" strike="noStrike" kern="1200" cap="none" spc="0" normalizeH="0" baseline="0" noProof="0" dirty="0">
                <a:ln>
                  <a:noFill/>
                </a:ln>
                <a:solidFill>
                  <a:prstClr val="white"/>
                </a:solidFill>
                <a:effectLst/>
                <a:uLnTx/>
                <a:uFillTx/>
                <a:latin typeface="Consolas" panose="020B0609020204030204" pitchFamily="49" charset="0"/>
                <a:ea typeface="+mj-ea"/>
                <a:cs typeface="+mj-cs"/>
              </a:rPr>
              <a:t>Steps followed in the digital forensics process</a:t>
            </a:r>
            <a:endParaRPr lang="en-CA" dirty="0"/>
          </a:p>
        </p:txBody>
      </p:sp>
      <p:sp>
        <p:nvSpPr>
          <p:cNvPr id="5" name="Rectangle: Rounded Corners 4">
            <a:extLst>
              <a:ext uri="{FF2B5EF4-FFF2-40B4-BE49-F238E27FC236}">
                <a16:creationId xmlns:a16="http://schemas.microsoft.com/office/drawing/2014/main" id="{1AEBBCBD-0E94-3303-06B2-E18EF3FD93D9}"/>
              </a:ext>
            </a:extLst>
          </p:cNvPr>
          <p:cNvSpPr/>
          <p:nvPr/>
        </p:nvSpPr>
        <p:spPr>
          <a:xfrm>
            <a:off x="225230" y="3244416"/>
            <a:ext cx="11811977" cy="718417"/>
          </a:xfrm>
          <a:prstGeom prst="roundRect">
            <a:avLst>
              <a:gd name="adj" fmla="val 50000"/>
            </a:avLst>
          </a:prstGeom>
          <a:gradFill flip="none" rotWithShape="1">
            <a:gsLst>
              <a:gs pos="0">
                <a:srgbClr val="1A3E61"/>
              </a:gs>
              <a:gs pos="21000">
                <a:srgbClr val="3073B6"/>
              </a:gs>
            </a:gsLst>
            <a:lin ang="21594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6" name="Rectangle: Rounded Corners 5">
            <a:extLst>
              <a:ext uri="{FF2B5EF4-FFF2-40B4-BE49-F238E27FC236}">
                <a16:creationId xmlns:a16="http://schemas.microsoft.com/office/drawing/2014/main" id="{5BA78DFA-6B66-8436-33D9-ACCE950F8633}"/>
              </a:ext>
            </a:extLst>
          </p:cNvPr>
          <p:cNvSpPr/>
          <p:nvPr/>
        </p:nvSpPr>
        <p:spPr>
          <a:xfrm>
            <a:off x="870411" y="3244416"/>
            <a:ext cx="11199007" cy="718417"/>
          </a:xfrm>
          <a:prstGeom prst="roundRect">
            <a:avLst>
              <a:gd name="adj" fmla="val 50000"/>
            </a:avLst>
          </a:prstGeom>
          <a:solidFill>
            <a:srgbClr val="0C1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7" name="TextBox 6">
            <a:extLst>
              <a:ext uri="{FF2B5EF4-FFF2-40B4-BE49-F238E27FC236}">
                <a16:creationId xmlns:a16="http://schemas.microsoft.com/office/drawing/2014/main" id="{92D40BA7-E247-8FE7-AE0A-49B9B7C21C4C}"/>
              </a:ext>
            </a:extLst>
          </p:cNvPr>
          <p:cNvSpPr txBox="1"/>
          <p:nvPr/>
        </p:nvSpPr>
        <p:spPr>
          <a:xfrm>
            <a:off x="405838" y="3342803"/>
            <a:ext cx="367402" cy="461665"/>
          </a:xfrm>
          <a:prstGeom prst="rect">
            <a:avLst/>
          </a:prstGeom>
          <a:noFill/>
        </p:spPr>
        <p:txBody>
          <a:bodyPr wrap="square" rtlCol="0">
            <a:spAutoFit/>
          </a:bodyPr>
          <a:lstStyle/>
          <a:p>
            <a:r>
              <a:rPr lang="en-US" sz="2400" b="1" dirty="0">
                <a:latin typeface="+mj-lt"/>
              </a:rPr>
              <a:t>3</a:t>
            </a:r>
            <a:endParaRPr lang="en-CA" sz="2400" b="1" dirty="0">
              <a:latin typeface="+mj-lt"/>
            </a:endParaRPr>
          </a:p>
        </p:txBody>
      </p:sp>
      <p:sp>
        <p:nvSpPr>
          <p:cNvPr id="8" name="Rectangle: Rounded Corners 7">
            <a:extLst>
              <a:ext uri="{FF2B5EF4-FFF2-40B4-BE49-F238E27FC236}">
                <a16:creationId xmlns:a16="http://schemas.microsoft.com/office/drawing/2014/main" id="{511C09F8-88F6-9CF6-C43F-7291884ADA35}"/>
              </a:ext>
            </a:extLst>
          </p:cNvPr>
          <p:cNvSpPr/>
          <p:nvPr/>
        </p:nvSpPr>
        <p:spPr>
          <a:xfrm>
            <a:off x="227961" y="2387535"/>
            <a:ext cx="11767682" cy="718417"/>
          </a:xfrm>
          <a:prstGeom prst="roundRect">
            <a:avLst>
              <a:gd name="adj" fmla="val 50000"/>
            </a:avLst>
          </a:prstGeom>
          <a:gradFill flip="none" rotWithShape="1">
            <a:gsLst>
              <a:gs pos="0">
                <a:srgbClr val="30747E"/>
              </a:gs>
              <a:gs pos="21000">
                <a:srgbClr val="54B0BC"/>
              </a:gs>
            </a:gsLst>
            <a:lin ang="21594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9" name="Rectangle: Rounded Corners 8">
            <a:extLst>
              <a:ext uri="{FF2B5EF4-FFF2-40B4-BE49-F238E27FC236}">
                <a16:creationId xmlns:a16="http://schemas.microsoft.com/office/drawing/2014/main" id="{B182C998-F51A-EADE-C9FC-5A89B7DEB57D}"/>
              </a:ext>
            </a:extLst>
          </p:cNvPr>
          <p:cNvSpPr/>
          <p:nvPr/>
        </p:nvSpPr>
        <p:spPr>
          <a:xfrm>
            <a:off x="837289" y="2387535"/>
            <a:ext cx="11158692" cy="718417"/>
          </a:xfrm>
          <a:prstGeom prst="roundRect">
            <a:avLst>
              <a:gd name="adj" fmla="val 50000"/>
            </a:avLst>
          </a:prstGeom>
          <a:solidFill>
            <a:srgbClr val="275E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10" name="TextBox 9">
            <a:extLst>
              <a:ext uri="{FF2B5EF4-FFF2-40B4-BE49-F238E27FC236}">
                <a16:creationId xmlns:a16="http://schemas.microsoft.com/office/drawing/2014/main" id="{7688BABA-9E01-C064-EE1E-66AF8D197B67}"/>
              </a:ext>
            </a:extLst>
          </p:cNvPr>
          <p:cNvSpPr txBox="1"/>
          <p:nvPr/>
        </p:nvSpPr>
        <p:spPr>
          <a:xfrm>
            <a:off x="372716" y="2485922"/>
            <a:ext cx="367402" cy="461665"/>
          </a:xfrm>
          <a:prstGeom prst="rect">
            <a:avLst/>
          </a:prstGeom>
          <a:noFill/>
        </p:spPr>
        <p:txBody>
          <a:bodyPr wrap="square" rtlCol="0">
            <a:spAutoFit/>
          </a:bodyPr>
          <a:lstStyle/>
          <a:p>
            <a:r>
              <a:rPr lang="en-US" sz="2400" b="1" dirty="0">
                <a:latin typeface="+mj-lt"/>
              </a:rPr>
              <a:t>2</a:t>
            </a:r>
            <a:endParaRPr lang="en-CA" sz="2400" b="1" dirty="0">
              <a:latin typeface="+mj-lt"/>
            </a:endParaRPr>
          </a:p>
        </p:txBody>
      </p:sp>
      <p:sp>
        <p:nvSpPr>
          <p:cNvPr id="11" name="Rectangle: Rounded Corners 10">
            <a:extLst>
              <a:ext uri="{FF2B5EF4-FFF2-40B4-BE49-F238E27FC236}">
                <a16:creationId xmlns:a16="http://schemas.microsoft.com/office/drawing/2014/main" id="{DAF654C7-9089-8863-4CF4-DD47B17179E8}"/>
              </a:ext>
            </a:extLst>
          </p:cNvPr>
          <p:cNvSpPr/>
          <p:nvPr/>
        </p:nvSpPr>
        <p:spPr>
          <a:xfrm>
            <a:off x="227961" y="1550555"/>
            <a:ext cx="11767682" cy="718416"/>
          </a:xfrm>
          <a:prstGeom prst="roundRect">
            <a:avLst>
              <a:gd name="adj" fmla="val 50000"/>
            </a:avLst>
          </a:prstGeom>
          <a:gradFill flip="none" rotWithShape="1">
            <a:gsLst>
              <a:gs pos="0">
                <a:srgbClr val="5AA18F"/>
              </a:gs>
              <a:gs pos="21000">
                <a:srgbClr val="7EB8A9"/>
              </a:gs>
            </a:gsLst>
            <a:lin ang="21594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12" name="Rectangle: Rounded Corners 11">
            <a:extLst>
              <a:ext uri="{FF2B5EF4-FFF2-40B4-BE49-F238E27FC236}">
                <a16:creationId xmlns:a16="http://schemas.microsoft.com/office/drawing/2014/main" id="{9B562C81-9280-135D-27A2-FAF9457385B4}"/>
              </a:ext>
            </a:extLst>
          </p:cNvPr>
          <p:cNvSpPr/>
          <p:nvPr/>
        </p:nvSpPr>
        <p:spPr>
          <a:xfrm>
            <a:off x="805077" y="1550555"/>
            <a:ext cx="11199007" cy="718415"/>
          </a:xfrm>
          <a:prstGeom prst="roundRect">
            <a:avLst>
              <a:gd name="adj" fmla="val 50000"/>
            </a:avLst>
          </a:prstGeom>
          <a:solidFill>
            <a:srgbClr val="3D6F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13" name="TextBox 12">
            <a:extLst>
              <a:ext uri="{FF2B5EF4-FFF2-40B4-BE49-F238E27FC236}">
                <a16:creationId xmlns:a16="http://schemas.microsoft.com/office/drawing/2014/main" id="{BAC1ACF5-7F65-22BA-47D1-A6083F151792}"/>
              </a:ext>
            </a:extLst>
          </p:cNvPr>
          <p:cNvSpPr txBox="1"/>
          <p:nvPr/>
        </p:nvSpPr>
        <p:spPr>
          <a:xfrm>
            <a:off x="377903" y="1644280"/>
            <a:ext cx="322241" cy="461665"/>
          </a:xfrm>
          <a:prstGeom prst="rect">
            <a:avLst/>
          </a:prstGeom>
          <a:noFill/>
        </p:spPr>
        <p:txBody>
          <a:bodyPr wrap="square" rtlCol="0">
            <a:spAutoFit/>
          </a:bodyPr>
          <a:lstStyle/>
          <a:p>
            <a:r>
              <a:rPr lang="en-US" sz="2400" b="1" dirty="0">
                <a:latin typeface="+mj-lt"/>
              </a:rPr>
              <a:t>1</a:t>
            </a:r>
            <a:endParaRPr lang="en-CA" sz="2400" b="1" dirty="0">
              <a:latin typeface="+mj-lt"/>
            </a:endParaRPr>
          </a:p>
        </p:txBody>
      </p:sp>
      <p:sp>
        <p:nvSpPr>
          <p:cNvPr id="14" name="TextBox 13">
            <a:extLst>
              <a:ext uri="{FF2B5EF4-FFF2-40B4-BE49-F238E27FC236}">
                <a16:creationId xmlns:a16="http://schemas.microsoft.com/office/drawing/2014/main" id="{D4E7CB8E-0974-8573-8FCF-E85584C5F14D}"/>
              </a:ext>
            </a:extLst>
          </p:cNvPr>
          <p:cNvSpPr txBox="1"/>
          <p:nvPr/>
        </p:nvSpPr>
        <p:spPr>
          <a:xfrm>
            <a:off x="1013742" y="1644282"/>
            <a:ext cx="10752419" cy="523220"/>
          </a:xfrm>
          <a:prstGeom prst="rect">
            <a:avLst/>
          </a:prstGeom>
          <a:noFill/>
        </p:spPr>
        <p:txBody>
          <a:bodyPr wrap="square" rtlCol="0">
            <a:spAutoFit/>
          </a:bodyPr>
          <a:lstStyle/>
          <a:p>
            <a:r>
              <a:rPr lang="en-CA" sz="1400" b="1" dirty="0">
                <a:latin typeface="Consolas" panose="020B0609020204030204" pitchFamily="49" charset="0"/>
              </a:rPr>
              <a:t>Identification: </a:t>
            </a:r>
            <a:r>
              <a:rPr lang="en-US" sz="1400" dirty="0">
                <a:latin typeface="Consolas" panose="020B0609020204030204" pitchFamily="49" charset="0"/>
              </a:rPr>
              <a:t>Identify the devices and data sources involved, Understand the type of digital crime or incident that has occurred.</a:t>
            </a:r>
          </a:p>
        </p:txBody>
      </p:sp>
      <p:sp>
        <p:nvSpPr>
          <p:cNvPr id="15" name="TextBox 14">
            <a:extLst>
              <a:ext uri="{FF2B5EF4-FFF2-40B4-BE49-F238E27FC236}">
                <a16:creationId xmlns:a16="http://schemas.microsoft.com/office/drawing/2014/main" id="{02A837CE-7B4A-59C4-6579-A2BA71DF6383}"/>
              </a:ext>
            </a:extLst>
          </p:cNvPr>
          <p:cNvSpPr txBox="1"/>
          <p:nvPr/>
        </p:nvSpPr>
        <p:spPr>
          <a:xfrm>
            <a:off x="994513" y="2477350"/>
            <a:ext cx="10752419" cy="523220"/>
          </a:xfrm>
          <a:prstGeom prst="rect">
            <a:avLst/>
          </a:prstGeom>
          <a:noFill/>
        </p:spPr>
        <p:txBody>
          <a:bodyPr wrap="square" rtlCol="0">
            <a:spAutoFit/>
          </a:bodyPr>
          <a:lstStyle/>
          <a:p>
            <a:r>
              <a:rPr lang="en-CA" sz="1400" b="1" dirty="0">
                <a:latin typeface="Consolas" panose="020B0609020204030204" pitchFamily="49" charset="0"/>
              </a:rPr>
              <a:t>Preservation</a:t>
            </a:r>
            <a:r>
              <a:rPr lang="en-US" sz="1400" b="1" dirty="0">
                <a:latin typeface="Consolas" panose="020B0609020204030204" pitchFamily="49" charset="0"/>
              </a:rPr>
              <a:t>: </a:t>
            </a:r>
            <a:r>
              <a:rPr lang="en-US" sz="1400" dirty="0">
                <a:latin typeface="Consolas" panose="020B0609020204030204" pitchFamily="49" charset="0"/>
              </a:rPr>
              <a:t>Create a forensic image (exact copy) of the data using specialized tools to avoid altering the original evidence.</a:t>
            </a:r>
          </a:p>
        </p:txBody>
      </p:sp>
      <p:sp>
        <p:nvSpPr>
          <p:cNvPr id="16" name="TextBox 15">
            <a:extLst>
              <a:ext uri="{FF2B5EF4-FFF2-40B4-BE49-F238E27FC236}">
                <a16:creationId xmlns:a16="http://schemas.microsoft.com/office/drawing/2014/main" id="{4A066DA0-FF84-C724-EB02-2DDD3087AC5B}"/>
              </a:ext>
            </a:extLst>
          </p:cNvPr>
          <p:cNvSpPr txBox="1"/>
          <p:nvPr/>
        </p:nvSpPr>
        <p:spPr>
          <a:xfrm>
            <a:off x="1046865" y="3342803"/>
            <a:ext cx="10752419" cy="523220"/>
          </a:xfrm>
          <a:prstGeom prst="rect">
            <a:avLst/>
          </a:prstGeom>
          <a:noFill/>
        </p:spPr>
        <p:txBody>
          <a:bodyPr wrap="square" rtlCol="0">
            <a:spAutoFit/>
          </a:bodyPr>
          <a:lstStyle/>
          <a:p>
            <a:r>
              <a:rPr lang="en-CA" sz="1400" b="1" dirty="0">
                <a:latin typeface="Consolas" panose="020B0609020204030204" pitchFamily="49" charset="0"/>
              </a:rPr>
              <a:t>Examination</a:t>
            </a:r>
            <a:r>
              <a:rPr lang="en-US" sz="1400" b="1" dirty="0">
                <a:latin typeface="Consolas" panose="020B0609020204030204" pitchFamily="49" charset="0"/>
              </a:rPr>
              <a:t>: </a:t>
            </a:r>
            <a:r>
              <a:rPr lang="en-US" sz="1400" dirty="0">
                <a:latin typeface="Consolas" panose="020B0609020204030204" pitchFamily="49" charset="0"/>
              </a:rPr>
              <a:t>Analyze the collected data to extract meaningful information and uncover evidence that may be useful in understanding the incident. (Recover deleted, hidden, or encrypted files)</a:t>
            </a:r>
          </a:p>
        </p:txBody>
      </p:sp>
      <p:sp>
        <p:nvSpPr>
          <p:cNvPr id="17" name="Rectangle: Rounded Corners 16">
            <a:extLst>
              <a:ext uri="{FF2B5EF4-FFF2-40B4-BE49-F238E27FC236}">
                <a16:creationId xmlns:a16="http://schemas.microsoft.com/office/drawing/2014/main" id="{F4373C34-026C-4147-1DC9-71978C81F506}"/>
              </a:ext>
            </a:extLst>
          </p:cNvPr>
          <p:cNvSpPr/>
          <p:nvPr/>
        </p:nvSpPr>
        <p:spPr>
          <a:xfrm>
            <a:off x="225230" y="4065548"/>
            <a:ext cx="11811977" cy="718417"/>
          </a:xfrm>
          <a:prstGeom prst="roundRect">
            <a:avLst>
              <a:gd name="adj" fmla="val 50000"/>
            </a:avLst>
          </a:prstGeom>
          <a:gradFill flip="none" rotWithShape="1">
            <a:gsLst>
              <a:gs pos="0">
                <a:srgbClr val="111453"/>
              </a:gs>
              <a:gs pos="21000">
                <a:srgbClr val="20269C"/>
              </a:gs>
            </a:gsLst>
            <a:lin ang="21594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18" name="Rectangle: Rounded Corners 17">
            <a:extLst>
              <a:ext uri="{FF2B5EF4-FFF2-40B4-BE49-F238E27FC236}">
                <a16:creationId xmlns:a16="http://schemas.microsoft.com/office/drawing/2014/main" id="{6F59159A-2BAB-236A-A791-49971B3258EB}"/>
              </a:ext>
            </a:extLst>
          </p:cNvPr>
          <p:cNvSpPr/>
          <p:nvPr/>
        </p:nvSpPr>
        <p:spPr>
          <a:xfrm>
            <a:off x="870412" y="4065548"/>
            <a:ext cx="11199006" cy="718417"/>
          </a:xfrm>
          <a:prstGeom prst="roundRect">
            <a:avLst>
              <a:gd name="adj" fmla="val 50000"/>
            </a:avLst>
          </a:prstGeom>
          <a:solidFill>
            <a:srgbClr val="0B0D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19" name="TextBox 18">
            <a:extLst>
              <a:ext uri="{FF2B5EF4-FFF2-40B4-BE49-F238E27FC236}">
                <a16:creationId xmlns:a16="http://schemas.microsoft.com/office/drawing/2014/main" id="{D1F45EF5-E361-522C-A3FC-9394FD10CE34}"/>
              </a:ext>
            </a:extLst>
          </p:cNvPr>
          <p:cNvSpPr txBox="1"/>
          <p:nvPr/>
        </p:nvSpPr>
        <p:spPr>
          <a:xfrm>
            <a:off x="405838" y="4163935"/>
            <a:ext cx="367402" cy="461665"/>
          </a:xfrm>
          <a:prstGeom prst="rect">
            <a:avLst/>
          </a:prstGeom>
          <a:noFill/>
        </p:spPr>
        <p:txBody>
          <a:bodyPr wrap="square" rtlCol="0">
            <a:spAutoFit/>
          </a:bodyPr>
          <a:lstStyle/>
          <a:p>
            <a:r>
              <a:rPr lang="en-US" sz="2400" b="1" dirty="0">
                <a:latin typeface="+mj-lt"/>
              </a:rPr>
              <a:t>4</a:t>
            </a:r>
            <a:endParaRPr lang="en-CA" sz="2400" b="1" dirty="0">
              <a:latin typeface="+mj-lt"/>
            </a:endParaRPr>
          </a:p>
        </p:txBody>
      </p:sp>
      <p:sp>
        <p:nvSpPr>
          <p:cNvPr id="20" name="TextBox 19">
            <a:extLst>
              <a:ext uri="{FF2B5EF4-FFF2-40B4-BE49-F238E27FC236}">
                <a16:creationId xmlns:a16="http://schemas.microsoft.com/office/drawing/2014/main" id="{5F083D11-686A-8E2B-315A-95056A47918E}"/>
              </a:ext>
            </a:extLst>
          </p:cNvPr>
          <p:cNvSpPr txBox="1"/>
          <p:nvPr/>
        </p:nvSpPr>
        <p:spPr>
          <a:xfrm>
            <a:off x="1046865" y="4163935"/>
            <a:ext cx="10919905" cy="523220"/>
          </a:xfrm>
          <a:prstGeom prst="rect">
            <a:avLst/>
          </a:prstGeom>
          <a:noFill/>
        </p:spPr>
        <p:txBody>
          <a:bodyPr wrap="square" rtlCol="0">
            <a:spAutoFit/>
          </a:bodyPr>
          <a:lstStyle/>
          <a:p>
            <a:r>
              <a:rPr lang="en-CA" sz="1400" b="1" dirty="0">
                <a:latin typeface="Consolas" panose="020B0609020204030204" pitchFamily="49" charset="0"/>
              </a:rPr>
              <a:t>Analysis</a:t>
            </a:r>
            <a:r>
              <a:rPr lang="en-US" sz="1400" b="1" dirty="0">
                <a:latin typeface="Consolas" panose="020B0609020204030204" pitchFamily="49" charset="0"/>
              </a:rPr>
              <a:t>: </a:t>
            </a:r>
            <a:r>
              <a:rPr lang="en-US" sz="1400" dirty="0">
                <a:latin typeface="Consolas" panose="020B0609020204030204" pitchFamily="49" charset="0"/>
              </a:rPr>
              <a:t>Interpret the data to identify patterns, relationships, or connections that can help explain the incident.(Determine the root cause of the incident, the attacker's methods, and the impact on the system)</a:t>
            </a:r>
          </a:p>
        </p:txBody>
      </p:sp>
      <p:sp>
        <p:nvSpPr>
          <p:cNvPr id="21" name="Rectangle: Rounded Corners 20">
            <a:extLst>
              <a:ext uri="{FF2B5EF4-FFF2-40B4-BE49-F238E27FC236}">
                <a16:creationId xmlns:a16="http://schemas.microsoft.com/office/drawing/2014/main" id="{F5D35B22-3BA5-FA86-E075-4F53B26D51FC}"/>
              </a:ext>
            </a:extLst>
          </p:cNvPr>
          <p:cNvSpPr/>
          <p:nvPr/>
        </p:nvSpPr>
        <p:spPr>
          <a:xfrm>
            <a:off x="193019" y="4882352"/>
            <a:ext cx="11811977" cy="718417"/>
          </a:xfrm>
          <a:prstGeom prst="roundRect">
            <a:avLst>
              <a:gd name="adj" fmla="val 50000"/>
            </a:avLst>
          </a:prstGeom>
          <a:gradFill flip="none" rotWithShape="1">
            <a:gsLst>
              <a:gs pos="0">
                <a:srgbClr val="471963"/>
              </a:gs>
              <a:gs pos="21000">
                <a:srgbClr val="692EB8"/>
              </a:gs>
            </a:gsLst>
            <a:lin ang="21594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22" name="Rectangle: Rounded Corners 21">
            <a:extLst>
              <a:ext uri="{FF2B5EF4-FFF2-40B4-BE49-F238E27FC236}">
                <a16:creationId xmlns:a16="http://schemas.microsoft.com/office/drawing/2014/main" id="{F354F67C-1808-05FB-A109-2F46506E6925}"/>
              </a:ext>
            </a:extLst>
          </p:cNvPr>
          <p:cNvSpPr/>
          <p:nvPr/>
        </p:nvSpPr>
        <p:spPr>
          <a:xfrm>
            <a:off x="838200" y="4882352"/>
            <a:ext cx="11199007" cy="718417"/>
          </a:xfrm>
          <a:prstGeom prst="roundRect">
            <a:avLst>
              <a:gd name="adj" fmla="val 50000"/>
            </a:avLst>
          </a:prstGeom>
          <a:solidFill>
            <a:srgbClr val="391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23" name="TextBox 22">
            <a:extLst>
              <a:ext uri="{FF2B5EF4-FFF2-40B4-BE49-F238E27FC236}">
                <a16:creationId xmlns:a16="http://schemas.microsoft.com/office/drawing/2014/main" id="{9B73E963-651E-354C-5960-355BF22486B4}"/>
              </a:ext>
            </a:extLst>
          </p:cNvPr>
          <p:cNvSpPr txBox="1"/>
          <p:nvPr/>
        </p:nvSpPr>
        <p:spPr>
          <a:xfrm>
            <a:off x="373627" y="4980739"/>
            <a:ext cx="367402" cy="461665"/>
          </a:xfrm>
          <a:prstGeom prst="rect">
            <a:avLst/>
          </a:prstGeom>
          <a:noFill/>
        </p:spPr>
        <p:txBody>
          <a:bodyPr wrap="square" rtlCol="0">
            <a:spAutoFit/>
          </a:bodyPr>
          <a:lstStyle/>
          <a:p>
            <a:r>
              <a:rPr lang="en-US" sz="2400" b="1" dirty="0">
                <a:latin typeface="+mj-lt"/>
              </a:rPr>
              <a:t>5</a:t>
            </a:r>
            <a:endParaRPr lang="en-CA" sz="2400" b="1" dirty="0">
              <a:latin typeface="+mj-lt"/>
            </a:endParaRPr>
          </a:p>
        </p:txBody>
      </p:sp>
      <p:sp>
        <p:nvSpPr>
          <p:cNvPr id="24" name="TextBox 23">
            <a:extLst>
              <a:ext uri="{FF2B5EF4-FFF2-40B4-BE49-F238E27FC236}">
                <a16:creationId xmlns:a16="http://schemas.microsoft.com/office/drawing/2014/main" id="{BAB2A96E-256E-C11E-5179-F5FB80AA7F36}"/>
              </a:ext>
            </a:extLst>
          </p:cNvPr>
          <p:cNvSpPr txBox="1"/>
          <p:nvPr/>
        </p:nvSpPr>
        <p:spPr>
          <a:xfrm>
            <a:off x="1014654" y="4980739"/>
            <a:ext cx="10752419" cy="523220"/>
          </a:xfrm>
          <a:prstGeom prst="rect">
            <a:avLst/>
          </a:prstGeom>
          <a:noFill/>
        </p:spPr>
        <p:txBody>
          <a:bodyPr wrap="square" rtlCol="0">
            <a:spAutoFit/>
          </a:bodyPr>
          <a:lstStyle/>
          <a:p>
            <a:r>
              <a:rPr lang="en-CA" sz="1400" b="1" dirty="0">
                <a:latin typeface="Consolas" panose="020B0609020204030204" pitchFamily="49" charset="0"/>
              </a:rPr>
              <a:t>Documentation</a:t>
            </a:r>
            <a:r>
              <a:rPr lang="en-US" sz="1400" b="1" dirty="0">
                <a:latin typeface="Consolas" panose="020B0609020204030204" pitchFamily="49" charset="0"/>
              </a:rPr>
              <a:t>: </a:t>
            </a:r>
            <a:r>
              <a:rPr lang="en-US" sz="1400" dirty="0">
                <a:latin typeface="Consolas" panose="020B0609020204030204" pitchFamily="49" charset="0"/>
              </a:rPr>
              <a:t>Record all the findings, methods, tools, and processes used during the investigation to create a comprehensive report.</a:t>
            </a:r>
          </a:p>
        </p:txBody>
      </p:sp>
      <p:sp>
        <p:nvSpPr>
          <p:cNvPr id="29" name="Footer Placeholder 3">
            <a:extLst>
              <a:ext uri="{FF2B5EF4-FFF2-40B4-BE49-F238E27FC236}">
                <a16:creationId xmlns:a16="http://schemas.microsoft.com/office/drawing/2014/main" id="{126FCAFB-F435-1E12-E12F-FEEFE37C2B12}"/>
              </a:ext>
            </a:extLst>
          </p:cNvPr>
          <p:cNvSpPr>
            <a:spLocks noGrp="1"/>
          </p:cNvSpPr>
          <p:nvPr>
            <p:ph type="ftr" sz="quarter" idx="11"/>
          </p:nvPr>
        </p:nvSpPr>
        <p:spPr>
          <a:xfrm>
            <a:off x="4038600" y="6356350"/>
            <a:ext cx="4114800" cy="365125"/>
          </a:xfrm>
        </p:spPr>
        <p:txBody>
          <a:bodyPr/>
          <a:lstStyle/>
          <a:p>
            <a:r>
              <a:rPr lang="sv-SE" dirty="0"/>
              <a:t>INST. : ENG.ALI BANI BAKAR &amp; ENG.Dana Al-Mahrouk</a:t>
            </a:r>
            <a:endParaRPr lang="en-CA" dirty="0"/>
          </a:p>
        </p:txBody>
      </p:sp>
      <p:sp>
        <p:nvSpPr>
          <p:cNvPr id="30" name="Rectangle: Rounded Corners 29">
            <a:extLst>
              <a:ext uri="{FF2B5EF4-FFF2-40B4-BE49-F238E27FC236}">
                <a16:creationId xmlns:a16="http://schemas.microsoft.com/office/drawing/2014/main" id="{34ACA149-3645-25A4-076C-CBCFF3F85A17}"/>
              </a:ext>
            </a:extLst>
          </p:cNvPr>
          <p:cNvSpPr/>
          <p:nvPr/>
        </p:nvSpPr>
        <p:spPr>
          <a:xfrm>
            <a:off x="225230" y="5699156"/>
            <a:ext cx="11811977" cy="718417"/>
          </a:xfrm>
          <a:prstGeom prst="roundRect">
            <a:avLst>
              <a:gd name="adj" fmla="val 50000"/>
            </a:avLst>
          </a:prstGeom>
          <a:gradFill flip="none" rotWithShape="1">
            <a:gsLst>
              <a:gs pos="0">
                <a:srgbClr val="64184B"/>
              </a:gs>
              <a:gs pos="21000">
                <a:srgbClr val="8B2168"/>
              </a:gs>
            </a:gsLst>
            <a:lin ang="21594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31" name="Rectangle: Rounded Corners 30">
            <a:extLst>
              <a:ext uri="{FF2B5EF4-FFF2-40B4-BE49-F238E27FC236}">
                <a16:creationId xmlns:a16="http://schemas.microsoft.com/office/drawing/2014/main" id="{0AEBD39D-DDB4-0DAD-A92F-BE593BBB5861}"/>
              </a:ext>
            </a:extLst>
          </p:cNvPr>
          <p:cNvSpPr/>
          <p:nvPr/>
        </p:nvSpPr>
        <p:spPr>
          <a:xfrm>
            <a:off x="870411" y="5699156"/>
            <a:ext cx="11199007" cy="718417"/>
          </a:xfrm>
          <a:prstGeom prst="roundRect">
            <a:avLst>
              <a:gd name="adj" fmla="val 50000"/>
            </a:avLst>
          </a:prstGeom>
          <a:solidFill>
            <a:srgbClr val="4A12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mj-lt"/>
            </a:endParaRPr>
          </a:p>
        </p:txBody>
      </p:sp>
      <p:sp>
        <p:nvSpPr>
          <p:cNvPr id="32" name="TextBox 31">
            <a:extLst>
              <a:ext uri="{FF2B5EF4-FFF2-40B4-BE49-F238E27FC236}">
                <a16:creationId xmlns:a16="http://schemas.microsoft.com/office/drawing/2014/main" id="{92113A1E-5821-1AA8-8202-5FD31A391250}"/>
              </a:ext>
            </a:extLst>
          </p:cNvPr>
          <p:cNvSpPr txBox="1"/>
          <p:nvPr/>
        </p:nvSpPr>
        <p:spPr>
          <a:xfrm>
            <a:off x="405838" y="5797543"/>
            <a:ext cx="367402" cy="461665"/>
          </a:xfrm>
          <a:prstGeom prst="rect">
            <a:avLst/>
          </a:prstGeom>
          <a:noFill/>
        </p:spPr>
        <p:txBody>
          <a:bodyPr wrap="square" rtlCol="0">
            <a:spAutoFit/>
          </a:bodyPr>
          <a:lstStyle/>
          <a:p>
            <a:r>
              <a:rPr lang="en-US" sz="2400" b="1" dirty="0">
                <a:latin typeface="+mj-lt"/>
              </a:rPr>
              <a:t>6</a:t>
            </a:r>
            <a:endParaRPr lang="en-CA" sz="2400" b="1" dirty="0">
              <a:latin typeface="+mj-lt"/>
            </a:endParaRPr>
          </a:p>
        </p:txBody>
      </p:sp>
      <p:sp>
        <p:nvSpPr>
          <p:cNvPr id="33" name="TextBox 32">
            <a:extLst>
              <a:ext uri="{FF2B5EF4-FFF2-40B4-BE49-F238E27FC236}">
                <a16:creationId xmlns:a16="http://schemas.microsoft.com/office/drawing/2014/main" id="{4203D191-D47F-41EA-E147-AE0E640A3DF8}"/>
              </a:ext>
            </a:extLst>
          </p:cNvPr>
          <p:cNvSpPr txBox="1"/>
          <p:nvPr/>
        </p:nvSpPr>
        <p:spPr>
          <a:xfrm>
            <a:off x="1046865" y="5797543"/>
            <a:ext cx="10752419" cy="523220"/>
          </a:xfrm>
          <a:prstGeom prst="rect">
            <a:avLst/>
          </a:prstGeom>
          <a:noFill/>
        </p:spPr>
        <p:txBody>
          <a:bodyPr wrap="square" rtlCol="0">
            <a:spAutoFit/>
          </a:bodyPr>
          <a:lstStyle/>
          <a:p>
            <a:r>
              <a:rPr lang="en-CA" sz="1400" b="1" dirty="0">
                <a:latin typeface="Consolas" panose="020B0609020204030204" pitchFamily="49" charset="0"/>
              </a:rPr>
              <a:t>Presentation</a:t>
            </a:r>
            <a:r>
              <a:rPr lang="en-US" sz="1400" b="1" dirty="0">
                <a:latin typeface="Consolas" panose="020B0609020204030204" pitchFamily="49" charset="0"/>
              </a:rPr>
              <a:t>: </a:t>
            </a:r>
            <a:r>
              <a:rPr lang="en-US" sz="1400" dirty="0">
                <a:latin typeface="Consolas" panose="020B0609020204030204" pitchFamily="49" charset="0"/>
              </a:rPr>
              <a:t>Present the results of the analysis in a clear and understandable manner, suitable for legal proceedings or organizational decision-making.</a:t>
            </a:r>
            <a:endParaRPr lang="en-CA" sz="1400" dirty="0">
              <a:latin typeface="Consolas" panose="020B0609020204030204" pitchFamily="49" charset="0"/>
            </a:endParaRPr>
          </a:p>
        </p:txBody>
      </p:sp>
    </p:spTree>
    <p:extLst>
      <p:ext uri="{BB962C8B-B14F-4D97-AF65-F5344CB8AC3E}">
        <p14:creationId xmlns:p14="http://schemas.microsoft.com/office/powerpoint/2010/main" val="4182434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C0228-EDBE-FA62-FF5D-447DAB5B16A4}"/>
              </a:ext>
            </a:extLst>
          </p:cNvPr>
          <p:cNvSpPr>
            <a:spLocks noGrp="1"/>
          </p:cNvSpPr>
          <p:nvPr>
            <p:ph type="title"/>
          </p:nvPr>
        </p:nvSpPr>
        <p:spPr/>
        <p:txBody>
          <a:bodyPr>
            <a:normAutofit/>
          </a:bodyPr>
          <a:lstStyle/>
          <a:p>
            <a:r>
              <a:rPr lang="en-US" sz="3600" dirty="0">
                <a:latin typeface="Consolas" panose="020B0609020204030204" pitchFamily="49" charset="0"/>
              </a:rPr>
              <a:t>RGB (Red  Green  Blue)</a:t>
            </a:r>
            <a:endParaRPr lang="en-CA" sz="3600" dirty="0">
              <a:latin typeface="Consolas" panose="020B0609020204030204" pitchFamily="49" charset="0"/>
            </a:endParaRPr>
          </a:p>
        </p:txBody>
      </p:sp>
      <p:sp>
        <p:nvSpPr>
          <p:cNvPr id="4" name="Footer Placeholder 3">
            <a:extLst>
              <a:ext uri="{FF2B5EF4-FFF2-40B4-BE49-F238E27FC236}">
                <a16:creationId xmlns:a16="http://schemas.microsoft.com/office/drawing/2014/main" id="{077207BB-A44D-5800-4E97-2812CB73680B}"/>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a:extLst>
              <a:ext uri="{FF2B5EF4-FFF2-40B4-BE49-F238E27FC236}">
                <a16:creationId xmlns:a16="http://schemas.microsoft.com/office/drawing/2014/main" id="{37071704-5529-EADE-8D78-A2C57E6D727E}"/>
              </a:ext>
            </a:extLst>
          </p:cNvPr>
          <p:cNvPicPr>
            <a:picLocks noChangeAspect="1"/>
          </p:cNvPicPr>
          <p:nvPr/>
        </p:nvPicPr>
        <p:blipFill>
          <a:blip r:embed="rId2"/>
          <a:srcRect b="49805"/>
          <a:stretch/>
        </p:blipFill>
        <p:spPr>
          <a:xfrm>
            <a:off x="851892" y="4149909"/>
            <a:ext cx="3051048" cy="2092127"/>
          </a:xfrm>
          <a:prstGeom prst="rect">
            <a:avLst/>
          </a:prstGeom>
        </p:spPr>
      </p:pic>
      <p:sp>
        <p:nvSpPr>
          <p:cNvPr id="3" name="Content Placeholder 7">
            <a:extLst>
              <a:ext uri="{FF2B5EF4-FFF2-40B4-BE49-F238E27FC236}">
                <a16:creationId xmlns:a16="http://schemas.microsoft.com/office/drawing/2014/main" id="{155A198D-0642-00B0-DB39-E8CBD38EE9E4}"/>
              </a:ext>
            </a:extLst>
          </p:cNvPr>
          <p:cNvSpPr>
            <a:spLocks noGrp="1"/>
          </p:cNvSpPr>
          <p:nvPr>
            <p:ph idx="1"/>
          </p:nvPr>
        </p:nvSpPr>
        <p:spPr>
          <a:xfrm>
            <a:off x="283464" y="1690688"/>
            <a:ext cx="7869936" cy="2220381"/>
          </a:xfrm>
        </p:spPr>
        <p:txBody>
          <a:bodyPr>
            <a:normAutofit/>
          </a:bodyPr>
          <a:lstStyle/>
          <a:p>
            <a:r>
              <a:rPr lang="en-US" sz="1600" dirty="0">
                <a:latin typeface="Consolas" panose="020B0609020204030204" pitchFamily="49" charset="0"/>
              </a:rPr>
              <a:t>Each color component (Red, Green, and Blue) can have a value from `0 to 255`, representing its intensity.</a:t>
            </a:r>
          </a:p>
          <a:p>
            <a:r>
              <a:rPr lang="en-US" sz="1600" dirty="0">
                <a:latin typeface="Consolas" panose="020B0609020204030204" pitchFamily="49" charset="0"/>
              </a:rPr>
              <a:t>`0` means no contribution of that color.</a:t>
            </a:r>
          </a:p>
          <a:p>
            <a:r>
              <a:rPr lang="en-US" sz="1600" dirty="0">
                <a:latin typeface="Consolas" panose="020B0609020204030204" pitchFamily="49" charset="0"/>
              </a:rPr>
              <a:t>`255` is the maximum intensity of that color.</a:t>
            </a:r>
          </a:p>
          <a:p>
            <a:r>
              <a:rPr lang="en-US" sz="1600" dirty="0">
                <a:latin typeface="Consolas" panose="020B0609020204030204" pitchFamily="49" charset="0"/>
              </a:rPr>
              <a:t>By varying the intensity of each of these three colors, you can create millions of different colors.</a:t>
            </a:r>
            <a:endParaRPr lang="en-CA" sz="1600" dirty="0">
              <a:latin typeface="Consolas" panose="020B0609020204030204" pitchFamily="49" charset="0"/>
            </a:endParaRPr>
          </a:p>
        </p:txBody>
      </p:sp>
      <p:pic>
        <p:nvPicPr>
          <p:cNvPr id="7" name="Picture 6">
            <a:extLst>
              <a:ext uri="{FF2B5EF4-FFF2-40B4-BE49-F238E27FC236}">
                <a16:creationId xmlns:a16="http://schemas.microsoft.com/office/drawing/2014/main" id="{3239CF67-D5C2-EBFD-D082-53EDA69114F6}"/>
              </a:ext>
            </a:extLst>
          </p:cNvPr>
          <p:cNvPicPr>
            <a:picLocks noChangeAspect="1"/>
          </p:cNvPicPr>
          <p:nvPr/>
        </p:nvPicPr>
        <p:blipFill>
          <a:blip r:embed="rId2"/>
          <a:srcRect t="49806"/>
          <a:stretch/>
        </p:blipFill>
        <p:spPr>
          <a:xfrm>
            <a:off x="4440162" y="4149909"/>
            <a:ext cx="3051048" cy="2092127"/>
          </a:xfrm>
          <a:prstGeom prst="rect">
            <a:avLst/>
          </a:prstGeom>
        </p:spPr>
      </p:pic>
      <p:pic>
        <p:nvPicPr>
          <p:cNvPr id="9" name="Picture 8">
            <a:extLst>
              <a:ext uri="{FF2B5EF4-FFF2-40B4-BE49-F238E27FC236}">
                <a16:creationId xmlns:a16="http://schemas.microsoft.com/office/drawing/2014/main" id="{BB8A30B1-5C18-21A8-4F44-8E2C11274E26}"/>
              </a:ext>
            </a:extLst>
          </p:cNvPr>
          <p:cNvPicPr>
            <a:picLocks noChangeAspect="1"/>
          </p:cNvPicPr>
          <p:nvPr/>
        </p:nvPicPr>
        <p:blipFill>
          <a:blip r:embed="rId3"/>
          <a:stretch>
            <a:fillRect/>
          </a:stretch>
        </p:blipFill>
        <p:spPr>
          <a:xfrm>
            <a:off x="8028432" y="1756679"/>
            <a:ext cx="3880104" cy="4485357"/>
          </a:xfrm>
          <a:prstGeom prst="rect">
            <a:avLst/>
          </a:prstGeom>
        </p:spPr>
      </p:pic>
    </p:spTree>
    <p:extLst>
      <p:ext uri="{BB962C8B-B14F-4D97-AF65-F5344CB8AC3E}">
        <p14:creationId xmlns:p14="http://schemas.microsoft.com/office/powerpoint/2010/main" val="3276758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1472-8A36-9504-12F7-FA428B50CECF}"/>
              </a:ext>
            </a:extLst>
          </p:cNvPr>
          <p:cNvSpPr>
            <a:spLocks noGrp="1"/>
          </p:cNvSpPr>
          <p:nvPr>
            <p:ph type="title"/>
          </p:nvPr>
        </p:nvSpPr>
        <p:spPr/>
        <p:txBody>
          <a:bodyPr/>
          <a:lstStyle/>
          <a:p>
            <a:r>
              <a:rPr lang="en-US" dirty="0">
                <a:latin typeface="Consolas" panose="020B0609020204030204" pitchFamily="49" charset="0"/>
              </a:rPr>
              <a:t>RBG Matrix Example</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E52F7DDE-B3B0-6314-604B-0DF4181E74DE}"/>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a:extLst>
              <a:ext uri="{FF2B5EF4-FFF2-40B4-BE49-F238E27FC236}">
                <a16:creationId xmlns:a16="http://schemas.microsoft.com/office/drawing/2014/main" id="{7BF0232F-70F1-F502-1255-9D8D20BB887A}"/>
              </a:ext>
            </a:extLst>
          </p:cNvPr>
          <p:cNvPicPr>
            <a:picLocks noChangeAspect="1"/>
          </p:cNvPicPr>
          <p:nvPr/>
        </p:nvPicPr>
        <p:blipFill>
          <a:blip r:embed="rId2"/>
          <a:stretch>
            <a:fillRect/>
          </a:stretch>
        </p:blipFill>
        <p:spPr>
          <a:xfrm>
            <a:off x="5843585" y="2389236"/>
            <a:ext cx="3265870" cy="3265870"/>
          </a:xfrm>
          <a:prstGeom prst="rect">
            <a:avLst/>
          </a:prstGeom>
          <a:solidFill>
            <a:srgbClr val="F9C02E"/>
          </a:solidFill>
        </p:spPr>
      </p:pic>
      <p:grpSp>
        <p:nvGrpSpPr>
          <p:cNvPr id="291" name="Group 290">
            <a:extLst>
              <a:ext uri="{FF2B5EF4-FFF2-40B4-BE49-F238E27FC236}">
                <a16:creationId xmlns:a16="http://schemas.microsoft.com/office/drawing/2014/main" id="{363B86EB-0C29-F4BA-4AE7-CF6C21DFCAF7}"/>
              </a:ext>
            </a:extLst>
          </p:cNvPr>
          <p:cNvGrpSpPr/>
          <p:nvPr/>
        </p:nvGrpSpPr>
        <p:grpSpPr>
          <a:xfrm>
            <a:off x="2014154" y="2348308"/>
            <a:ext cx="3224784" cy="3350422"/>
            <a:chOff x="2014154" y="2348308"/>
            <a:chExt cx="3224784" cy="3350422"/>
          </a:xfrm>
        </p:grpSpPr>
        <p:sp>
          <p:nvSpPr>
            <p:cNvPr id="14" name="Rectangle 13">
              <a:extLst>
                <a:ext uri="{FF2B5EF4-FFF2-40B4-BE49-F238E27FC236}">
                  <a16:creationId xmlns:a16="http://schemas.microsoft.com/office/drawing/2014/main" id="{D895B21F-662F-9848-19F1-1CF091431F09}"/>
                </a:ext>
              </a:extLst>
            </p:cNvPr>
            <p:cNvSpPr/>
            <p:nvPr/>
          </p:nvSpPr>
          <p:spPr>
            <a:xfrm>
              <a:off x="2014154" y="2348308"/>
              <a:ext cx="201549" cy="2095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AAD42993-E98A-872F-DE90-EA65299BC64E}"/>
                </a:ext>
              </a:extLst>
            </p:cNvPr>
            <p:cNvSpPr/>
            <p:nvPr/>
          </p:nvSpPr>
          <p:spPr>
            <a:xfrm>
              <a:off x="2215703"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D780938C-2315-53E7-33DF-674B73C9C773}"/>
                </a:ext>
              </a:extLst>
            </p:cNvPr>
            <p:cNvSpPr/>
            <p:nvPr/>
          </p:nvSpPr>
          <p:spPr>
            <a:xfrm>
              <a:off x="2417252"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F291E06-E3D3-C8B4-A680-B863A11CB1D7}"/>
                </a:ext>
              </a:extLst>
            </p:cNvPr>
            <p:cNvSpPr/>
            <p:nvPr/>
          </p:nvSpPr>
          <p:spPr>
            <a:xfrm>
              <a:off x="2618801"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F7968D82-D277-E304-2A22-206CA4A53661}"/>
                </a:ext>
              </a:extLst>
            </p:cNvPr>
            <p:cNvSpPr/>
            <p:nvPr/>
          </p:nvSpPr>
          <p:spPr>
            <a:xfrm>
              <a:off x="3021899"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3E5A36F6-724C-99DB-DF37-B1A719FBDC85}"/>
                </a:ext>
              </a:extLst>
            </p:cNvPr>
            <p:cNvSpPr/>
            <p:nvPr/>
          </p:nvSpPr>
          <p:spPr>
            <a:xfrm>
              <a:off x="3424997" y="234830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32747C18-3824-F4C8-7B52-0BE5B6B3EA82}"/>
                </a:ext>
              </a:extLst>
            </p:cNvPr>
            <p:cNvSpPr/>
            <p:nvPr/>
          </p:nvSpPr>
          <p:spPr>
            <a:xfrm>
              <a:off x="3828095" y="234830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F73CD0C0-C46A-D25B-C82E-AF89E45EC4AA}"/>
                </a:ext>
              </a:extLst>
            </p:cNvPr>
            <p:cNvSpPr/>
            <p:nvPr/>
          </p:nvSpPr>
          <p:spPr>
            <a:xfrm>
              <a:off x="4231193"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7939EFC-7E5E-810C-7ADF-28B15FCD3EDE}"/>
                </a:ext>
              </a:extLst>
            </p:cNvPr>
            <p:cNvSpPr/>
            <p:nvPr/>
          </p:nvSpPr>
          <p:spPr>
            <a:xfrm>
              <a:off x="4634291"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214AA2E7-13FC-A716-7714-15A29899B6CA}"/>
                </a:ext>
              </a:extLst>
            </p:cNvPr>
            <p:cNvSpPr/>
            <p:nvPr/>
          </p:nvSpPr>
          <p:spPr>
            <a:xfrm>
              <a:off x="5037389"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43CD39C8-2E73-7BFD-EEF4-4BC9C821D36E}"/>
                </a:ext>
              </a:extLst>
            </p:cNvPr>
            <p:cNvSpPr/>
            <p:nvPr/>
          </p:nvSpPr>
          <p:spPr>
            <a:xfrm>
              <a:off x="2820350"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4CC4A7BB-6F5A-7659-E170-8706A629EC17}"/>
                </a:ext>
              </a:extLst>
            </p:cNvPr>
            <p:cNvSpPr/>
            <p:nvPr/>
          </p:nvSpPr>
          <p:spPr>
            <a:xfrm>
              <a:off x="3223448" y="234830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2123044B-7A78-B4F1-2848-567EDE2B0802}"/>
                </a:ext>
              </a:extLst>
            </p:cNvPr>
            <p:cNvSpPr/>
            <p:nvPr/>
          </p:nvSpPr>
          <p:spPr>
            <a:xfrm>
              <a:off x="3626546" y="234830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AD048115-C914-B113-EE47-1F8E98C0C91F}"/>
                </a:ext>
              </a:extLst>
            </p:cNvPr>
            <p:cNvSpPr/>
            <p:nvPr/>
          </p:nvSpPr>
          <p:spPr>
            <a:xfrm>
              <a:off x="4029644"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0B32F941-E112-7ABE-031A-D508003C7AE8}"/>
                </a:ext>
              </a:extLst>
            </p:cNvPr>
            <p:cNvSpPr/>
            <p:nvPr/>
          </p:nvSpPr>
          <p:spPr>
            <a:xfrm>
              <a:off x="4432742"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6DEC2739-A7C2-8B44-C612-6731C469FF24}"/>
                </a:ext>
              </a:extLst>
            </p:cNvPr>
            <p:cNvSpPr/>
            <p:nvPr/>
          </p:nvSpPr>
          <p:spPr>
            <a:xfrm>
              <a:off x="4835840" y="23483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800257CE-D54E-5840-86A0-6075491BB7AE}"/>
                </a:ext>
              </a:extLst>
            </p:cNvPr>
            <p:cNvSpPr/>
            <p:nvPr/>
          </p:nvSpPr>
          <p:spPr>
            <a:xfrm>
              <a:off x="2014154" y="25578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F9F0389A-591C-32ED-CA0E-6BF7625F8ABD}"/>
                </a:ext>
              </a:extLst>
            </p:cNvPr>
            <p:cNvSpPr/>
            <p:nvPr/>
          </p:nvSpPr>
          <p:spPr>
            <a:xfrm>
              <a:off x="2215703" y="25578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856C8B6A-4642-C879-A6AF-893487CEA9D6}"/>
                </a:ext>
              </a:extLst>
            </p:cNvPr>
            <p:cNvSpPr/>
            <p:nvPr/>
          </p:nvSpPr>
          <p:spPr>
            <a:xfrm>
              <a:off x="2417252" y="25578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018BD0B5-18CB-45B7-5EBD-9A75E456EE3D}"/>
                </a:ext>
              </a:extLst>
            </p:cNvPr>
            <p:cNvSpPr/>
            <p:nvPr/>
          </p:nvSpPr>
          <p:spPr>
            <a:xfrm>
              <a:off x="2618801" y="25578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7EC58117-AAF0-648E-4EDA-17263773A3FD}"/>
                </a:ext>
              </a:extLst>
            </p:cNvPr>
            <p:cNvSpPr/>
            <p:nvPr/>
          </p:nvSpPr>
          <p:spPr>
            <a:xfrm>
              <a:off x="3021899" y="255785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126FEEB9-49C4-D895-2893-4FE91E8CA276}"/>
                </a:ext>
              </a:extLst>
            </p:cNvPr>
            <p:cNvSpPr/>
            <p:nvPr/>
          </p:nvSpPr>
          <p:spPr>
            <a:xfrm>
              <a:off x="3424997" y="25578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0E9793B-1096-C5E8-DCD6-9B52AD9CE67E}"/>
                </a:ext>
              </a:extLst>
            </p:cNvPr>
            <p:cNvSpPr/>
            <p:nvPr/>
          </p:nvSpPr>
          <p:spPr>
            <a:xfrm>
              <a:off x="3828095" y="2557858"/>
              <a:ext cx="201549" cy="209550"/>
            </a:xfrm>
            <a:prstGeom prst="rect">
              <a:avLst/>
            </a:prstGeom>
            <a:solidFill>
              <a:srgbClr val="EA74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6B77C888-EB52-33BE-F348-07822F570081}"/>
                </a:ext>
              </a:extLst>
            </p:cNvPr>
            <p:cNvSpPr/>
            <p:nvPr/>
          </p:nvSpPr>
          <p:spPr>
            <a:xfrm>
              <a:off x="4231193" y="255785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856088F3-D9BE-31C7-D902-74043EBF3322}"/>
                </a:ext>
              </a:extLst>
            </p:cNvPr>
            <p:cNvSpPr/>
            <p:nvPr/>
          </p:nvSpPr>
          <p:spPr>
            <a:xfrm>
              <a:off x="4634291" y="25578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9FE852EB-0415-8308-4E49-1CA07AC4E99D}"/>
                </a:ext>
              </a:extLst>
            </p:cNvPr>
            <p:cNvSpPr/>
            <p:nvPr/>
          </p:nvSpPr>
          <p:spPr>
            <a:xfrm>
              <a:off x="5037389" y="25578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7647F801-A0D9-2646-32A2-B0FC03DFEB0B}"/>
                </a:ext>
              </a:extLst>
            </p:cNvPr>
            <p:cNvSpPr/>
            <p:nvPr/>
          </p:nvSpPr>
          <p:spPr>
            <a:xfrm>
              <a:off x="2820350" y="255785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a:extLst>
                <a:ext uri="{FF2B5EF4-FFF2-40B4-BE49-F238E27FC236}">
                  <a16:creationId xmlns:a16="http://schemas.microsoft.com/office/drawing/2014/main" id="{3644523C-3537-2B7D-D1E2-355867A9D627}"/>
                </a:ext>
              </a:extLst>
            </p:cNvPr>
            <p:cNvSpPr/>
            <p:nvPr/>
          </p:nvSpPr>
          <p:spPr>
            <a:xfrm>
              <a:off x="3223448" y="25578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458C2EEF-BD66-F983-3144-ABCB9E760816}"/>
                </a:ext>
              </a:extLst>
            </p:cNvPr>
            <p:cNvSpPr/>
            <p:nvPr/>
          </p:nvSpPr>
          <p:spPr>
            <a:xfrm>
              <a:off x="3626546" y="2557858"/>
              <a:ext cx="201549" cy="209550"/>
            </a:xfrm>
            <a:prstGeom prst="rect">
              <a:avLst/>
            </a:prstGeom>
            <a:solidFill>
              <a:srgbClr val="EA74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45230895-3B5B-8ABF-17D8-1E3E7842E44F}"/>
                </a:ext>
              </a:extLst>
            </p:cNvPr>
            <p:cNvSpPr/>
            <p:nvPr/>
          </p:nvSpPr>
          <p:spPr>
            <a:xfrm>
              <a:off x="4029644" y="255785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DB8695EC-E8EE-D472-900C-EAFDF3EDB180}"/>
                </a:ext>
              </a:extLst>
            </p:cNvPr>
            <p:cNvSpPr/>
            <p:nvPr/>
          </p:nvSpPr>
          <p:spPr>
            <a:xfrm>
              <a:off x="4432742" y="25578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24E06A87-3818-3DD8-EC18-FF66EB4B5E03}"/>
                </a:ext>
              </a:extLst>
            </p:cNvPr>
            <p:cNvSpPr/>
            <p:nvPr/>
          </p:nvSpPr>
          <p:spPr>
            <a:xfrm>
              <a:off x="4835840" y="25578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255E9FFA-6259-AE43-B9CE-E387FC84F988}"/>
                </a:ext>
              </a:extLst>
            </p:cNvPr>
            <p:cNvSpPr/>
            <p:nvPr/>
          </p:nvSpPr>
          <p:spPr>
            <a:xfrm>
              <a:off x="2014154" y="27674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a:extLst>
                <a:ext uri="{FF2B5EF4-FFF2-40B4-BE49-F238E27FC236}">
                  <a16:creationId xmlns:a16="http://schemas.microsoft.com/office/drawing/2014/main" id="{C17415D7-D38D-4033-25EB-ABBE4B5D1A73}"/>
                </a:ext>
              </a:extLst>
            </p:cNvPr>
            <p:cNvSpPr/>
            <p:nvPr/>
          </p:nvSpPr>
          <p:spPr>
            <a:xfrm>
              <a:off x="2215703" y="27674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458A873A-0A15-7053-47F6-465D52BCA383}"/>
                </a:ext>
              </a:extLst>
            </p:cNvPr>
            <p:cNvSpPr/>
            <p:nvPr/>
          </p:nvSpPr>
          <p:spPr>
            <a:xfrm>
              <a:off x="2417252" y="27674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ectangle 49">
              <a:extLst>
                <a:ext uri="{FF2B5EF4-FFF2-40B4-BE49-F238E27FC236}">
                  <a16:creationId xmlns:a16="http://schemas.microsoft.com/office/drawing/2014/main" id="{563C471D-BAC4-C29F-7EE5-8864A0746EE2}"/>
                </a:ext>
              </a:extLst>
            </p:cNvPr>
            <p:cNvSpPr/>
            <p:nvPr/>
          </p:nvSpPr>
          <p:spPr>
            <a:xfrm>
              <a:off x="2618801" y="276740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BA293F19-C9E3-5673-11C9-83614A0B53EE}"/>
                </a:ext>
              </a:extLst>
            </p:cNvPr>
            <p:cNvSpPr/>
            <p:nvPr/>
          </p:nvSpPr>
          <p:spPr>
            <a:xfrm>
              <a:off x="3021899" y="276740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FB39E0DA-4EB0-D17E-5FEE-D1AC5D7A4AC8}"/>
                </a:ext>
              </a:extLst>
            </p:cNvPr>
            <p:cNvSpPr/>
            <p:nvPr/>
          </p:nvSpPr>
          <p:spPr>
            <a:xfrm>
              <a:off x="3424997" y="276740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D99D47D2-07D0-F1C1-4193-2440AD95B140}"/>
                </a:ext>
              </a:extLst>
            </p:cNvPr>
            <p:cNvSpPr/>
            <p:nvPr/>
          </p:nvSpPr>
          <p:spPr>
            <a:xfrm>
              <a:off x="3828095" y="276740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Rectangle 53">
              <a:extLst>
                <a:ext uri="{FF2B5EF4-FFF2-40B4-BE49-F238E27FC236}">
                  <a16:creationId xmlns:a16="http://schemas.microsoft.com/office/drawing/2014/main" id="{94C53147-1231-3915-7EB3-B645BB000DCF}"/>
                </a:ext>
              </a:extLst>
            </p:cNvPr>
            <p:cNvSpPr/>
            <p:nvPr/>
          </p:nvSpPr>
          <p:spPr>
            <a:xfrm>
              <a:off x="4231193" y="2767408"/>
              <a:ext cx="201549" cy="209550"/>
            </a:xfrm>
            <a:prstGeom prst="rect">
              <a:avLst/>
            </a:prstGeom>
            <a:solidFill>
              <a:srgbClr val="EA74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2632AF82-FFEE-331C-B96C-3FAD9A96D729}"/>
                </a:ext>
              </a:extLst>
            </p:cNvPr>
            <p:cNvSpPr/>
            <p:nvPr/>
          </p:nvSpPr>
          <p:spPr>
            <a:xfrm>
              <a:off x="4634291" y="27674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4CDA0437-AA15-EF65-9A3A-B1D02B23181C}"/>
                </a:ext>
              </a:extLst>
            </p:cNvPr>
            <p:cNvSpPr/>
            <p:nvPr/>
          </p:nvSpPr>
          <p:spPr>
            <a:xfrm>
              <a:off x="5037389" y="27674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a:extLst>
                <a:ext uri="{FF2B5EF4-FFF2-40B4-BE49-F238E27FC236}">
                  <a16:creationId xmlns:a16="http://schemas.microsoft.com/office/drawing/2014/main" id="{45C8A9CA-D629-EE98-2592-7C329E25E2EF}"/>
                </a:ext>
              </a:extLst>
            </p:cNvPr>
            <p:cNvSpPr/>
            <p:nvPr/>
          </p:nvSpPr>
          <p:spPr>
            <a:xfrm>
              <a:off x="2820350" y="276740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a:extLst>
                <a:ext uri="{FF2B5EF4-FFF2-40B4-BE49-F238E27FC236}">
                  <a16:creationId xmlns:a16="http://schemas.microsoft.com/office/drawing/2014/main" id="{57EBD4A5-ED3D-6629-CFC9-33F14758E764}"/>
                </a:ext>
              </a:extLst>
            </p:cNvPr>
            <p:cNvSpPr/>
            <p:nvPr/>
          </p:nvSpPr>
          <p:spPr>
            <a:xfrm>
              <a:off x="3223448" y="276740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8E089F12-6A91-C3BF-055B-C109187874E9}"/>
                </a:ext>
              </a:extLst>
            </p:cNvPr>
            <p:cNvSpPr/>
            <p:nvPr/>
          </p:nvSpPr>
          <p:spPr>
            <a:xfrm>
              <a:off x="3626546" y="276740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59">
              <a:extLst>
                <a:ext uri="{FF2B5EF4-FFF2-40B4-BE49-F238E27FC236}">
                  <a16:creationId xmlns:a16="http://schemas.microsoft.com/office/drawing/2014/main" id="{56679F4E-A08E-967C-E39E-3AF6A1A14DAB}"/>
                </a:ext>
              </a:extLst>
            </p:cNvPr>
            <p:cNvSpPr/>
            <p:nvPr/>
          </p:nvSpPr>
          <p:spPr>
            <a:xfrm>
              <a:off x="4029644" y="2767408"/>
              <a:ext cx="201549" cy="209550"/>
            </a:xfrm>
            <a:prstGeom prst="rect">
              <a:avLst/>
            </a:prstGeom>
            <a:solidFill>
              <a:srgbClr val="EA74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a:extLst>
                <a:ext uri="{FF2B5EF4-FFF2-40B4-BE49-F238E27FC236}">
                  <a16:creationId xmlns:a16="http://schemas.microsoft.com/office/drawing/2014/main" id="{60F4DA39-543E-2B06-ABED-150338126883}"/>
                </a:ext>
              </a:extLst>
            </p:cNvPr>
            <p:cNvSpPr/>
            <p:nvPr/>
          </p:nvSpPr>
          <p:spPr>
            <a:xfrm>
              <a:off x="4432742" y="276740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8605A62C-CE24-DBC0-2FF6-77DB8A842F4E}"/>
                </a:ext>
              </a:extLst>
            </p:cNvPr>
            <p:cNvSpPr/>
            <p:nvPr/>
          </p:nvSpPr>
          <p:spPr>
            <a:xfrm>
              <a:off x="4835840" y="276740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611F66E9-74BD-16F2-8216-07AF57F24EAC}"/>
                </a:ext>
              </a:extLst>
            </p:cNvPr>
            <p:cNvSpPr/>
            <p:nvPr/>
          </p:nvSpPr>
          <p:spPr>
            <a:xfrm>
              <a:off x="2014154" y="29769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a:extLst>
                <a:ext uri="{FF2B5EF4-FFF2-40B4-BE49-F238E27FC236}">
                  <a16:creationId xmlns:a16="http://schemas.microsoft.com/office/drawing/2014/main" id="{378820C4-7CD7-96B3-62AC-C9116A68D10F}"/>
                </a:ext>
              </a:extLst>
            </p:cNvPr>
            <p:cNvSpPr/>
            <p:nvPr/>
          </p:nvSpPr>
          <p:spPr>
            <a:xfrm>
              <a:off x="2215703" y="29769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Rectangle 64">
              <a:extLst>
                <a:ext uri="{FF2B5EF4-FFF2-40B4-BE49-F238E27FC236}">
                  <a16:creationId xmlns:a16="http://schemas.microsoft.com/office/drawing/2014/main" id="{636B3867-57C2-0096-A05A-66787E194DA4}"/>
                </a:ext>
              </a:extLst>
            </p:cNvPr>
            <p:cNvSpPr/>
            <p:nvPr/>
          </p:nvSpPr>
          <p:spPr>
            <a:xfrm>
              <a:off x="2417252" y="297695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Rectangle 65">
              <a:extLst>
                <a:ext uri="{FF2B5EF4-FFF2-40B4-BE49-F238E27FC236}">
                  <a16:creationId xmlns:a16="http://schemas.microsoft.com/office/drawing/2014/main" id="{057F6581-08A2-406E-A054-940C13B8B08B}"/>
                </a:ext>
              </a:extLst>
            </p:cNvPr>
            <p:cNvSpPr/>
            <p:nvPr/>
          </p:nvSpPr>
          <p:spPr>
            <a:xfrm>
              <a:off x="2618801" y="29769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B8BEEA69-7C33-3C47-F870-E3F625D8B7E2}"/>
                </a:ext>
              </a:extLst>
            </p:cNvPr>
            <p:cNvSpPr/>
            <p:nvPr/>
          </p:nvSpPr>
          <p:spPr>
            <a:xfrm>
              <a:off x="3021899" y="29769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55E9A983-838C-312F-32DD-97FFF6D935FA}"/>
                </a:ext>
              </a:extLst>
            </p:cNvPr>
            <p:cNvSpPr/>
            <p:nvPr/>
          </p:nvSpPr>
          <p:spPr>
            <a:xfrm>
              <a:off x="3424997" y="29769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7EA854AC-F219-1721-D0C8-9F11B8E12CC5}"/>
                </a:ext>
              </a:extLst>
            </p:cNvPr>
            <p:cNvSpPr/>
            <p:nvPr/>
          </p:nvSpPr>
          <p:spPr>
            <a:xfrm>
              <a:off x="3828095" y="29769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a:extLst>
                <a:ext uri="{FF2B5EF4-FFF2-40B4-BE49-F238E27FC236}">
                  <a16:creationId xmlns:a16="http://schemas.microsoft.com/office/drawing/2014/main" id="{BF544A53-A68A-E22C-068B-39173B431A64}"/>
                </a:ext>
              </a:extLst>
            </p:cNvPr>
            <p:cNvSpPr/>
            <p:nvPr/>
          </p:nvSpPr>
          <p:spPr>
            <a:xfrm>
              <a:off x="4231193" y="29769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1" name="Rectangle 70">
              <a:extLst>
                <a:ext uri="{FF2B5EF4-FFF2-40B4-BE49-F238E27FC236}">
                  <a16:creationId xmlns:a16="http://schemas.microsoft.com/office/drawing/2014/main" id="{3D7E11CA-9F10-D51C-3778-8B0F6747680B}"/>
                </a:ext>
              </a:extLst>
            </p:cNvPr>
            <p:cNvSpPr/>
            <p:nvPr/>
          </p:nvSpPr>
          <p:spPr>
            <a:xfrm>
              <a:off x="4634291" y="2976958"/>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a:extLst>
                <a:ext uri="{FF2B5EF4-FFF2-40B4-BE49-F238E27FC236}">
                  <a16:creationId xmlns:a16="http://schemas.microsoft.com/office/drawing/2014/main" id="{ED7490A8-449D-1521-EB57-95F5556F812A}"/>
                </a:ext>
              </a:extLst>
            </p:cNvPr>
            <p:cNvSpPr/>
            <p:nvPr/>
          </p:nvSpPr>
          <p:spPr>
            <a:xfrm>
              <a:off x="5037389" y="29769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ectangle 72">
              <a:extLst>
                <a:ext uri="{FF2B5EF4-FFF2-40B4-BE49-F238E27FC236}">
                  <a16:creationId xmlns:a16="http://schemas.microsoft.com/office/drawing/2014/main" id="{59BC4985-B478-9491-0D8C-0116962D4427}"/>
                </a:ext>
              </a:extLst>
            </p:cNvPr>
            <p:cNvSpPr/>
            <p:nvPr/>
          </p:nvSpPr>
          <p:spPr>
            <a:xfrm>
              <a:off x="2820350" y="29769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ectangle 73">
              <a:extLst>
                <a:ext uri="{FF2B5EF4-FFF2-40B4-BE49-F238E27FC236}">
                  <a16:creationId xmlns:a16="http://schemas.microsoft.com/office/drawing/2014/main" id="{38D6F7D6-F442-8270-8929-7CBA66C5A3B7}"/>
                </a:ext>
              </a:extLst>
            </p:cNvPr>
            <p:cNvSpPr/>
            <p:nvPr/>
          </p:nvSpPr>
          <p:spPr>
            <a:xfrm>
              <a:off x="3223448" y="29769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a:extLst>
                <a:ext uri="{FF2B5EF4-FFF2-40B4-BE49-F238E27FC236}">
                  <a16:creationId xmlns:a16="http://schemas.microsoft.com/office/drawing/2014/main" id="{33E22B85-B80E-28ED-B881-B59D5F4E0985}"/>
                </a:ext>
              </a:extLst>
            </p:cNvPr>
            <p:cNvSpPr/>
            <p:nvPr/>
          </p:nvSpPr>
          <p:spPr>
            <a:xfrm>
              <a:off x="3626546" y="29769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75">
              <a:extLst>
                <a:ext uri="{FF2B5EF4-FFF2-40B4-BE49-F238E27FC236}">
                  <a16:creationId xmlns:a16="http://schemas.microsoft.com/office/drawing/2014/main" id="{49DC515B-714E-DE7D-D741-D9244DFDD994}"/>
                </a:ext>
              </a:extLst>
            </p:cNvPr>
            <p:cNvSpPr/>
            <p:nvPr/>
          </p:nvSpPr>
          <p:spPr>
            <a:xfrm>
              <a:off x="4029644" y="2976958"/>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Rectangle 76">
              <a:extLst>
                <a:ext uri="{FF2B5EF4-FFF2-40B4-BE49-F238E27FC236}">
                  <a16:creationId xmlns:a16="http://schemas.microsoft.com/office/drawing/2014/main" id="{5F14BEA7-28F1-E024-50FC-CDF486251BF5}"/>
                </a:ext>
              </a:extLst>
            </p:cNvPr>
            <p:cNvSpPr/>
            <p:nvPr/>
          </p:nvSpPr>
          <p:spPr>
            <a:xfrm>
              <a:off x="4432742" y="2976958"/>
              <a:ext cx="201549" cy="209550"/>
            </a:xfrm>
            <a:prstGeom prst="rect">
              <a:avLst/>
            </a:prstGeom>
            <a:solidFill>
              <a:srgbClr val="EA74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a:extLst>
                <a:ext uri="{FF2B5EF4-FFF2-40B4-BE49-F238E27FC236}">
                  <a16:creationId xmlns:a16="http://schemas.microsoft.com/office/drawing/2014/main" id="{F3D1005C-A500-9A52-02AD-6F7013357621}"/>
                </a:ext>
              </a:extLst>
            </p:cNvPr>
            <p:cNvSpPr/>
            <p:nvPr/>
          </p:nvSpPr>
          <p:spPr>
            <a:xfrm>
              <a:off x="4835840" y="2976958"/>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3495D1BE-01FA-29E0-4441-A8E6B3343532}"/>
                </a:ext>
              </a:extLst>
            </p:cNvPr>
            <p:cNvSpPr/>
            <p:nvPr/>
          </p:nvSpPr>
          <p:spPr>
            <a:xfrm>
              <a:off x="2014154" y="3183971"/>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64593FA3-43D0-3527-8246-7DE7067C37AE}"/>
                </a:ext>
              </a:extLst>
            </p:cNvPr>
            <p:cNvSpPr/>
            <p:nvPr/>
          </p:nvSpPr>
          <p:spPr>
            <a:xfrm>
              <a:off x="2215703" y="318397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Rectangle 80">
              <a:extLst>
                <a:ext uri="{FF2B5EF4-FFF2-40B4-BE49-F238E27FC236}">
                  <a16:creationId xmlns:a16="http://schemas.microsoft.com/office/drawing/2014/main" id="{D24B01DA-895B-2270-E55A-BC747ABEEA80}"/>
                </a:ext>
              </a:extLst>
            </p:cNvPr>
            <p:cNvSpPr/>
            <p:nvPr/>
          </p:nvSpPr>
          <p:spPr>
            <a:xfrm>
              <a:off x="2417252"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Rectangle 81">
              <a:extLst>
                <a:ext uri="{FF2B5EF4-FFF2-40B4-BE49-F238E27FC236}">
                  <a16:creationId xmlns:a16="http://schemas.microsoft.com/office/drawing/2014/main" id="{35574D44-AFB3-3D8C-9BBB-8A6F02496876}"/>
                </a:ext>
              </a:extLst>
            </p:cNvPr>
            <p:cNvSpPr/>
            <p:nvPr/>
          </p:nvSpPr>
          <p:spPr>
            <a:xfrm>
              <a:off x="2618801"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Rectangle 82">
              <a:extLst>
                <a:ext uri="{FF2B5EF4-FFF2-40B4-BE49-F238E27FC236}">
                  <a16:creationId xmlns:a16="http://schemas.microsoft.com/office/drawing/2014/main" id="{9B5C6858-ADB3-531D-41B0-1BDCC5D5396B}"/>
                </a:ext>
              </a:extLst>
            </p:cNvPr>
            <p:cNvSpPr/>
            <p:nvPr/>
          </p:nvSpPr>
          <p:spPr>
            <a:xfrm>
              <a:off x="3021899"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9AD46CF0-7CF7-8650-C898-8FBA55690B4C}"/>
                </a:ext>
              </a:extLst>
            </p:cNvPr>
            <p:cNvSpPr/>
            <p:nvPr/>
          </p:nvSpPr>
          <p:spPr>
            <a:xfrm>
              <a:off x="3424997"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5B3B266D-7884-8FE1-CE35-3AA96E34007E}"/>
                </a:ext>
              </a:extLst>
            </p:cNvPr>
            <p:cNvSpPr/>
            <p:nvPr/>
          </p:nvSpPr>
          <p:spPr>
            <a:xfrm>
              <a:off x="3828095"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85">
              <a:extLst>
                <a:ext uri="{FF2B5EF4-FFF2-40B4-BE49-F238E27FC236}">
                  <a16:creationId xmlns:a16="http://schemas.microsoft.com/office/drawing/2014/main" id="{6BF942A5-7AD3-3118-F3C1-D2149630AA6C}"/>
                </a:ext>
              </a:extLst>
            </p:cNvPr>
            <p:cNvSpPr/>
            <p:nvPr/>
          </p:nvSpPr>
          <p:spPr>
            <a:xfrm>
              <a:off x="4231193"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Rectangle 86">
              <a:extLst>
                <a:ext uri="{FF2B5EF4-FFF2-40B4-BE49-F238E27FC236}">
                  <a16:creationId xmlns:a16="http://schemas.microsoft.com/office/drawing/2014/main" id="{DA706548-58B9-390B-88F1-03382ADEE214}"/>
                </a:ext>
              </a:extLst>
            </p:cNvPr>
            <p:cNvSpPr/>
            <p:nvPr/>
          </p:nvSpPr>
          <p:spPr>
            <a:xfrm>
              <a:off x="4634291" y="3183971"/>
              <a:ext cx="201549" cy="209550"/>
            </a:xfrm>
            <a:prstGeom prst="rect">
              <a:avLst/>
            </a:prstGeom>
            <a:solidFill>
              <a:srgbClr val="EA74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Rectangle 87">
              <a:extLst>
                <a:ext uri="{FF2B5EF4-FFF2-40B4-BE49-F238E27FC236}">
                  <a16:creationId xmlns:a16="http://schemas.microsoft.com/office/drawing/2014/main" id="{FE8836B1-3BCD-F3C1-5DE6-B7FF79B95511}"/>
                </a:ext>
              </a:extLst>
            </p:cNvPr>
            <p:cNvSpPr/>
            <p:nvPr/>
          </p:nvSpPr>
          <p:spPr>
            <a:xfrm>
              <a:off x="5037389" y="3183971"/>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Rectangle 88">
              <a:extLst>
                <a:ext uri="{FF2B5EF4-FFF2-40B4-BE49-F238E27FC236}">
                  <a16:creationId xmlns:a16="http://schemas.microsoft.com/office/drawing/2014/main" id="{846CAA9C-294F-D2F6-DE95-AAB400CD0DF0}"/>
                </a:ext>
              </a:extLst>
            </p:cNvPr>
            <p:cNvSpPr/>
            <p:nvPr/>
          </p:nvSpPr>
          <p:spPr>
            <a:xfrm>
              <a:off x="2820350"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Rectangle 89">
              <a:extLst>
                <a:ext uri="{FF2B5EF4-FFF2-40B4-BE49-F238E27FC236}">
                  <a16:creationId xmlns:a16="http://schemas.microsoft.com/office/drawing/2014/main" id="{D22594E4-D18B-AC96-6FB2-E067B4AB6480}"/>
                </a:ext>
              </a:extLst>
            </p:cNvPr>
            <p:cNvSpPr/>
            <p:nvPr/>
          </p:nvSpPr>
          <p:spPr>
            <a:xfrm>
              <a:off x="3223448"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B7843013-3FF6-16D9-A01D-711A892C3360}"/>
                </a:ext>
              </a:extLst>
            </p:cNvPr>
            <p:cNvSpPr/>
            <p:nvPr/>
          </p:nvSpPr>
          <p:spPr>
            <a:xfrm>
              <a:off x="3626546"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Rectangle 91">
              <a:extLst>
                <a:ext uri="{FF2B5EF4-FFF2-40B4-BE49-F238E27FC236}">
                  <a16:creationId xmlns:a16="http://schemas.microsoft.com/office/drawing/2014/main" id="{C646ECE4-601F-5151-FD9F-6AF562D018AF}"/>
                </a:ext>
              </a:extLst>
            </p:cNvPr>
            <p:cNvSpPr/>
            <p:nvPr/>
          </p:nvSpPr>
          <p:spPr>
            <a:xfrm>
              <a:off x="4029644"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92">
              <a:extLst>
                <a:ext uri="{FF2B5EF4-FFF2-40B4-BE49-F238E27FC236}">
                  <a16:creationId xmlns:a16="http://schemas.microsoft.com/office/drawing/2014/main" id="{B3FB12CE-FF73-7DDC-521E-468E49A30584}"/>
                </a:ext>
              </a:extLst>
            </p:cNvPr>
            <p:cNvSpPr/>
            <p:nvPr/>
          </p:nvSpPr>
          <p:spPr>
            <a:xfrm>
              <a:off x="4432742" y="31839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ectangle 93">
              <a:extLst>
                <a:ext uri="{FF2B5EF4-FFF2-40B4-BE49-F238E27FC236}">
                  <a16:creationId xmlns:a16="http://schemas.microsoft.com/office/drawing/2014/main" id="{28EEC9B5-1991-674A-12C7-F15CFDFBA7DC}"/>
                </a:ext>
              </a:extLst>
            </p:cNvPr>
            <p:cNvSpPr/>
            <p:nvPr/>
          </p:nvSpPr>
          <p:spPr>
            <a:xfrm>
              <a:off x="4835840" y="318397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ectangle 94">
              <a:extLst>
                <a:ext uri="{FF2B5EF4-FFF2-40B4-BE49-F238E27FC236}">
                  <a16:creationId xmlns:a16="http://schemas.microsoft.com/office/drawing/2014/main" id="{F6EE101F-66F5-89DD-D081-1CDC95BCF279}"/>
                </a:ext>
              </a:extLst>
            </p:cNvPr>
            <p:cNvSpPr/>
            <p:nvPr/>
          </p:nvSpPr>
          <p:spPr>
            <a:xfrm>
              <a:off x="2014154" y="3393521"/>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Rectangle 95">
              <a:extLst>
                <a:ext uri="{FF2B5EF4-FFF2-40B4-BE49-F238E27FC236}">
                  <a16:creationId xmlns:a16="http://schemas.microsoft.com/office/drawing/2014/main" id="{C17D189C-B1D9-F6F8-02EA-874FC2F1741D}"/>
                </a:ext>
              </a:extLst>
            </p:cNvPr>
            <p:cNvSpPr/>
            <p:nvPr/>
          </p:nvSpPr>
          <p:spPr>
            <a:xfrm>
              <a:off x="2215703" y="339352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Rectangle 96">
              <a:extLst>
                <a:ext uri="{FF2B5EF4-FFF2-40B4-BE49-F238E27FC236}">
                  <a16:creationId xmlns:a16="http://schemas.microsoft.com/office/drawing/2014/main" id="{DD8DF1E5-1BB5-C290-3296-08D2DB591DBE}"/>
                </a:ext>
              </a:extLst>
            </p:cNvPr>
            <p:cNvSpPr/>
            <p:nvPr/>
          </p:nvSpPr>
          <p:spPr>
            <a:xfrm>
              <a:off x="2417252" y="33935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Rectangle 97">
              <a:extLst>
                <a:ext uri="{FF2B5EF4-FFF2-40B4-BE49-F238E27FC236}">
                  <a16:creationId xmlns:a16="http://schemas.microsoft.com/office/drawing/2014/main" id="{05D9F9C7-BAC7-8E7D-604C-816FED8FC99D}"/>
                </a:ext>
              </a:extLst>
            </p:cNvPr>
            <p:cNvSpPr/>
            <p:nvPr/>
          </p:nvSpPr>
          <p:spPr>
            <a:xfrm>
              <a:off x="2618801" y="33935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Rectangle 98">
              <a:extLst>
                <a:ext uri="{FF2B5EF4-FFF2-40B4-BE49-F238E27FC236}">
                  <a16:creationId xmlns:a16="http://schemas.microsoft.com/office/drawing/2014/main" id="{68F754B4-EAEF-01F8-83C7-54FFA64ACCF8}"/>
                </a:ext>
              </a:extLst>
            </p:cNvPr>
            <p:cNvSpPr/>
            <p:nvPr/>
          </p:nvSpPr>
          <p:spPr>
            <a:xfrm>
              <a:off x="3021899" y="339352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Rectangle 99">
              <a:extLst>
                <a:ext uri="{FF2B5EF4-FFF2-40B4-BE49-F238E27FC236}">
                  <a16:creationId xmlns:a16="http://schemas.microsoft.com/office/drawing/2014/main" id="{401F59B8-9533-B673-C404-738D2CF030E0}"/>
                </a:ext>
              </a:extLst>
            </p:cNvPr>
            <p:cNvSpPr/>
            <p:nvPr/>
          </p:nvSpPr>
          <p:spPr>
            <a:xfrm>
              <a:off x="3424997" y="33935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100">
              <a:extLst>
                <a:ext uri="{FF2B5EF4-FFF2-40B4-BE49-F238E27FC236}">
                  <a16:creationId xmlns:a16="http://schemas.microsoft.com/office/drawing/2014/main" id="{828F6E02-A007-8BF0-7ACF-E51CAFB82C69}"/>
                </a:ext>
              </a:extLst>
            </p:cNvPr>
            <p:cNvSpPr/>
            <p:nvPr/>
          </p:nvSpPr>
          <p:spPr>
            <a:xfrm>
              <a:off x="3828095" y="33935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Rectangle 101">
              <a:extLst>
                <a:ext uri="{FF2B5EF4-FFF2-40B4-BE49-F238E27FC236}">
                  <a16:creationId xmlns:a16="http://schemas.microsoft.com/office/drawing/2014/main" id="{84399E68-D14D-6C43-0AD8-280B2F3D3335}"/>
                </a:ext>
              </a:extLst>
            </p:cNvPr>
            <p:cNvSpPr/>
            <p:nvPr/>
          </p:nvSpPr>
          <p:spPr>
            <a:xfrm>
              <a:off x="4231193" y="339352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Rectangle 102">
              <a:extLst>
                <a:ext uri="{FF2B5EF4-FFF2-40B4-BE49-F238E27FC236}">
                  <a16:creationId xmlns:a16="http://schemas.microsoft.com/office/drawing/2014/main" id="{9860F251-65E2-2F90-142E-C5CE6C31CBBD}"/>
                </a:ext>
              </a:extLst>
            </p:cNvPr>
            <p:cNvSpPr/>
            <p:nvPr/>
          </p:nvSpPr>
          <p:spPr>
            <a:xfrm>
              <a:off x="4634291" y="3393521"/>
              <a:ext cx="201549" cy="209550"/>
            </a:xfrm>
            <a:prstGeom prst="rect">
              <a:avLst/>
            </a:prstGeom>
            <a:solidFill>
              <a:srgbClr val="EA74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Rectangle 103">
              <a:extLst>
                <a:ext uri="{FF2B5EF4-FFF2-40B4-BE49-F238E27FC236}">
                  <a16:creationId xmlns:a16="http://schemas.microsoft.com/office/drawing/2014/main" id="{7DDF60C8-D230-2E4D-87C9-C56E006681DD}"/>
                </a:ext>
              </a:extLst>
            </p:cNvPr>
            <p:cNvSpPr/>
            <p:nvPr/>
          </p:nvSpPr>
          <p:spPr>
            <a:xfrm>
              <a:off x="5037389" y="3393521"/>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Rectangle 104">
              <a:extLst>
                <a:ext uri="{FF2B5EF4-FFF2-40B4-BE49-F238E27FC236}">
                  <a16:creationId xmlns:a16="http://schemas.microsoft.com/office/drawing/2014/main" id="{F3BFD762-101B-2AB0-B3C0-EFE77FA5BCD8}"/>
                </a:ext>
              </a:extLst>
            </p:cNvPr>
            <p:cNvSpPr/>
            <p:nvPr/>
          </p:nvSpPr>
          <p:spPr>
            <a:xfrm>
              <a:off x="2820350" y="339352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Rectangle 105">
              <a:extLst>
                <a:ext uri="{FF2B5EF4-FFF2-40B4-BE49-F238E27FC236}">
                  <a16:creationId xmlns:a16="http://schemas.microsoft.com/office/drawing/2014/main" id="{0A9AA3E7-96E8-55F0-2045-075333165F2D}"/>
                </a:ext>
              </a:extLst>
            </p:cNvPr>
            <p:cNvSpPr/>
            <p:nvPr/>
          </p:nvSpPr>
          <p:spPr>
            <a:xfrm>
              <a:off x="3223448" y="33935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Rectangle 106">
              <a:extLst>
                <a:ext uri="{FF2B5EF4-FFF2-40B4-BE49-F238E27FC236}">
                  <a16:creationId xmlns:a16="http://schemas.microsoft.com/office/drawing/2014/main" id="{28086A75-9FE5-CA82-E660-BFA007173874}"/>
                </a:ext>
              </a:extLst>
            </p:cNvPr>
            <p:cNvSpPr/>
            <p:nvPr/>
          </p:nvSpPr>
          <p:spPr>
            <a:xfrm>
              <a:off x="3626546" y="33935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Rectangle 107">
              <a:extLst>
                <a:ext uri="{FF2B5EF4-FFF2-40B4-BE49-F238E27FC236}">
                  <a16:creationId xmlns:a16="http://schemas.microsoft.com/office/drawing/2014/main" id="{CEFA1B5B-3308-8852-C594-B404101A9B72}"/>
                </a:ext>
              </a:extLst>
            </p:cNvPr>
            <p:cNvSpPr/>
            <p:nvPr/>
          </p:nvSpPr>
          <p:spPr>
            <a:xfrm>
              <a:off x="4029644" y="339352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Rectangle 108">
              <a:extLst>
                <a:ext uri="{FF2B5EF4-FFF2-40B4-BE49-F238E27FC236}">
                  <a16:creationId xmlns:a16="http://schemas.microsoft.com/office/drawing/2014/main" id="{48507100-1659-36B0-8B18-A24C8BF6A86F}"/>
                </a:ext>
              </a:extLst>
            </p:cNvPr>
            <p:cNvSpPr/>
            <p:nvPr/>
          </p:nvSpPr>
          <p:spPr>
            <a:xfrm>
              <a:off x="4432742" y="33935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ectangle 109">
              <a:extLst>
                <a:ext uri="{FF2B5EF4-FFF2-40B4-BE49-F238E27FC236}">
                  <a16:creationId xmlns:a16="http://schemas.microsoft.com/office/drawing/2014/main" id="{EAA7CBCA-A4AB-7B1D-1ED0-9AE569B9E942}"/>
                </a:ext>
              </a:extLst>
            </p:cNvPr>
            <p:cNvSpPr/>
            <p:nvPr/>
          </p:nvSpPr>
          <p:spPr>
            <a:xfrm>
              <a:off x="4835840" y="339352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Rectangle 110">
              <a:extLst>
                <a:ext uri="{FF2B5EF4-FFF2-40B4-BE49-F238E27FC236}">
                  <a16:creationId xmlns:a16="http://schemas.microsoft.com/office/drawing/2014/main" id="{124670C6-54E8-5B1D-C1CE-5131141A719D}"/>
                </a:ext>
              </a:extLst>
            </p:cNvPr>
            <p:cNvSpPr/>
            <p:nvPr/>
          </p:nvSpPr>
          <p:spPr>
            <a:xfrm>
              <a:off x="2014154" y="360307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0B4BC165-8592-1EF6-9833-DA5A39C573C7}"/>
                </a:ext>
              </a:extLst>
            </p:cNvPr>
            <p:cNvSpPr/>
            <p:nvPr/>
          </p:nvSpPr>
          <p:spPr>
            <a:xfrm>
              <a:off x="2215703"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Rectangle 112">
              <a:extLst>
                <a:ext uri="{FF2B5EF4-FFF2-40B4-BE49-F238E27FC236}">
                  <a16:creationId xmlns:a16="http://schemas.microsoft.com/office/drawing/2014/main" id="{EEB1ABA9-AD36-C16C-DAAF-93CCAF35AAB3}"/>
                </a:ext>
              </a:extLst>
            </p:cNvPr>
            <p:cNvSpPr/>
            <p:nvPr/>
          </p:nvSpPr>
          <p:spPr>
            <a:xfrm>
              <a:off x="2417252"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Rectangle 113">
              <a:extLst>
                <a:ext uri="{FF2B5EF4-FFF2-40B4-BE49-F238E27FC236}">
                  <a16:creationId xmlns:a16="http://schemas.microsoft.com/office/drawing/2014/main" id="{844F8849-C5D2-C303-259A-3D9F75C6C710}"/>
                </a:ext>
              </a:extLst>
            </p:cNvPr>
            <p:cNvSpPr/>
            <p:nvPr/>
          </p:nvSpPr>
          <p:spPr>
            <a:xfrm>
              <a:off x="2618801"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Rectangle 114">
              <a:extLst>
                <a:ext uri="{FF2B5EF4-FFF2-40B4-BE49-F238E27FC236}">
                  <a16:creationId xmlns:a16="http://schemas.microsoft.com/office/drawing/2014/main" id="{8B2BA474-52A7-B3FD-E3BD-E18350F51D4A}"/>
                </a:ext>
              </a:extLst>
            </p:cNvPr>
            <p:cNvSpPr/>
            <p:nvPr/>
          </p:nvSpPr>
          <p:spPr>
            <a:xfrm>
              <a:off x="3021899" y="360307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a:extLst>
                <a:ext uri="{FF2B5EF4-FFF2-40B4-BE49-F238E27FC236}">
                  <a16:creationId xmlns:a16="http://schemas.microsoft.com/office/drawing/2014/main" id="{16CB64FE-3AA0-89A5-30EA-4D80E913A3B0}"/>
                </a:ext>
              </a:extLst>
            </p:cNvPr>
            <p:cNvSpPr/>
            <p:nvPr/>
          </p:nvSpPr>
          <p:spPr>
            <a:xfrm>
              <a:off x="3424997"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a:extLst>
                <a:ext uri="{FF2B5EF4-FFF2-40B4-BE49-F238E27FC236}">
                  <a16:creationId xmlns:a16="http://schemas.microsoft.com/office/drawing/2014/main" id="{530C8DE6-D98C-B874-455A-890FCA189D7D}"/>
                </a:ext>
              </a:extLst>
            </p:cNvPr>
            <p:cNvSpPr/>
            <p:nvPr/>
          </p:nvSpPr>
          <p:spPr>
            <a:xfrm>
              <a:off x="3828095"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Rectangle 117">
              <a:extLst>
                <a:ext uri="{FF2B5EF4-FFF2-40B4-BE49-F238E27FC236}">
                  <a16:creationId xmlns:a16="http://schemas.microsoft.com/office/drawing/2014/main" id="{F5B91438-4162-FA5F-6181-D0191BB5D2ED}"/>
                </a:ext>
              </a:extLst>
            </p:cNvPr>
            <p:cNvSpPr/>
            <p:nvPr/>
          </p:nvSpPr>
          <p:spPr>
            <a:xfrm>
              <a:off x="4231193" y="360307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Rectangle 118">
              <a:extLst>
                <a:ext uri="{FF2B5EF4-FFF2-40B4-BE49-F238E27FC236}">
                  <a16:creationId xmlns:a16="http://schemas.microsoft.com/office/drawing/2014/main" id="{2324ED7E-0F29-5C16-69A3-A33E8E0DA46D}"/>
                </a:ext>
              </a:extLst>
            </p:cNvPr>
            <p:cNvSpPr/>
            <p:nvPr/>
          </p:nvSpPr>
          <p:spPr>
            <a:xfrm>
              <a:off x="4634291"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Rectangle 119">
              <a:extLst>
                <a:ext uri="{FF2B5EF4-FFF2-40B4-BE49-F238E27FC236}">
                  <a16:creationId xmlns:a16="http://schemas.microsoft.com/office/drawing/2014/main" id="{BB4B8A55-40E2-1315-9412-C0811E21CED8}"/>
                </a:ext>
              </a:extLst>
            </p:cNvPr>
            <p:cNvSpPr/>
            <p:nvPr/>
          </p:nvSpPr>
          <p:spPr>
            <a:xfrm>
              <a:off x="5037389" y="360307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Rectangle 120">
              <a:extLst>
                <a:ext uri="{FF2B5EF4-FFF2-40B4-BE49-F238E27FC236}">
                  <a16:creationId xmlns:a16="http://schemas.microsoft.com/office/drawing/2014/main" id="{61082F04-8907-CBB2-B673-908E41B39579}"/>
                </a:ext>
              </a:extLst>
            </p:cNvPr>
            <p:cNvSpPr/>
            <p:nvPr/>
          </p:nvSpPr>
          <p:spPr>
            <a:xfrm>
              <a:off x="2820350" y="360307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Rectangle 121">
              <a:extLst>
                <a:ext uri="{FF2B5EF4-FFF2-40B4-BE49-F238E27FC236}">
                  <a16:creationId xmlns:a16="http://schemas.microsoft.com/office/drawing/2014/main" id="{224DEFB7-A8F9-0C85-FF99-39E4F14DEFE7}"/>
                </a:ext>
              </a:extLst>
            </p:cNvPr>
            <p:cNvSpPr/>
            <p:nvPr/>
          </p:nvSpPr>
          <p:spPr>
            <a:xfrm>
              <a:off x="3223448"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Rectangle 122">
              <a:extLst>
                <a:ext uri="{FF2B5EF4-FFF2-40B4-BE49-F238E27FC236}">
                  <a16:creationId xmlns:a16="http://schemas.microsoft.com/office/drawing/2014/main" id="{88D08317-DD71-0D77-1140-97AD46A023B8}"/>
                </a:ext>
              </a:extLst>
            </p:cNvPr>
            <p:cNvSpPr/>
            <p:nvPr/>
          </p:nvSpPr>
          <p:spPr>
            <a:xfrm>
              <a:off x="3626546"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Rectangle 123">
              <a:extLst>
                <a:ext uri="{FF2B5EF4-FFF2-40B4-BE49-F238E27FC236}">
                  <a16:creationId xmlns:a16="http://schemas.microsoft.com/office/drawing/2014/main" id="{F56D25EF-BC70-11A3-7E2F-F633CA930EE5}"/>
                </a:ext>
              </a:extLst>
            </p:cNvPr>
            <p:cNvSpPr/>
            <p:nvPr/>
          </p:nvSpPr>
          <p:spPr>
            <a:xfrm>
              <a:off x="4029644" y="360307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Rectangle 124">
              <a:extLst>
                <a:ext uri="{FF2B5EF4-FFF2-40B4-BE49-F238E27FC236}">
                  <a16:creationId xmlns:a16="http://schemas.microsoft.com/office/drawing/2014/main" id="{9A96FCA7-29CE-65C6-BE43-E5177BF65DA3}"/>
                </a:ext>
              </a:extLst>
            </p:cNvPr>
            <p:cNvSpPr/>
            <p:nvPr/>
          </p:nvSpPr>
          <p:spPr>
            <a:xfrm>
              <a:off x="4432742"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171A3C63-E44B-BA2B-B5F3-F0156632DA96}"/>
                </a:ext>
              </a:extLst>
            </p:cNvPr>
            <p:cNvSpPr/>
            <p:nvPr/>
          </p:nvSpPr>
          <p:spPr>
            <a:xfrm>
              <a:off x="4835840" y="360307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Rectangle 126">
              <a:extLst>
                <a:ext uri="{FF2B5EF4-FFF2-40B4-BE49-F238E27FC236}">
                  <a16:creationId xmlns:a16="http://schemas.microsoft.com/office/drawing/2014/main" id="{17D21BD9-D9C6-3C50-1BBE-A3707A97F65C}"/>
                </a:ext>
              </a:extLst>
            </p:cNvPr>
            <p:cNvSpPr/>
            <p:nvPr/>
          </p:nvSpPr>
          <p:spPr>
            <a:xfrm>
              <a:off x="2014154" y="381262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a:extLst>
                <a:ext uri="{FF2B5EF4-FFF2-40B4-BE49-F238E27FC236}">
                  <a16:creationId xmlns:a16="http://schemas.microsoft.com/office/drawing/2014/main" id="{0C26C97C-33E9-41AF-281E-0BF07395492C}"/>
                </a:ext>
              </a:extLst>
            </p:cNvPr>
            <p:cNvSpPr/>
            <p:nvPr/>
          </p:nvSpPr>
          <p:spPr>
            <a:xfrm>
              <a:off x="2215703"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a:extLst>
                <a:ext uri="{FF2B5EF4-FFF2-40B4-BE49-F238E27FC236}">
                  <a16:creationId xmlns:a16="http://schemas.microsoft.com/office/drawing/2014/main" id="{F2B9498D-15BC-0C60-2668-FBBBF2E340E6}"/>
                </a:ext>
              </a:extLst>
            </p:cNvPr>
            <p:cNvSpPr/>
            <p:nvPr/>
          </p:nvSpPr>
          <p:spPr>
            <a:xfrm>
              <a:off x="2417252"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Rectangle 129">
              <a:extLst>
                <a:ext uri="{FF2B5EF4-FFF2-40B4-BE49-F238E27FC236}">
                  <a16:creationId xmlns:a16="http://schemas.microsoft.com/office/drawing/2014/main" id="{5D587803-511A-6CAF-F8F9-3F30B66F45D0}"/>
                </a:ext>
              </a:extLst>
            </p:cNvPr>
            <p:cNvSpPr/>
            <p:nvPr/>
          </p:nvSpPr>
          <p:spPr>
            <a:xfrm>
              <a:off x="2618801"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Rectangle 130">
              <a:extLst>
                <a:ext uri="{FF2B5EF4-FFF2-40B4-BE49-F238E27FC236}">
                  <a16:creationId xmlns:a16="http://schemas.microsoft.com/office/drawing/2014/main" id="{CD724DB4-83DF-5E8D-00C6-9609AB964D4B}"/>
                </a:ext>
              </a:extLst>
            </p:cNvPr>
            <p:cNvSpPr/>
            <p:nvPr/>
          </p:nvSpPr>
          <p:spPr>
            <a:xfrm>
              <a:off x="3021899"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Rectangle 131">
              <a:extLst>
                <a:ext uri="{FF2B5EF4-FFF2-40B4-BE49-F238E27FC236}">
                  <a16:creationId xmlns:a16="http://schemas.microsoft.com/office/drawing/2014/main" id="{63C56455-0B39-BCD0-C04B-7D4D480CE990}"/>
                </a:ext>
              </a:extLst>
            </p:cNvPr>
            <p:cNvSpPr/>
            <p:nvPr/>
          </p:nvSpPr>
          <p:spPr>
            <a:xfrm>
              <a:off x="3424997"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Rectangle 132">
              <a:extLst>
                <a:ext uri="{FF2B5EF4-FFF2-40B4-BE49-F238E27FC236}">
                  <a16:creationId xmlns:a16="http://schemas.microsoft.com/office/drawing/2014/main" id="{BDA705B9-F888-F93D-6DC8-8F4E7D1FC802}"/>
                </a:ext>
              </a:extLst>
            </p:cNvPr>
            <p:cNvSpPr/>
            <p:nvPr/>
          </p:nvSpPr>
          <p:spPr>
            <a:xfrm>
              <a:off x="3828095"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Rectangle 133">
              <a:extLst>
                <a:ext uri="{FF2B5EF4-FFF2-40B4-BE49-F238E27FC236}">
                  <a16:creationId xmlns:a16="http://schemas.microsoft.com/office/drawing/2014/main" id="{00F501EB-F92F-F7BC-6213-C44146D70068}"/>
                </a:ext>
              </a:extLst>
            </p:cNvPr>
            <p:cNvSpPr/>
            <p:nvPr/>
          </p:nvSpPr>
          <p:spPr>
            <a:xfrm>
              <a:off x="4231193"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Rectangle 134">
              <a:extLst>
                <a:ext uri="{FF2B5EF4-FFF2-40B4-BE49-F238E27FC236}">
                  <a16:creationId xmlns:a16="http://schemas.microsoft.com/office/drawing/2014/main" id="{5B550E56-A8C6-091A-2C7B-31D5EE17411A}"/>
                </a:ext>
              </a:extLst>
            </p:cNvPr>
            <p:cNvSpPr/>
            <p:nvPr/>
          </p:nvSpPr>
          <p:spPr>
            <a:xfrm>
              <a:off x="4634291"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a:extLst>
                <a:ext uri="{FF2B5EF4-FFF2-40B4-BE49-F238E27FC236}">
                  <a16:creationId xmlns:a16="http://schemas.microsoft.com/office/drawing/2014/main" id="{0DAB7C59-56A1-7DD0-EAD2-969DB2DE8A9F}"/>
                </a:ext>
              </a:extLst>
            </p:cNvPr>
            <p:cNvSpPr/>
            <p:nvPr/>
          </p:nvSpPr>
          <p:spPr>
            <a:xfrm>
              <a:off x="5037389" y="3812621"/>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a:extLst>
                <a:ext uri="{FF2B5EF4-FFF2-40B4-BE49-F238E27FC236}">
                  <a16:creationId xmlns:a16="http://schemas.microsoft.com/office/drawing/2014/main" id="{0838BABC-2050-B812-9163-0D1397F8519F}"/>
                </a:ext>
              </a:extLst>
            </p:cNvPr>
            <p:cNvSpPr/>
            <p:nvPr/>
          </p:nvSpPr>
          <p:spPr>
            <a:xfrm>
              <a:off x="2820350"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137">
              <a:extLst>
                <a:ext uri="{FF2B5EF4-FFF2-40B4-BE49-F238E27FC236}">
                  <a16:creationId xmlns:a16="http://schemas.microsoft.com/office/drawing/2014/main" id="{9D1A397D-FBFB-B7D0-96B9-EC1B010305BD}"/>
                </a:ext>
              </a:extLst>
            </p:cNvPr>
            <p:cNvSpPr/>
            <p:nvPr/>
          </p:nvSpPr>
          <p:spPr>
            <a:xfrm>
              <a:off x="3223448"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Rectangle 138">
              <a:extLst>
                <a:ext uri="{FF2B5EF4-FFF2-40B4-BE49-F238E27FC236}">
                  <a16:creationId xmlns:a16="http://schemas.microsoft.com/office/drawing/2014/main" id="{69656482-365F-3AB2-0C7A-2339B036F720}"/>
                </a:ext>
              </a:extLst>
            </p:cNvPr>
            <p:cNvSpPr/>
            <p:nvPr/>
          </p:nvSpPr>
          <p:spPr>
            <a:xfrm>
              <a:off x="3626546"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Rectangle 139">
              <a:extLst>
                <a:ext uri="{FF2B5EF4-FFF2-40B4-BE49-F238E27FC236}">
                  <a16:creationId xmlns:a16="http://schemas.microsoft.com/office/drawing/2014/main" id="{73C0D7B0-D710-A2C8-1BBB-6B427EA7F637}"/>
                </a:ext>
              </a:extLst>
            </p:cNvPr>
            <p:cNvSpPr/>
            <p:nvPr/>
          </p:nvSpPr>
          <p:spPr>
            <a:xfrm>
              <a:off x="4029644"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1" name="Rectangle 140">
              <a:extLst>
                <a:ext uri="{FF2B5EF4-FFF2-40B4-BE49-F238E27FC236}">
                  <a16:creationId xmlns:a16="http://schemas.microsoft.com/office/drawing/2014/main" id="{DD752F09-E8CB-0641-69BA-2A042B3EE298}"/>
                </a:ext>
              </a:extLst>
            </p:cNvPr>
            <p:cNvSpPr/>
            <p:nvPr/>
          </p:nvSpPr>
          <p:spPr>
            <a:xfrm>
              <a:off x="4432742"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2" name="Rectangle 141">
              <a:extLst>
                <a:ext uri="{FF2B5EF4-FFF2-40B4-BE49-F238E27FC236}">
                  <a16:creationId xmlns:a16="http://schemas.microsoft.com/office/drawing/2014/main" id="{F3DB0559-1918-E577-4E74-36251CDF2999}"/>
                </a:ext>
              </a:extLst>
            </p:cNvPr>
            <p:cNvSpPr/>
            <p:nvPr/>
          </p:nvSpPr>
          <p:spPr>
            <a:xfrm>
              <a:off x="4835840" y="3812621"/>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95F397AB-617D-E4C0-5FC8-F3972E779225}"/>
                </a:ext>
              </a:extLst>
            </p:cNvPr>
            <p:cNvSpPr/>
            <p:nvPr/>
          </p:nvSpPr>
          <p:spPr>
            <a:xfrm>
              <a:off x="2014154" y="40223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67EFF2CC-6B0E-829E-953E-1745CD07FC6E}"/>
                </a:ext>
              </a:extLst>
            </p:cNvPr>
            <p:cNvSpPr/>
            <p:nvPr/>
          </p:nvSpPr>
          <p:spPr>
            <a:xfrm>
              <a:off x="2215703"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3B815B83-150A-7248-F065-DB5BB069BF81}"/>
                </a:ext>
              </a:extLst>
            </p:cNvPr>
            <p:cNvSpPr/>
            <p:nvPr/>
          </p:nvSpPr>
          <p:spPr>
            <a:xfrm>
              <a:off x="2417252"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3D11D9D3-4EA2-DD3A-5807-5296EEED7274}"/>
                </a:ext>
              </a:extLst>
            </p:cNvPr>
            <p:cNvSpPr/>
            <p:nvPr/>
          </p:nvSpPr>
          <p:spPr>
            <a:xfrm>
              <a:off x="2618801"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A2DD05B9-B4E6-BD03-9980-37FCB190E481}"/>
                </a:ext>
              </a:extLst>
            </p:cNvPr>
            <p:cNvSpPr/>
            <p:nvPr/>
          </p:nvSpPr>
          <p:spPr>
            <a:xfrm>
              <a:off x="3021899"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ectangle 149">
              <a:extLst>
                <a:ext uri="{FF2B5EF4-FFF2-40B4-BE49-F238E27FC236}">
                  <a16:creationId xmlns:a16="http://schemas.microsoft.com/office/drawing/2014/main" id="{4D093699-8513-D6BE-5672-A6307FE575D9}"/>
                </a:ext>
              </a:extLst>
            </p:cNvPr>
            <p:cNvSpPr/>
            <p:nvPr/>
          </p:nvSpPr>
          <p:spPr>
            <a:xfrm>
              <a:off x="3424997"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ectangle 150">
              <a:extLst>
                <a:ext uri="{FF2B5EF4-FFF2-40B4-BE49-F238E27FC236}">
                  <a16:creationId xmlns:a16="http://schemas.microsoft.com/office/drawing/2014/main" id="{CE81B63D-3DA9-0B02-8271-79C6122AA04B}"/>
                </a:ext>
              </a:extLst>
            </p:cNvPr>
            <p:cNvSpPr/>
            <p:nvPr/>
          </p:nvSpPr>
          <p:spPr>
            <a:xfrm>
              <a:off x="3828095"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Rectangle 151">
              <a:extLst>
                <a:ext uri="{FF2B5EF4-FFF2-40B4-BE49-F238E27FC236}">
                  <a16:creationId xmlns:a16="http://schemas.microsoft.com/office/drawing/2014/main" id="{DF1ADC7A-0D9B-78FD-F678-7138D5E83ADB}"/>
                </a:ext>
              </a:extLst>
            </p:cNvPr>
            <p:cNvSpPr/>
            <p:nvPr/>
          </p:nvSpPr>
          <p:spPr>
            <a:xfrm>
              <a:off x="4231193"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Rectangle 152">
              <a:extLst>
                <a:ext uri="{FF2B5EF4-FFF2-40B4-BE49-F238E27FC236}">
                  <a16:creationId xmlns:a16="http://schemas.microsoft.com/office/drawing/2014/main" id="{F6AD192C-523A-3B6D-D860-A77CA51AB86F}"/>
                </a:ext>
              </a:extLst>
            </p:cNvPr>
            <p:cNvSpPr/>
            <p:nvPr/>
          </p:nvSpPr>
          <p:spPr>
            <a:xfrm>
              <a:off x="4634291"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Rectangle 153">
              <a:extLst>
                <a:ext uri="{FF2B5EF4-FFF2-40B4-BE49-F238E27FC236}">
                  <a16:creationId xmlns:a16="http://schemas.microsoft.com/office/drawing/2014/main" id="{63F1CD8D-EBD9-6588-775E-59BF8D86432A}"/>
                </a:ext>
              </a:extLst>
            </p:cNvPr>
            <p:cNvSpPr/>
            <p:nvPr/>
          </p:nvSpPr>
          <p:spPr>
            <a:xfrm>
              <a:off x="5037389" y="40223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Rectangle 154">
              <a:extLst>
                <a:ext uri="{FF2B5EF4-FFF2-40B4-BE49-F238E27FC236}">
                  <a16:creationId xmlns:a16="http://schemas.microsoft.com/office/drawing/2014/main" id="{816C6CE7-8F67-02E8-50CE-44B119A726E3}"/>
                </a:ext>
              </a:extLst>
            </p:cNvPr>
            <p:cNvSpPr/>
            <p:nvPr/>
          </p:nvSpPr>
          <p:spPr>
            <a:xfrm>
              <a:off x="2820350"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Rectangle 155">
              <a:extLst>
                <a:ext uri="{FF2B5EF4-FFF2-40B4-BE49-F238E27FC236}">
                  <a16:creationId xmlns:a16="http://schemas.microsoft.com/office/drawing/2014/main" id="{8C4CEDB4-A1B6-23C5-C9F8-6A6F80A238BF}"/>
                </a:ext>
              </a:extLst>
            </p:cNvPr>
            <p:cNvSpPr/>
            <p:nvPr/>
          </p:nvSpPr>
          <p:spPr>
            <a:xfrm>
              <a:off x="3223448"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78BFE7BA-905A-FF57-3B37-4DA16A12C78B}"/>
                </a:ext>
              </a:extLst>
            </p:cNvPr>
            <p:cNvSpPr/>
            <p:nvPr/>
          </p:nvSpPr>
          <p:spPr>
            <a:xfrm>
              <a:off x="3626546"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F0BAE386-2B2A-624B-45A3-1B181AC015CE}"/>
                </a:ext>
              </a:extLst>
            </p:cNvPr>
            <p:cNvSpPr/>
            <p:nvPr/>
          </p:nvSpPr>
          <p:spPr>
            <a:xfrm>
              <a:off x="4029644"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B0E0B652-3EB4-F73B-8DE0-DDC03F6946F4}"/>
                </a:ext>
              </a:extLst>
            </p:cNvPr>
            <p:cNvSpPr/>
            <p:nvPr/>
          </p:nvSpPr>
          <p:spPr>
            <a:xfrm>
              <a:off x="4432742"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Rectangle 159">
              <a:extLst>
                <a:ext uri="{FF2B5EF4-FFF2-40B4-BE49-F238E27FC236}">
                  <a16:creationId xmlns:a16="http://schemas.microsoft.com/office/drawing/2014/main" id="{D6FF5430-A6A7-A0F9-6A4B-22CDADD146EF}"/>
                </a:ext>
              </a:extLst>
            </p:cNvPr>
            <p:cNvSpPr/>
            <p:nvPr/>
          </p:nvSpPr>
          <p:spPr>
            <a:xfrm>
              <a:off x="4835840" y="40223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Rectangle 160">
              <a:extLst>
                <a:ext uri="{FF2B5EF4-FFF2-40B4-BE49-F238E27FC236}">
                  <a16:creationId xmlns:a16="http://schemas.microsoft.com/office/drawing/2014/main" id="{538A6BCD-4A41-48C5-EFC3-55C1B9297DE2}"/>
                </a:ext>
              </a:extLst>
            </p:cNvPr>
            <p:cNvSpPr/>
            <p:nvPr/>
          </p:nvSpPr>
          <p:spPr>
            <a:xfrm>
              <a:off x="2014154" y="42318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6E58FC1F-9D22-6B42-704B-754276D09BE7}"/>
                </a:ext>
              </a:extLst>
            </p:cNvPr>
            <p:cNvSpPr/>
            <p:nvPr/>
          </p:nvSpPr>
          <p:spPr>
            <a:xfrm>
              <a:off x="2215703"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A1F6BD77-D6ED-2C1B-25DC-6EACABE0A657}"/>
                </a:ext>
              </a:extLst>
            </p:cNvPr>
            <p:cNvSpPr/>
            <p:nvPr/>
          </p:nvSpPr>
          <p:spPr>
            <a:xfrm>
              <a:off x="2417252"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8B4720DE-0941-2194-5145-5D1F8D3F4608}"/>
                </a:ext>
              </a:extLst>
            </p:cNvPr>
            <p:cNvSpPr/>
            <p:nvPr/>
          </p:nvSpPr>
          <p:spPr>
            <a:xfrm>
              <a:off x="2618801"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Rectangle 164">
              <a:extLst>
                <a:ext uri="{FF2B5EF4-FFF2-40B4-BE49-F238E27FC236}">
                  <a16:creationId xmlns:a16="http://schemas.microsoft.com/office/drawing/2014/main" id="{F3B74208-8CB8-5AE0-41B6-B21787F78B85}"/>
                </a:ext>
              </a:extLst>
            </p:cNvPr>
            <p:cNvSpPr/>
            <p:nvPr/>
          </p:nvSpPr>
          <p:spPr>
            <a:xfrm>
              <a:off x="3021899"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B37638E1-443B-0B57-112E-2C20EB621E69}"/>
                </a:ext>
              </a:extLst>
            </p:cNvPr>
            <p:cNvSpPr/>
            <p:nvPr/>
          </p:nvSpPr>
          <p:spPr>
            <a:xfrm>
              <a:off x="3424997"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72382EF4-0218-3B23-757C-4BDD24086238}"/>
                </a:ext>
              </a:extLst>
            </p:cNvPr>
            <p:cNvSpPr/>
            <p:nvPr/>
          </p:nvSpPr>
          <p:spPr>
            <a:xfrm>
              <a:off x="3828095"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0001E952-B9C0-9768-5FE4-264A6B3E3259}"/>
                </a:ext>
              </a:extLst>
            </p:cNvPr>
            <p:cNvSpPr/>
            <p:nvPr/>
          </p:nvSpPr>
          <p:spPr>
            <a:xfrm>
              <a:off x="4231193" y="42318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Rectangle 168">
              <a:extLst>
                <a:ext uri="{FF2B5EF4-FFF2-40B4-BE49-F238E27FC236}">
                  <a16:creationId xmlns:a16="http://schemas.microsoft.com/office/drawing/2014/main" id="{B176B2A1-34E0-C920-2C1A-1B25761EB180}"/>
                </a:ext>
              </a:extLst>
            </p:cNvPr>
            <p:cNvSpPr/>
            <p:nvPr/>
          </p:nvSpPr>
          <p:spPr>
            <a:xfrm>
              <a:off x="4634291"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7B3439F2-081F-E8DD-D537-320DE75D07B0}"/>
                </a:ext>
              </a:extLst>
            </p:cNvPr>
            <p:cNvSpPr/>
            <p:nvPr/>
          </p:nvSpPr>
          <p:spPr>
            <a:xfrm>
              <a:off x="5037389" y="42318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199D2983-5C61-251A-C69B-FED2CE73DA72}"/>
                </a:ext>
              </a:extLst>
            </p:cNvPr>
            <p:cNvSpPr/>
            <p:nvPr/>
          </p:nvSpPr>
          <p:spPr>
            <a:xfrm>
              <a:off x="2820350" y="42318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29B4A08C-BEB9-F098-B9E6-F59E342D7EC4}"/>
                </a:ext>
              </a:extLst>
            </p:cNvPr>
            <p:cNvSpPr/>
            <p:nvPr/>
          </p:nvSpPr>
          <p:spPr>
            <a:xfrm>
              <a:off x="3223448"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A3F9BF07-FE7C-3BF3-7E6A-E8F9F38B337C}"/>
                </a:ext>
              </a:extLst>
            </p:cNvPr>
            <p:cNvSpPr/>
            <p:nvPr/>
          </p:nvSpPr>
          <p:spPr>
            <a:xfrm>
              <a:off x="3626546"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B47A85F5-07E4-466C-07D4-6C298134CBEE}"/>
                </a:ext>
              </a:extLst>
            </p:cNvPr>
            <p:cNvSpPr/>
            <p:nvPr/>
          </p:nvSpPr>
          <p:spPr>
            <a:xfrm>
              <a:off x="4029644"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BC523606-2A51-3D29-1ECE-028F210447AB}"/>
                </a:ext>
              </a:extLst>
            </p:cNvPr>
            <p:cNvSpPr/>
            <p:nvPr/>
          </p:nvSpPr>
          <p:spPr>
            <a:xfrm>
              <a:off x="4432742"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9D81190C-D33A-CC0F-1E8B-6C9F4CA9BD03}"/>
                </a:ext>
              </a:extLst>
            </p:cNvPr>
            <p:cNvSpPr/>
            <p:nvPr/>
          </p:nvSpPr>
          <p:spPr>
            <a:xfrm>
              <a:off x="4835840" y="42318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D75B7F3B-2B63-7C52-A857-FB31AA7DE79B}"/>
                </a:ext>
              </a:extLst>
            </p:cNvPr>
            <p:cNvSpPr/>
            <p:nvPr/>
          </p:nvSpPr>
          <p:spPr>
            <a:xfrm>
              <a:off x="2014154" y="44414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1786A6D2-923E-D298-A8A1-D1062F8F4247}"/>
                </a:ext>
              </a:extLst>
            </p:cNvPr>
            <p:cNvSpPr/>
            <p:nvPr/>
          </p:nvSpPr>
          <p:spPr>
            <a:xfrm>
              <a:off x="2215703" y="44414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92589F11-8300-022D-817E-6FF439A35062}"/>
                </a:ext>
              </a:extLst>
            </p:cNvPr>
            <p:cNvSpPr/>
            <p:nvPr/>
          </p:nvSpPr>
          <p:spPr>
            <a:xfrm>
              <a:off x="2417252"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1C294D25-E21A-C253-75BF-82355021BC56}"/>
                </a:ext>
              </a:extLst>
            </p:cNvPr>
            <p:cNvSpPr/>
            <p:nvPr/>
          </p:nvSpPr>
          <p:spPr>
            <a:xfrm>
              <a:off x="2618801"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65F44206-CF60-1702-9FDE-1690C25CAE70}"/>
                </a:ext>
              </a:extLst>
            </p:cNvPr>
            <p:cNvSpPr/>
            <p:nvPr/>
          </p:nvSpPr>
          <p:spPr>
            <a:xfrm>
              <a:off x="3021899" y="44414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A772185A-1DA4-055F-34F2-B3CA992B8EE1}"/>
                </a:ext>
              </a:extLst>
            </p:cNvPr>
            <p:cNvSpPr/>
            <p:nvPr/>
          </p:nvSpPr>
          <p:spPr>
            <a:xfrm>
              <a:off x="3424997"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8AEEDCC8-D054-A765-C946-FBE463613C94}"/>
                </a:ext>
              </a:extLst>
            </p:cNvPr>
            <p:cNvSpPr/>
            <p:nvPr/>
          </p:nvSpPr>
          <p:spPr>
            <a:xfrm>
              <a:off x="3828095"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BFC1E6B4-D3E8-7A63-C7C5-06C833D37B20}"/>
                </a:ext>
              </a:extLst>
            </p:cNvPr>
            <p:cNvSpPr/>
            <p:nvPr/>
          </p:nvSpPr>
          <p:spPr>
            <a:xfrm>
              <a:off x="4231193"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A1415AC6-1917-A8B3-C44D-E4230078CD9D}"/>
                </a:ext>
              </a:extLst>
            </p:cNvPr>
            <p:cNvSpPr/>
            <p:nvPr/>
          </p:nvSpPr>
          <p:spPr>
            <a:xfrm>
              <a:off x="4634291"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537FAC25-2107-71ED-9B2F-45D5A83BE501}"/>
                </a:ext>
              </a:extLst>
            </p:cNvPr>
            <p:cNvSpPr/>
            <p:nvPr/>
          </p:nvSpPr>
          <p:spPr>
            <a:xfrm>
              <a:off x="5037389" y="44414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AA6C053B-3796-258A-EDDB-E8F800F3DDA0}"/>
                </a:ext>
              </a:extLst>
            </p:cNvPr>
            <p:cNvSpPr/>
            <p:nvPr/>
          </p:nvSpPr>
          <p:spPr>
            <a:xfrm>
              <a:off x="2820350"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8039F73A-6698-5AD5-AFD6-C0422B3CADD8}"/>
                </a:ext>
              </a:extLst>
            </p:cNvPr>
            <p:cNvSpPr/>
            <p:nvPr/>
          </p:nvSpPr>
          <p:spPr>
            <a:xfrm>
              <a:off x="3223448"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575E561D-29A4-C322-47E6-FB6B1B03BA1E}"/>
                </a:ext>
              </a:extLst>
            </p:cNvPr>
            <p:cNvSpPr/>
            <p:nvPr/>
          </p:nvSpPr>
          <p:spPr>
            <a:xfrm>
              <a:off x="3626546"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C810D129-93C4-8F77-2670-38274CF4B44A}"/>
                </a:ext>
              </a:extLst>
            </p:cNvPr>
            <p:cNvSpPr/>
            <p:nvPr/>
          </p:nvSpPr>
          <p:spPr>
            <a:xfrm>
              <a:off x="4029644" y="44414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3D8BB7B5-A73B-D37B-38E7-FCC06FB1F122}"/>
                </a:ext>
              </a:extLst>
            </p:cNvPr>
            <p:cNvSpPr/>
            <p:nvPr/>
          </p:nvSpPr>
          <p:spPr>
            <a:xfrm>
              <a:off x="4432742" y="44414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F4BDF73F-AC9F-25C8-EDF5-061EF400230A}"/>
                </a:ext>
              </a:extLst>
            </p:cNvPr>
            <p:cNvSpPr/>
            <p:nvPr/>
          </p:nvSpPr>
          <p:spPr>
            <a:xfrm>
              <a:off x="4835840" y="44414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06BC8DE9-8675-6053-1A5C-3E2C621BA6B1}"/>
                </a:ext>
              </a:extLst>
            </p:cNvPr>
            <p:cNvSpPr/>
            <p:nvPr/>
          </p:nvSpPr>
          <p:spPr>
            <a:xfrm>
              <a:off x="2014154" y="46509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Rectangle 193">
              <a:extLst>
                <a:ext uri="{FF2B5EF4-FFF2-40B4-BE49-F238E27FC236}">
                  <a16:creationId xmlns:a16="http://schemas.microsoft.com/office/drawing/2014/main" id="{33CAE907-E24E-A205-7D45-EA9AF67FD132}"/>
                </a:ext>
              </a:extLst>
            </p:cNvPr>
            <p:cNvSpPr/>
            <p:nvPr/>
          </p:nvSpPr>
          <p:spPr>
            <a:xfrm>
              <a:off x="2215703" y="46509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Rectangle 194">
              <a:extLst>
                <a:ext uri="{FF2B5EF4-FFF2-40B4-BE49-F238E27FC236}">
                  <a16:creationId xmlns:a16="http://schemas.microsoft.com/office/drawing/2014/main" id="{8BE9DEBE-6B85-42EE-2BE6-1003F6E4A4BA}"/>
                </a:ext>
              </a:extLst>
            </p:cNvPr>
            <p:cNvSpPr/>
            <p:nvPr/>
          </p:nvSpPr>
          <p:spPr>
            <a:xfrm>
              <a:off x="2417252" y="46509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6" name="Rectangle 195">
              <a:extLst>
                <a:ext uri="{FF2B5EF4-FFF2-40B4-BE49-F238E27FC236}">
                  <a16:creationId xmlns:a16="http://schemas.microsoft.com/office/drawing/2014/main" id="{C195A7A8-F8F8-19A7-2B3F-9F2909DA7B3E}"/>
                </a:ext>
              </a:extLst>
            </p:cNvPr>
            <p:cNvSpPr/>
            <p:nvPr/>
          </p:nvSpPr>
          <p:spPr>
            <a:xfrm>
              <a:off x="2618801" y="46509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Rectangle 196">
              <a:extLst>
                <a:ext uri="{FF2B5EF4-FFF2-40B4-BE49-F238E27FC236}">
                  <a16:creationId xmlns:a16="http://schemas.microsoft.com/office/drawing/2014/main" id="{5400786A-4BD5-8F13-C03F-78651305EDE4}"/>
                </a:ext>
              </a:extLst>
            </p:cNvPr>
            <p:cNvSpPr/>
            <p:nvPr/>
          </p:nvSpPr>
          <p:spPr>
            <a:xfrm>
              <a:off x="3021899" y="46509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8" name="Rectangle 197">
              <a:extLst>
                <a:ext uri="{FF2B5EF4-FFF2-40B4-BE49-F238E27FC236}">
                  <a16:creationId xmlns:a16="http://schemas.microsoft.com/office/drawing/2014/main" id="{486AF7DE-69CF-0179-8F67-7B4B42A8E94F}"/>
                </a:ext>
              </a:extLst>
            </p:cNvPr>
            <p:cNvSpPr/>
            <p:nvPr/>
          </p:nvSpPr>
          <p:spPr>
            <a:xfrm>
              <a:off x="3424997" y="46509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Rectangle 198">
              <a:extLst>
                <a:ext uri="{FF2B5EF4-FFF2-40B4-BE49-F238E27FC236}">
                  <a16:creationId xmlns:a16="http://schemas.microsoft.com/office/drawing/2014/main" id="{5F44D965-9738-7A62-68A9-2ECF08CDE6CE}"/>
                </a:ext>
              </a:extLst>
            </p:cNvPr>
            <p:cNvSpPr/>
            <p:nvPr/>
          </p:nvSpPr>
          <p:spPr>
            <a:xfrm>
              <a:off x="3828095" y="46509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0" name="Rectangle 199">
              <a:extLst>
                <a:ext uri="{FF2B5EF4-FFF2-40B4-BE49-F238E27FC236}">
                  <a16:creationId xmlns:a16="http://schemas.microsoft.com/office/drawing/2014/main" id="{ACDA7389-FA40-AAE3-FC4C-523B207B788C}"/>
                </a:ext>
              </a:extLst>
            </p:cNvPr>
            <p:cNvSpPr/>
            <p:nvPr/>
          </p:nvSpPr>
          <p:spPr>
            <a:xfrm>
              <a:off x="4231193" y="46509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Rectangle 200">
              <a:extLst>
                <a:ext uri="{FF2B5EF4-FFF2-40B4-BE49-F238E27FC236}">
                  <a16:creationId xmlns:a16="http://schemas.microsoft.com/office/drawing/2014/main" id="{95F4AAD3-9BA1-C1EC-570E-50B5F453D2BA}"/>
                </a:ext>
              </a:extLst>
            </p:cNvPr>
            <p:cNvSpPr/>
            <p:nvPr/>
          </p:nvSpPr>
          <p:spPr>
            <a:xfrm>
              <a:off x="4634291" y="46509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Rectangle 201">
              <a:extLst>
                <a:ext uri="{FF2B5EF4-FFF2-40B4-BE49-F238E27FC236}">
                  <a16:creationId xmlns:a16="http://schemas.microsoft.com/office/drawing/2014/main" id="{132E5286-98B8-438B-259A-CDF652096F40}"/>
                </a:ext>
              </a:extLst>
            </p:cNvPr>
            <p:cNvSpPr/>
            <p:nvPr/>
          </p:nvSpPr>
          <p:spPr>
            <a:xfrm>
              <a:off x="5037389" y="46509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Rectangle 202">
              <a:extLst>
                <a:ext uri="{FF2B5EF4-FFF2-40B4-BE49-F238E27FC236}">
                  <a16:creationId xmlns:a16="http://schemas.microsoft.com/office/drawing/2014/main" id="{A9A314D6-57CE-D3F3-11FE-DD1991F0A070}"/>
                </a:ext>
              </a:extLst>
            </p:cNvPr>
            <p:cNvSpPr/>
            <p:nvPr/>
          </p:nvSpPr>
          <p:spPr>
            <a:xfrm>
              <a:off x="2820350" y="46509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Rectangle 203">
              <a:extLst>
                <a:ext uri="{FF2B5EF4-FFF2-40B4-BE49-F238E27FC236}">
                  <a16:creationId xmlns:a16="http://schemas.microsoft.com/office/drawing/2014/main" id="{7C4F2FB7-5575-BFE0-C4BD-A7312277ADBA}"/>
                </a:ext>
              </a:extLst>
            </p:cNvPr>
            <p:cNvSpPr/>
            <p:nvPr/>
          </p:nvSpPr>
          <p:spPr>
            <a:xfrm>
              <a:off x="3223448" y="46509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Rectangle 204">
              <a:extLst>
                <a:ext uri="{FF2B5EF4-FFF2-40B4-BE49-F238E27FC236}">
                  <a16:creationId xmlns:a16="http://schemas.microsoft.com/office/drawing/2014/main" id="{DADCFF9D-4E4D-CAD8-2A29-AC7BF16830C5}"/>
                </a:ext>
              </a:extLst>
            </p:cNvPr>
            <p:cNvSpPr/>
            <p:nvPr/>
          </p:nvSpPr>
          <p:spPr>
            <a:xfrm>
              <a:off x="3626546" y="46509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Rectangle 205">
              <a:extLst>
                <a:ext uri="{FF2B5EF4-FFF2-40B4-BE49-F238E27FC236}">
                  <a16:creationId xmlns:a16="http://schemas.microsoft.com/office/drawing/2014/main" id="{653A0825-BD69-B41A-C98F-2FD5E194FEDB}"/>
                </a:ext>
              </a:extLst>
            </p:cNvPr>
            <p:cNvSpPr/>
            <p:nvPr/>
          </p:nvSpPr>
          <p:spPr>
            <a:xfrm>
              <a:off x="4029644" y="46509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Rectangle 206">
              <a:extLst>
                <a:ext uri="{FF2B5EF4-FFF2-40B4-BE49-F238E27FC236}">
                  <a16:creationId xmlns:a16="http://schemas.microsoft.com/office/drawing/2014/main" id="{64B55AA0-96A5-43E3-2BA3-AECDB2170408}"/>
                </a:ext>
              </a:extLst>
            </p:cNvPr>
            <p:cNvSpPr/>
            <p:nvPr/>
          </p:nvSpPr>
          <p:spPr>
            <a:xfrm>
              <a:off x="4432742" y="46509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8" name="Rectangle 207">
              <a:extLst>
                <a:ext uri="{FF2B5EF4-FFF2-40B4-BE49-F238E27FC236}">
                  <a16:creationId xmlns:a16="http://schemas.microsoft.com/office/drawing/2014/main" id="{988C0471-E06D-B5C8-40AE-2AA00A4AE310}"/>
                </a:ext>
              </a:extLst>
            </p:cNvPr>
            <p:cNvSpPr/>
            <p:nvPr/>
          </p:nvSpPr>
          <p:spPr>
            <a:xfrm>
              <a:off x="4835840" y="46509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Rectangle 209">
              <a:extLst>
                <a:ext uri="{FF2B5EF4-FFF2-40B4-BE49-F238E27FC236}">
                  <a16:creationId xmlns:a16="http://schemas.microsoft.com/office/drawing/2014/main" id="{D404A083-7017-F7F1-3F2D-29125C3410BE}"/>
                </a:ext>
              </a:extLst>
            </p:cNvPr>
            <p:cNvSpPr/>
            <p:nvPr/>
          </p:nvSpPr>
          <p:spPr>
            <a:xfrm>
              <a:off x="2014154" y="48605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1" name="Rectangle 210">
              <a:extLst>
                <a:ext uri="{FF2B5EF4-FFF2-40B4-BE49-F238E27FC236}">
                  <a16:creationId xmlns:a16="http://schemas.microsoft.com/office/drawing/2014/main" id="{B3E4E589-E19E-9407-F4C2-7E622644937D}"/>
                </a:ext>
              </a:extLst>
            </p:cNvPr>
            <p:cNvSpPr/>
            <p:nvPr/>
          </p:nvSpPr>
          <p:spPr>
            <a:xfrm>
              <a:off x="2215703" y="48605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2" name="Rectangle 211">
              <a:extLst>
                <a:ext uri="{FF2B5EF4-FFF2-40B4-BE49-F238E27FC236}">
                  <a16:creationId xmlns:a16="http://schemas.microsoft.com/office/drawing/2014/main" id="{9CCD793E-F0FF-3EFC-2FD2-D427AD1124FB}"/>
                </a:ext>
              </a:extLst>
            </p:cNvPr>
            <p:cNvSpPr/>
            <p:nvPr/>
          </p:nvSpPr>
          <p:spPr>
            <a:xfrm>
              <a:off x="2417252" y="48605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Rectangle 212">
              <a:extLst>
                <a:ext uri="{FF2B5EF4-FFF2-40B4-BE49-F238E27FC236}">
                  <a16:creationId xmlns:a16="http://schemas.microsoft.com/office/drawing/2014/main" id="{256C7620-A919-CD83-600A-6E6D4EC67DF1}"/>
                </a:ext>
              </a:extLst>
            </p:cNvPr>
            <p:cNvSpPr/>
            <p:nvPr/>
          </p:nvSpPr>
          <p:spPr>
            <a:xfrm>
              <a:off x="2618801"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4" name="Rectangle 213">
              <a:extLst>
                <a:ext uri="{FF2B5EF4-FFF2-40B4-BE49-F238E27FC236}">
                  <a16:creationId xmlns:a16="http://schemas.microsoft.com/office/drawing/2014/main" id="{B3C77382-970E-17FD-69C8-1465D27444EA}"/>
                </a:ext>
              </a:extLst>
            </p:cNvPr>
            <p:cNvSpPr/>
            <p:nvPr/>
          </p:nvSpPr>
          <p:spPr>
            <a:xfrm>
              <a:off x="3021899"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5" name="Rectangle 214">
              <a:extLst>
                <a:ext uri="{FF2B5EF4-FFF2-40B4-BE49-F238E27FC236}">
                  <a16:creationId xmlns:a16="http://schemas.microsoft.com/office/drawing/2014/main" id="{1B25604A-3FA1-657B-B205-6BAF06E7BD39}"/>
                </a:ext>
              </a:extLst>
            </p:cNvPr>
            <p:cNvSpPr/>
            <p:nvPr/>
          </p:nvSpPr>
          <p:spPr>
            <a:xfrm>
              <a:off x="3424997"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6" name="Rectangle 215">
              <a:extLst>
                <a:ext uri="{FF2B5EF4-FFF2-40B4-BE49-F238E27FC236}">
                  <a16:creationId xmlns:a16="http://schemas.microsoft.com/office/drawing/2014/main" id="{3C89E948-94A5-1E58-8AAC-85543EE42B75}"/>
                </a:ext>
              </a:extLst>
            </p:cNvPr>
            <p:cNvSpPr/>
            <p:nvPr/>
          </p:nvSpPr>
          <p:spPr>
            <a:xfrm>
              <a:off x="3828095"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7" name="Rectangle 216">
              <a:extLst>
                <a:ext uri="{FF2B5EF4-FFF2-40B4-BE49-F238E27FC236}">
                  <a16:creationId xmlns:a16="http://schemas.microsoft.com/office/drawing/2014/main" id="{E2325F3B-507C-BA8B-B64F-BC50EBE05AE6}"/>
                </a:ext>
              </a:extLst>
            </p:cNvPr>
            <p:cNvSpPr/>
            <p:nvPr/>
          </p:nvSpPr>
          <p:spPr>
            <a:xfrm>
              <a:off x="4231193"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A0CAC8B7-E69A-2BE8-74A2-C2D2B90395D1}"/>
                </a:ext>
              </a:extLst>
            </p:cNvPr>
            <p:cNvSpPr/>
            <p:nvPr/>
          </p:nvSpPr>
          <p:spPr>
            <a:xfrm>
              <a:off x="4634291" y="48605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Rectangle 218">
              <a:extLst>
                <a:ext uri="{FF2B5EF4-FFF2-40B4-BE49-F238E27FC236}">
                  <a16:creationId xmlns:a16="http://schemas.microsoft.com/office/drawing/2014/main" id="{35FBD933-A9F6-2287-C90C-9D32A98446C7}"/>
                </a:ext>
              </a:extLst>
            </p:cNvPr>
            <p:cNvSpPr/>
            <p:nvPr/>
          </p:nvSpPr>
          <p:spPr>
            <a:xfrm>
              <a:off x="5037389" y="48605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0" name="Rectangle 219">
              <a:extLst>
                <a:ext uri="{FF2B5EF4-FFF2-40B4-BE49-F238E27FC236}">
                  <a16:creationId xmlns:a16="http://schemas.microsoft.com/office/drawing/2014/main" id="{A08DAB27-300F-884D-0540-FCC7E3D16F4B}"/>
                </a:ext>
              </a:extLst>
            </p:cNvPr>
            <p:cNvSpPr/>
            <p:nvPr/>
          </p:nvSpPr>
          <p:spPr>
            <a:xfrm>
              <a:off x="2820350"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1" name="Rectangle 220">
              <a:extLst>
                <a:ext uri="{FF2B5EF4-FFF2-40B4-BE49-F238E27FC236}">
                  <a16:creationId xmlns:a16="http://schemas.microsoft.com/office/drawing/2014/main" id="{038460FE-B998-077B-2437-7F3FF3C45E85}"/>
                </a:ext>
              </a:extLst>
            </p:cNvPr>
            <p:cNvSpPr/>
            <p:nvPr/>
          </p:nvSpPr>
          <p:spPr>
            <a:xfrm>
              <a:off x="3223448"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2" name="Rectangle 221">
              <a:extLst>
                <a:ext uri="{FF2B5EF4-FFF2-40B4-BE49-F238E27FC236}">
                  <a16:creationId xmlns:a16="http://schemas.microsoft.com/office/drawing/2014/main" id="{B7717B37-670E-4C91-1372-D9CD0A6D3222}"/>
                </a:ext>
              </a:extLst>
            </p:cNvPr>
            <p:cNvSpPr/>
            <p:nvPr/>
          </p:nvSpPr>
          <p:spPr>
            <a:xfrm>
              <a:off x="3626546"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3" name="Rectangle 222">
              <a:extLst>
                <a:ext uri="{FF2B5EF4-FFF2-40B4-BE49-F238E27FC236}">
                  <a16:creationId xmlns:a16="http://schemas.microsoft.com/office/drawing/2014/main" id="{19CAA6D7-9ED0-46D0-87D0-D16B1B1C3A4D}"/>
                </a:ext>
              </a:extLst>
            </p:cNvPr>
            <p:cNvSpPr/>
            <p:nvPr/>
          </p:nvSpPr>
          <p:spPr>
            <a:xfrm>
              <a:off x="4029644"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4" name="Rectangle 223">
              <a:extLst>
                <a:ext uri="{FF2B5EF4-FFF2-40B4-BE49-F238E27FC236}">
                  <a16:creationId xmlns:a16="http://schemas.microsoft.com/office/drawing/2014/main" id="{6D7DD5AF-EC43-88FA-0DDA-F8413458D384}"/>
                </a:ext>
              </a:extLst>
            </p:cNvPr>
            <p:cNvSpPr/>
            <p:nvPr/>
          </p:nvSpPr>
          <p:spPr>
            <a:xfrm>
              <a:off x="4432742" y="48605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5" name="Rectangle 224">
              <a:extLst>
                <a:ext uri="{FF2B5EF4-FFF2-40B4-BE49-F238E27FC236}">
                  <a16:creationId xmlns:a16="http://schemas.microsoft.com/office/drawing/2014/main" id="{5DDCF2D1-37ED-A7E5-2CD8-C3690AF1C762}"/>
                </a:ext>
              </a:extLst>
            </p:cNvPr>
            <p:cNvSpPr/>
            <p:nvPr/>
          </p:nvSpPr>
          <p:spPr>
            <a:xfrm>
              <a:off x="4835840" y="48605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6" name="Rectangle 225">
              <a:extLst>
                <a:ext uri="{FF2B5EF4-FFF2-40B4-BE49-F238E27FC236}">
                  <a16:creationId xmlns:a16="http://schemas.microsoft.com/office/drawing/2014/main" id="{385B6A64-F9E0-58D7-27A2-58AFFDFAB2C5}"/>
                </a:ext>
              </a:extLst>
            </p:cNvPr>
            <p:cNvSpPr/>
            <p:nvPr/>
          </p:nvSpPr>
          <p:spPr>
            <a:xfrm>
              <a:off x="2014154" y="50700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7" name="Rectangle 226">
              <a:extLst>
                <a:ext uri="{FF2B5EF4-FFF2-40B4-BE49-F238E27FC236}">
                  <a16:creationId xmlns:a16="http://schemas.microsoft.com/office/drawing/2014/main" id="{3E5AB0AE-5191-0BA0-DA9A-6C8B0ED67F22}"/>
                </a:ext>
              </a:extLst>
            </p:cNvPr>
            <p:cNvSpPr/>
            <p:nvPr/>
          </p:nvSpPr>
          <p:spPr>
            <a:xfrm>
              <a:off x="2215703" y="50700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ectangle 227">
              <a:extLst>
                <a:ext uri="{FF2B5EF4-FFF2-40B4-BE49-F238E27FC236}">
                  <a16:creationId xmlns:a16="http://schemas.microsoft.com/office/drawing/2014/main" id="{333ADA76-4715-8D70-3DC3-4286A7413943}"/>
                </a:ext>
              </a:extLst>
            </p:cNvPr>
            <p:cNvSpPr/>
            <p:nvPr/>
          </p:nvSpPr>
          <p:spPr>
            <a:xfrm>
              <a:off x="2417252" y="50700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ectangle 228">
              <a:extLst>
                <a:ext uri="{FF2B5EF4-FFF2-40B4-BE49-F238E27FC236}">
                  <a16:creationId xmlns:a16="http://schemas.microsoft.com/office/drawing/2014/main" id="{64C541E4-C9D7-6E19-6C67-25E825164BC3}"/>
                </a:ext>
              </a:extLst>
            </p:cNvPr>
            <p:cNvSpPr/>
            <p:nvPr/>
          </p:nvSpPr>
          <p:spPr>
            <a:xfrm>
              <a:off x="2618801" y="50700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ectangle 229">
              <a:extLst>
                <a:ext uri="{FF2B5EF4-FFF2-40B4-BE49-F238E27FC236}">
                  <a16:creationId xmlns:a16="http://schemas.microsoft.com/office/drawing/2014/main" id="{1D8A69FB-D248-44EE-4302-87E1B6EE9507}"/>
                </a:ext>
              </a:extLst>
            </p:cNvPr>
            <p:cNvSpPr/>
            <p:nvPr/>
          </p:nvSpPr>
          <p:spPr>
            <a:xfrm>
              <a:off x="3021899" y="50700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Rectangle 230">
              <a:extLst>
                <a:ext uri="{FF2B5EF4-FFF2-40B4-BE49-F238E27FC236}">
                  <a16:creationId xmlns:a16="http://schemas.microsoft.com/office/drawing/2014/main" id="{0320C06E-F0A0-85AA-7775-994BF5BD3532}"/>
                </a:ext>
              </a:extLst>
            </p:cNvPr>
            <p:cNvSpPr/>
            <p:nvPr/>
          </p:nvSpPr>
          <p:spPr>
            <a:xfrm>
              <a:off x="3424997" y="50700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Rectangle 231">
              <a:extLst>
                <a:ext uri="{FF2B5EF4-FFF2-40B4-BE49-F238E27FC236}">
                  <a16:creationId xmlns:a16="http://schemas.microsoft.com/office/drawing/2014/main" id="{9AA3C732-D3E1-C146-0F49-F3306738D61A}"/>
                </a:ext>
              </a:extLst>
            </p:cNvPr>
            <p:cNvSpPr/>
            <p:nvPr/>
          </p:nvSpPr>
          <p:spPr>
            <a:xfrm>
              <a:off x="3828095" y="50700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Rectangle 232">
              <a:extLst>
                <a:ext uri="{FF2B5EF4-FFF2-40B4-BE49-F238E27FC236}">
                  <a16:creationId xmlns:a16="http://schemas.microsoft.com/office/drawing/2014/main" id="{E83A7A5E-CAE2-4F99-F25C-CAB4C2F2CAC8}"/>
                </a:ext>
              </a:extLst>
            </p:cNvPr>
            <p:cNvSpPr/>
            <p:nvPr/>
          </p:nvSpPr>
          <p:spPr>
            <a:xfrm>
              <a:off x="4231193" y="50700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Rectangle 233">
              <a:extLst>
                <a:ext uri="{FF2B5EF4-FFF2-40B4-BE49-F238E27FC236}">
                  <a16:creationId xmlns:a16="http://schemas.microsoft.com/office/drawing/2014/main" id="{759BE8CF-C265-02DF-6AA2-8108BC638BE3}"/>
                </a:ext>
              </a:extLst>
            </p:cNvPr>
            <p:cNvSpPr/>
            <p:nvPr/>
          </p:nvSpPr>
          <p:spPr>
            <a:xfrm>
              <a:off x="4634291" y="50700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Rectangle 234">
              <a:extLst>
                <a:ext uri="{FF2B5EF4-FFF2-40B4-BE49-F238E27FC236}">
                  <a16:creationId xmlns:a16="http://schemas.microsoft.com/office/drawing/2014/main" id="{6CCBD92B-07B4-14E3-4952-FF01273FE42A}"/>
                </a:ext>
              </a:extLst>
            </p:cNvPr>
            <p:cNvSpPr/>
            <p:nvPr/>
          </p:nvSpPr>
          <p:spPr>
            <a:xfrm>
              <a:off x="5037389" y="50700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Rectangle 235">
              <a:extLst>
                <a:ext uri="{FF2B5EF4-FFF2-40B4-BE49-F238E27FC236}">
                  <a16:creationId xmlns:a16="http://schemas.microsoft.com/office/drawing/2014/main" id="{37F1E286-7CBC-8786-5299-15CB9F1F968B}"/>
                </a:ext>
              </a:extLst>
            </p:cNvPr>
            <p:cNvSpPr/>
            <p:nvPr/>
          </p:nvSpPr>
          <p:spPr>
            <a:xfrm>
              <a:off x="2820350" y="50700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Rectangle 236">
              <a:extLst>
                <a:ext uri="{FF2B5EF4-FFF2-40B4-BE49-F238E27FC236}">
                  <a16:creationId xmlns:a16="http://schemas.microsoft.com/office/drawing/2014/main" id="{138FAF23-3F4E-AB47-36E7-68D88EB3FD2D}"/>
                </a:ext>
              </a:extLst>
            </p:cNvPr>
            <p:cNvSpPr/>
            <p:nvPr/>
          </p:nvSpPr>
          <p:spPr>
            <a:xfrm>
              <a:off x="3223448" y="50700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Rectangle 237">
              <a:extLst>
                <a:ext uri="{FF2B5EF4-FFF2-40B4-BE49-F238E27FC236}">
                  <a16:creationId xmlns:a16="http://schemas.microsoft.com/office/drawing/2014/main" id="{4C5188DE-9562-BA0F-7E5A-71BC9685F987}"/>
                </a:ext>
              </a:extLst>
            </p:cNvPr>
            <p:cNvSpPr/>
            <p:nvPr/>
          </p:nvSpPr>
          <p:spPr>
            <a:xfrm>
              <a:off x="3626546" y="50700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Rectangle 238">
              <a:extLst>
                <a:ext uri="{FF2B5EF4-FFF2-40B4-BE49-F238E27FC236}">
                  <a16:creationId xmlns:a16="http://schemas.microsoft.com/office/drawing/2014/main" id="{FB2F6BA3-CE72-C97E-ACBB-D2A7CF8D3E4E}"/>
                </a:ext>
              </a:extLst>
            </p:cNvPr>
            <p:cNvSpPr/>
            <p:nvPr/>
          </p:nvSpPr>
          <p:spPr>
            <a:xfrm>
              <a:off x="4029644" y="507008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Rectangle 239">
              <a:extLst>
                <a:ext uri="{FF2B5EF4-FFF2-40B4-BE49-F238E27FC236}">
                  <a16:creationId xmlns:a16="http://schemas.microsoft.com/office/drawing/2014/main" id="{BCB0B213-0F50-F248-BAF1-8958199F3139}"/>
                </a:ext>
              </a:extLst>
            </p:cNvPr>
            <p:cNvSpPr/>
            <p:nvPr/>
          </p:nvSpPr>
          <p:spPr>
            <a:xfrm>
              <a:off x="4432742" y="50700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Rectangle 240">
              <a:extLst>
                <a:ext uri="{FF2B5EF4-FFF2-40B4-BE49-F238E27FC236}">
                  <a16:creationId xmlns:a16="http://schemas.microsoft.com/office/drawing/2014/main" id="{4426DAB6-ED91-1E3D-82FD-8E3AE2ACE6E1}"/>
                </a:ext>
              </a:extLst>
            </p:cNvPr>
            <p:cNvSpPr/>
            <p:nvPr/>
          </p:nvSpPr>
          <p:spPr>
            <a:xfrm>
              <a:off x="4835840" y="50700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Rectangle 241">
              <a:extLst>
                <a:ext uri="{FF2B5EF4-FFF2-40B4-BE49-F238E27FC236}">
                  <a16:creationId xmlns:a16="http://schemas.microsoft.com/office/drawing/2014/main" id="{22717154-5DA8-7941-4487-3F7DD6C007E1}"/>
                </a:ext>
              </a:extLst>
            </p:cNvPr>
            <p:cNvSpPr/>
            <p:nvPr/>
          </p:nvSpPr>
          <p:spPr>
            <a:xfrm>
              <a:off x="2014154" y="52796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Rectangle 242">
              <a:extLst>
                <a:ext uri="{FF2B5EF4-FFF2-40B4-BE49-F238E27FC236}">
                  <a16:creationId xmlns:a16="http://schemas.microsoft.com/office/drawing/2014/main" id="{60CEE461-88DA-B185-D87C-8F29445F8A55}"/>
                </a:ext>
              </a:extLst>
            </p:cNvPr>
            <p:cNvSpPr/>
            <p:nvPr/>
          </p:nvSpPr>
          <p:spPr>
            <a:xfrm>
              <a:off x="2215703" y="52796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Rectangle 243">
              <a:extLst>
                <a:ext uri="{FF2B5EF4-FFF2-40B4-BE49-F238E27FC236}">
                  <a16:creationId xmlns:a16="http://schemas.microsoft.com/office/drawing/2014/main" id="{2138C85B-C570-B20D-B692-017386848371}"/>
                </a:ext>
              </a:extLst>
            </p:cNvPr>
            <p:cNvSpPr/>
            <p:nvPr/>
          </p:nvSpPr>
          <p:spPr>
            <a:xfrm>
              <a:off x="2417252" y="52796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Rectangle 244">
              <a:extLst>
                <a:ext uri="{FF2B5EF4-FFF2-40B4-BE49-F238E27FC236}">
                  <a16:creationId xmlns:a16="http://schemas.microsoft.com/office/drawing/2014/main" id="{BA3E16C5-BED4-3380-DC0D-3146EFE03765}"/>
                </a:ext>
              </a:extLst>
            </p:cNvPr>
            <p:cNvSpPr/>
            <p:nvPr/>
          </p:nvSpPr>
          <p:spPr>
            <a:xfrm>
              <a:off x="2618801" y="52796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Rectangle 245">
              <a:extLst>
                <a:ext uri="{FF2B5EF4-FFF2-40B4-BE49-F238E27FC236}">
                  <a16:creationId xmlns:a16="http://schemas.microsoft.com/office/drawing/2014/main" id="{A0302F48-036E-8048-B9E2-B0BFE5B2375B}"/>
                </a:ext>
              </a:extLst>
            </p:cNvPr>
            <p:cNvSpPr/>
            <p:nvPr/>
          </p:nvSpPr>
          <p:spPr>
            <a:xfrm>
              <a:off x="3021899" y="52796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Rectangle 246">
              <a:extLst>
                <a:ext uri="{FF2B5EF4-FFF2-40B4-BE49-F238E27FC236}">
                  <a16:creationId xmlns:a16="http://schemas.microsoft.com/office/drawing/2014/main" id="{375CA53B-69E4-B301-6B66-75F25F9CB509}"/>
                </a:ext>
              </a:extLst>
            </p:cNvPr>
            <p:cNvSpPr/>
            <p:nvPr/>
          </p:nvSpPr>
          <p:spPr>
            <a:xfrm>
              <a:off x="3424997" y="52796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Rectangle 247">
              <a:extLst>
                <a:ext uri="{FF2B5EF4-FFF2-40B4-BE49-F238E27FC236}">
                  <a16:creationId xmlns:a16="http://schemas.microsoft.com/office/drawing/2014/main" id="{9EFAEADB-7B8F-7676-8897-3127FE8F504E}"/>
                </a:ext>
              </a:extLst>
            </p:cNvPr>
            <p:cNvSpPr/>
            <p:nvPr/>
          </p:nvSpPr>
          <p:spPr>
            <a:xfrm>
              <a:off x="3828095" y="52796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Rectangle 248">
              <a:extLst>
                <a:ext uri="{FF2B5EF4-FFF2-40B4-BE49-F238E27FC236}">
                  <a16:creationId xmlns:a16="http://schemas.microsoft.com/office/drawing/2014/main" id="{00E30261-FD14-0291-F7E3-FB9C70BD2CA3}"/>
                </a:ext>
              </a:extLst>
            </p:cNvPr>
            <p:cNvSpPr/>
            <p:nvPr/>
          </p:nvSpPr>
          <p:spPr>
            <a:xfrm>
              <a:off x="4231193" y="52796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Rectangle 249">
              <a:extLst>
                <a:ext uri="{FF2B5EF4-FFF2-40B4-BE49-F238E27FC236}">
                  <a16:creationId xmlns:a16="http://schemas.microsoft.com/office/drawing/2014/main" id="{285D6D69-D288-1179-F605-CFE87A117A55}"/>
                </a:ext>
              </a:extLst>
            </p:cNvPr>
            <p:cNvSpPr/>
            <p:nvPr/>
          </p:nvSpPr>
          <p:spPr>
            <a:xfrm>
              <a:off x="4634291" y="52796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Rectangle 250">
              <a:extLst>
                <a:ext uri="{FF2B5EF4-FFF2-40B4-BE49-F238E27FC236}">
                  <a16:creationId xmlns:a16="http://schemas.microsoft.com/office/drawing/2014/main" id="{D9715695-11DA-09AB-E6DF-9D12A0C7F5C4}"/>
                </a:ext>
              </a:extLst>
            </p:cNvPr>
            <p:cNvSpPr/>
            <p:nvPr/>
          </p:nvSpPr>
          <p:spPr>
            <a:xfrm>
              <a:off x="5037389" y="52796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Rectangle 251">
              <a:extLst>
                <a:ext uri="{FF2B5EF4-FFF2-40B4-BE49-F238E27FC236}">
                  <a16:creationId xmlns:a16="http://schemas.microsoft.com/office/drawing/2014/main" id="{C4222E01-485E-4EE6-E5B9-0CB0F760FD30}"/>
                </a:ext>
              </a:extLst>
            </p:cNvPr>
            <p:cNvSpPr/>
            <p:nvPr/>
          </p:nvSpPr>
          <p:spPr>
            <a:xfrm>
              <a:off x="2820350" y="52796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Rectangle 252">
              <a:extLst>
                <a:ext uri="{FF2B5EF4-FFF2-40B4-BE49-F238E27FC236}">
                  <a16:creationId xmlns:a16="http://schemas.microsoft.com/office/drawing/2014/main" id="{7D2EDF9C-33D2-8BD4-F0A1-ACB03FC1DD13}"/>
                </a:ext>
              </a:extLst>
            </p:cNvPr>
            <p:cNvSpPr/>
            <p:nvPr/>
          </p:nvSpPr>
          <p:spPr>
            <a:xfrm>
              <a:off x="3223448" y="52796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Rectangle 253">
              <a:extLst>
                <a:ext uri="{FF2B5EF4-FFF2-40B4-BE49-F238E27FC236}">
                  <a16:creationId xmlns:a16="http://schemas.microsoft.com/office/drawing/2014/main" id="{1010D982-B5A2-8F72-93C6-A72233A9ADE8}"/>
                </a:ext>
              </a:extLst>
            </p:cNvPr>
            <p:cNvSpPr/>
            <p:nvPr/>
          </p:nvSpPr>
          <p:spPr>
            <a:xfrm>
              <a:off x="3626546" y="5279630"/>
              <a:ext cx="201549" cy="209550"/>
            </a:xfrm>
            <a:prstGeom prst="rect">
              <a:avLst/>
            </a:prstGeom>
            <a:solidFill>
              <a:srgbClr val="FAC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Rectangle 254">
              <a:extLst>
                <a:ext uri="{FF2B5EF4-FFF2-40B4-BE49-F238E27FC236}">
                  <a16:creationId xmlns:a16="http://schemas.microsoft.com/office/drawing/2014/main" id="{082408BA-DA9F-CC9F-0A3F-783748ECFE59}"/>
                </a:ext>
              </a:extLst>
            </p:cNvPr>
            <p:cNvSpPr/>
            <p:nvPr/>
          </p:nvSpPr>
          <p:spPr>
            <a:xfrm>
              <a:off x="4029644" y="527963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Rectangle 255">
              <a:extLst>
                <a:ext uri="{FF2B5EF4-FFF2-40B4-BE49-F238E27FC236}">
                  <a16:creationId xmlns:a16="http://schemas.microsoft.com/office/drawing/2014/main" id="{AB354AB6-AA11-A446-7AD2-A42F55D63293}"/>
                </a:ext>
              </a:extLst>
            </p:cNvPr>
            <p:cNvSpPr/>
            <p:nvPr/>
          </p:nvSpPr>
          <p:spPr>
            <a:xfrm>
              <a:off x="4432742" y="52796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Rectangle 256">
              <a:extLst>
                <a:ext uri="{FF2B5EF4-FFF2-40B4-BE49-F238E27FC236}">
                  <a16:creationId xmlns:a16="http://schemas.microsoft.com/office/drawing/2014/main" id="{BCB953A3-5F91-CB49-FAEE-7AD9102E1DAE}"/>
                </a:ext>
              </a:extLst>
            </p:cNvPr>
            <p:cNvSpPr/>
            <p:nvPr/>
          </p:nvSpPr>
          <p:spPr>
            <a:xfrm>
              <a:off x="4835840" y="527963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Rectangle 257">
              <a:extLst>
                <a:ext uri="{FF2B5EF4-FFF2-40B4-BE49-F238E27FC236}">
                  <a16:creationId xmlns:a16="http://schemas.microsoft.com/office/drawing/2014/main" id="{3989A542-E607-5530-59F6-66F5AC7E0639}"/>
                </a:ext>
              </a:extLst>
            </p:cNvPr>
            <p:cNvSpPr/>
            <p:nvPr/>
          </p:nvSpPr>
          <p:spPr>
            <a:xfrm>
              <a:off x="2014154"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Rectangle 258">
              <a:extLst>
                <a:ext uri="{FF2B5EF4-FFF2-40B4-BE49-F238E27FC236}">
                  <a16:creationId xmlns:a16="http://schemas.microsoft.com/office/drawing/2014/main" id="{A4881357-200F-E68F-9D95-FF86F19ACE8D}"/>
                </a:ext>
              </a:extLst>
            </p:cNvPr>
            <p:cNvSpPr/>
            <p:nvPr/>
          </p:nvSpPr>
          <p:spPr>
            <a:xfrm>
              <a:off x="2215703"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Rectangle 259">
              <a:extLst>
                <a:ext uri="{FF2B5EF4-FFF2-40B4-BE49-F238E27FC236}">
                  <a16:creationId xmlns:a16="http://schemas.microsoft.com/office/drawing/2014/main" id="{B247E3AE-049A-FD85-85B5-3AFD91362580}"/>
                </a:ext>
              </a:extLst>
            </p:cNvPr>
            <p:cNvSpPr/>
            <p:nvPr/>
          </p:nvSpPr>
          <p:spPr>
            <a:xfrm>
              <a:off x="2417252"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Rectangle 260">
              <a:extLst>
                <a:ext uri="{FF2B5EF4-FFF2-40B4-BE49-F238E27FC236}">
                  <a16:creationId xmlns:a16="http://schemas.microsoft.com/office/drawing/2014/main" id="{4894A1EF-CDB1-4468-0845-3E4DDD4D6033}"/>
                </a:ext>
              </a:extLst>
            </p:cNvPr>
            <p:cNvSpPr/>
            <p:nvPr/>
          </p:nvSpPr>
          <p:spPr>
            <a:xfrm>
              <a:off x="2618801"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Rectangle 261">
              <a:extLst>
                <a:ext uri="{FF2B5EF4-FFF2-40B4-BE49-F238E27FC236}">
                  <a16:creationId xmlns:a16="http://schemas.microsoft.com/office/drawing/2014/main" id="{7386C0BA-1BB7-6D4F-0A3C-49BE304CD712}"/>
                </a:ext>
              </a:extLst>
            </p:cNvPr>
            <p:cNvSpPr/>
            <p:nvPr/>
          </p:nvSpPr>
          <p:spPr>
            <a:xfrm>
              <a:off x="3021899"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Rectangle 262">
              <a:extLst>
                <a:ext uri="{FF2B5EF4-FFF2-40B4-BE49-F238E27FC236}">
                  <a16:creationId xmlns:a16="http://schemas.microsoft.com/office/drawing/2014/main" id="{77618203-FF8D-5D86-0061-F36154BDCDC9}"/>
                </a:ext>
              </a:extLst>
            </p:cNvPr>
            <p:cNvSpPr/>
            <p:nvPr/>
          </p:nvSpPr>
          <p:spPr>
            <a:xfrm>
              <a:off x="3424997" y="54891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Rectangle 263">
              <a:extLst>
                <a:ext uri="{FF2B5EF4-FFF2-40B4-BE49-F238E27FC236}">
                  <a16:creationId xmlns:a16="http://schemas.microsoft.com/office/drawing/2014/main" id="{2E8AAF6D-343B-4DA4-7DDF-C0AC1996F651}"/>
                </a:ext>
              </a:extLst>
            </p:cNvPr>
            <p:cNvSpPr/>
            <p:nvPr/>
          </p:nvSpPr>
          <p:spPr>
            <a:xfrm>
              <a:off x="3828095" y="54891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Rectangle 264">
              <a:extLst>
                <a:ext uri="{FF2B5EF4-FFF2-40B4-BE49-F238E27FC236}">
                  <a16:creationId xmlns:a16="http://schemas.microsoft.com/office/drawing/2014/main" id="{6504F7E5-78CC-BD6D-1186-DE5E4A637051}"/>
                </a:ext>
              </a:extLst>
            </p:cNvPr>
            <p:cNvSpPr/>
            <p:nvPr/>
          </p:nvSpPr>
          <p:spPr>
            <a:xfrm>
              <a:off x="4231193"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Rectangle 265">
              <a:extLst>
                <a:ext uri="{FF2B5EF4-FFF2-40B4-BE49-F238E27FC236}">
                  <a16:creationId xmlns:a16="http://schemas.microsoft.com/office/drawing/2014/main" id="{352D0F5A-83F9-704D-74FB-4382B44348CE}"/>
                </a:ext>
              </a:extLst>
            </p:cNvPr>
            <p:cNvSpPr/>
            <p:nvPr/>
          </p:nvSpPr>
          <p:spPr>
            <a:xfrm>
              <a:off x="4634291"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Rectangle 266">
              <a:extLst>
                <a:ext uri="{FF2B5EF4-FFF2-40B4-BE49-F238E27FC236}">
                  <a16:creationId xmlns:a16="http://schemas.microsoft.com/office/drawing/2014/main" id="{1820F538-DA82-1F42-7568-2D6CF1A1E0CD}"/>
                </a:ext>
              </a:extLst>
            </p:cNvPr>
            <p:cNvSpPr/>
            <p:nvPr/>
          </p:nvSpPr>
          <p:spPr>
            <a:xfrm>
              <a:off x="5037389"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Rectangle 267">
              <a:extLst>
                <a:ext uri="{FF2B5EF4-FFF2-40B4-BE49-F238E27FC236}">
                  <a16:creationId xmlns:a16="http://schemas.microsoft.com/office/drawing/2014/main" id="{42CF39BE-62DB-45A8-F4F6-0FBA378114F0}"/>
                </a:ext>
              </a:extLst>
            </p:cNvPr>
            <p:cNvSpPr/>
            <p:nvPr/>
          </p:nvSpPr>
          <p:spPr>
            <a:xfrm>
              <a:off x="2820350"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Rectangle 268">
              <a:extLst>
                <a:ext uri="{FF2B5EF4-FFF2-40B4-BE49-F238E27FC236}">
                  <a16:creationId xmlns:a16="http://schemas.microsoft.com/office/drawing/2014/main" id="{09B74FDC-8B57-BB31-B407-69173E9BD890}"/>
                </a:ext>
              </a:extLst>
            </p:cNvPr>
            <p:cNvSpPr/>
            <p:nvPr/>
          </p:nvSpPr>
          <p:spPr>
            <a:xfrm>
              <a:off x="3223448" y="54891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Rectangle 269">
              <a:extLst>
                <a:ext uri="{FF2B5EF4-FFF2-40B4-BE49-F238E27FC236}">
                  <a16:creationId xmlns:a16="http://schemas.microsoft.com/office/drawing/2014/main" id="{8AE5BC0F-6403-BF5C-8EDA-D88EFC2EB233}"/>
                </a:ext>
              </a:extLst>
            </p:cNvPr>
            <p:cNvSpPr/>
            <p:nvPr/>
          </p:nvSpPr>
          <p:spPr>
            <a:xfrm>
              <a:off x="3626546" y="5489180"/>
              <a:ext cx="201549"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Rectangle 270">
              <a:extLst>
                <a:ext uri="{FF2B5EF4-FFF2-40B4-BE49-F238E27FC236}">
                  <a16:creationId xmlns:a16="http://schemas.microsoft.com/office/drawing/2014/main" id="{886A4BA8-04E0-D1E1-C61D-F9DBD89FFB8B}"/>
                </a:ext>
              </a:extLst>
            </p:cNvPr>
            <p:cNvSpPr/>
            <p:nvPr/>
          </p:nvSpPr>
          <p:spPr>
            <a:xfrm>
              <a:off x="4029644"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Rectangle 271">
              <a:extLst>
                <a:ext uri="{FF2B5EF4-FFF2-40B4-BE49-F238E27FC236}">
                  <a16:creationId xmlns:a16="http://schemas.microsoft.com/office/drawing/2014/main" id="{AE467EF3-ED31-290F-7829-158F9CE40D3D}"/>
                </a:ext>
              </a:extLst>
            </p:cNvPr>
            <p:cNvSpPr/>
            <p:nvPr/>
          </p:nvSpPr>
          <p:spPr>
            <a:xfrm>
              <a:off x="4432742"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Rectangle 272">
              <a:extLst>
                <a:ext uri="{FF2B5EF4-FFF2-40B4-BE49-F238E27FC236}">
                  <a16:creationId xmlns:a16="http://schemas.microsoft.com/office/drawing/2014/main" id="{42EE51C7-2F64-E13E-FB70-7B6BC0FC3F75}"/>
                </a:ext>
              </a:extLst>
            </p:cNvPr>
            <p:cNvSpPr/>
            <p:nvPr/>
          </p:nvSpPr>
          <p:spPr>
            <a:xfrm>
              <a:off x="4835840" y="5489180"/>
              <a:ext cx="201549" cy="209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92" name="TextBox 291">
            <a:extLst>
              <a:ext uri="{FF2B5EF4-FFF2-40B4-BE49-F238E27FC236}">
                <a16:creationId xmlns:a16="http://schemas.microsoft.com/office/drawing/2014/main" id="{DD14BB52-E1F2-851E-1F49-64E1169B8A7C}"/>
              </a:ext>
            </a:extLst>
          </p:cNvPr>
          <p:cNvSpPr txBox="1"/>
          <p:nvPr/>
        </p:nvSpPr>
        <p:spPr>
          <a:xfrm>
            <a:off x="2907661" y="5777309"/>
            <a:ext cx="1664045" cy="369332"/>
          </a:xfrm>
          <a:prstGeom prst="rect">
            <a:avLst/>
          </a:prstGeom>
          <a:noFill/>
        </p:spPr>
        <p:txBody>
          <a:bodyPr wrap="none" rtlCol="0">
            <a:spAutoFit/>
          </a:bodyPr>
          <a:lstStyle/>
          <a:p>
            <a:r>
              <a:rPr lang="en-US" dirty="0"/>
              <a:t>Group of Pixel </a:t>
            </a:r>
            <a:endParaRPr lang="en-CA" dirty="0"/>
          </a:p>
        </p:txBody>
      </p:sp>
      <p:sp>
        <p:nvSpPr>
          <p:cNvPr id="293" name="TextBox 292">
            <a:extLst>
              <a:ext uri="{FF2B5EF4-FFF2-40B4-BE49-F238E27FC236}">
                <a16:creationId xmlns:a16="http://schemas.microsoft.com/office/drawing/2014/main" id="{18C65CFC-F635-AD51-05F0-10B705E0745E}"/>
              </a:ext>
            </a:extLst>
          </p:cNvPr>
          <p:cNvSpPr txBox="1"/>
          <p:nvPr/>
        </p:nvSpPr>
        <p:spPr>
          <a:xfrm>
            <a:off x="7078045" y="5717840"/>
            <a:ext cx="796949" cy="369332"/>
          </a:xfrm>
          <a:prstGeom prst="rect">
            <a:avLst/>
          </a:prstGeom>
          <a:noFill/>
        </p:spPr>
        <p:txBody>
          <a:bodyPr wrap="none" rtlCol="0">
            <a:spAutoFit/>
          </a:bodyPr>
          <a:lstStyle/>
          <a:p>
            <a:r>
              <a:rPr lang="en-US" dirty="0"/>
              <a:t>Image</a:t>
            </a:r>
            <a:endParaRPr lang="en-CA" dirty="0"/>
          </a:p>
        </p:txBody>
      </p:sp>
      <p:pic>
        <p:nvPicPr>
          <p:cNvPr id="294" name="Picture 293" descr="A pixel art of a fox&#10;&#10;Description automatically generated">
            <a:extLst>
              <a:ext uri="{FF2B5EF4-FFF2-40B4-BE49-F238E27FC236}">
                <a16:creationId xmlns:a16="http://schemas.microsoft.com/office/drawing/2014/main" id="{3F288264-09B8-B3CE-20DF-CE472687C644}"/>
              </a:ext>
            </a:extLst>
          </p:cNvPr>
          <p:cNvPicPr>
            <a:picLocks noChangeAspect="1"/>
          </p:cNvPicPr>
          <p:nvPr/>
        </p:nvPicPr>
        <p:blipFill>
          <a:blip r:embed="rId3">
            <a:extLst>
              <a:ext uri="{28A0092B-C50C-407E-A947-70E740481C1C}">
                <a14:useLocalDpi xmlns:a14="http://schemas.microsoft.com/office/drawing/2010/main" val="0"/>
              </a:ext>
            </a:extLst>
          </a:blip>
          <a:srcRect l="12199" t="9623" r="4048" b="7671"/>
          <a:stretch/>
        </p:blipFill>
        <p:spPr>
          <a:xfrm>
            <a:off x="9443118" y="164592"/>
            <a:ext cx="1998924" cy="1965141"/>
          </a:xfrm>
          <a:prstGeom prst="rect">
            <a:avLst/>
          </a:prstGeom>
        </p:spPr>
      </p:pic>
    </p:spTree>
    <p:extLst>
      <p:ext uri="{BB962C8B-B14F-4D97-AF65-F5344CB8AC3E}">
        <p14:creationId xmlns:p14="http://schemas.microsoft.com/office/powerpoint/2010/main" val="25523666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DEC50C-F825-CC88-385F-42C3EBDF30F5}"/>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8" name="Content Placeholder 7">
            <a:extLst>
              <a:ext uri="{FF2B5EF4-FFF2-40B4-BE49-F238E27FC236}">
                <a16:creationId xmlns:a16="http://schemas.microsoft.com/office/drawing/2014/main" id="{998BA405-BC29-1187-E828-7FE6FFA28B56}"/>
              </a:ext>
            </a:extLst>
          </p:cNvPr>
          <p:cNvGraphicFramePr>
            <a:graphicFrameLocks noGrp="1"/>
          </p:cNvGraphicFramePr>
          <p:nvPr>
            <p:ph idx="1"/>
            <p:extLst>
              <p:ext uri="{D42A27DB-BD31-4B8C-83A1-F6EECF244321}">
                <p14:modId xmlns:p14="http://schemas.microsoft.com/office/powerpoint/2010/main" val="2154844256"/>
              </p:ext>
            </p:extLst>
          </p:nvPr>
        </p:nvGraphicFramePr>
        <p:xfrm>
          <a:off x="1851656" y="279065"/>
          <a:ext cx="8488688" cy="5933440"/>
        </p:xfrm>
        <a:graphic>
          <a:graphicData uri="http://schemas.openxmlformats.org/drawingml/2006/table">
            <a:tbl>
              <a:tblPr firstRow="1" bandRow="1">
                <a:tableStyleId>{22838BEF-8BB2-4498-84A7-C5851F593DF1}</a:tableStyleId>
              </a:tblPr>
              <a:tblGrid>
                <a:gridCol w="530543">
                  <a:extLst>
                    <a:ext uri="{9D8B030D-6E8A-4147-A177-3AD203B41FA5}">
                      <a16:colId xmlns:a16="http://schemas.microsoft.com/office/drawing/2014/main" val="3639376403"/>
                    </a:ext>
                  </a:extLst>
                </a:gridCol>
                <a:gridCol w="530543">
                  <a:extLst>
                    <a:ext uri="{9D8B030D-6E8A-4147-A177-3AD203B41FA5}">
                      <a16:colId xmlns:a16="http://schemas.microsoft.com/office/drawing/2014/main" val="591878058"/>
                    </a:ext>
                  </a:extLst>
                </a:gridCol>
                <a:gridCol w="530543">
                  <a:extLst>
                    <a:ext uri="{9D8B030D-6E8A-4147-A177-3AD203B41FA5}">
                      <a16:colId xmlns:a16="http://schemas.microsoft.com/office/drawing/2014/main" val="1476095741"/>
                    </a:ext>
                  </a:extLst>
                </a:gridCol>
                <a:gridCol w="530543">
                  <a:extLst>
                    <a:ext uri="{9D8B030D-6E8A-4147-A177-3AD203B41FA5}">
                      <a16:colId xmlns:a16="http://schemas.microsoft.com/office/drawing/2014/main" val="562548246"/>
                    </a:ext>
                  </a:extLst>
                </a:gridCol>
                <a:gridCol w="530543">
                  <a:extLst>
                    <a:ext uri="{9D8B030D-6E8A-4147-A177-3AD203B41FA5}">
                      <a16:colId xmlns:a16="http://schemas.microsoft.com/office/drawing/2014/main" val="1978035989"/>
                    </a:ext>
                  </a:extLst>
                </a:gridCol>
                <a:gridCol w="530543">
                  <a:extLst>
                    <a:ext uri="{9D8B030D-6E8A-4147-A177-3AD203B41FA5}">
                      <a16:colId xmlns:a16="http://schemas.microsoft.com/office/drawing/2014/main" val="813812603"/>
                    </a:ext>
                  </a:extLst>
                </a:gridCol>
                <a:gridCol w="530543">
                  <a:extLst>
                    <a:ext uri="{9D8B030D-6E8A-4147-A177-3AD203B41FA5}">
                      <a16:colId xmlns:a16="http://schemas.microsoft.com/office/drawing/2014/main" val="4280595680"/>
                    </a:ext>
                  </a:extLst>
                </a:gridCol>
                <a:gridCol w="530543">
                  <a:extLst>
                    <a:ext uri="{9D8B030D-6E8A-4147-A177-3AD203B41FA5}">
                      <a16:colId xmlns:a16="http://schemas.microsoft.com/office/drawing/2014/main" val="2860274567"/>
                    </a:ext>
                  </a:extLst>
                </a:gridCol>
                <a:gridCol w="530543">
                  <a:extLst>
                    <a:ext uri="{9D8B030D-6E8A-4147-A177-3AD203B41FA5}">
                      <a16:colId xmlns:a16="http://schemas.microsoft.com/office/drawing/2014/main" val="3410588010"/>
                    </a:ext>
                  </a:extLst>
                </a:gridCol>
                <a:gridCol w="530543">
                  <a:extLst>
                    <a:ext uri="{9D8B030D-6E8A-4147-A177-3AD203B41FA5}">
                      <a16:colId xmlns:a16="http://schemas.microsoft.com/office/drawing/2014/main" val="2430846391"/>
                    </a:ext>
                  </a:extLst>
                </a:gridCol>
                <a:gridCol w="530543">
                  <a:extLst>
                    <a:ext uri="{9D8B030D-6E8A-4147-A177-3AD203B41FA5}">
                      <a16:colId xmlns:a16="http://schemas.microsoft.com/office/drawing/2014/main" val="964524333"/>
                    </a:ext>
                  </a:extLst>
                </a:gridCol>
                <a:gridCol w="530543">
                  <a:extLst>
                    <a:ext uri="{9D8B030D-6E8A-4147-A177-3AD203B41FA5}">
                      <a16:colId xmlns:a16="http://schemas.microsoft.com/office/drawing/2014/main" val="3888799724"/>
                    </a:ext>
                  </a:extLst>
                </a:gridCol>
                <a:gridCol w="530543">
                  <a:extLst>
                    <a:ext uri="{9D8B030D-6E8A-4147-A177-3AD203B41FA5}">
                      <a16:colId xmlns:a16="http://schemas.microsoft.com/office/drawing/2014/main" val="2740960218"/>
                    </a:ext>
                  </a:extLst>
                </a:gridCol>
                <a:gridCol w="530543">
                  <a:extLst>
                    <a:ext uri="{9D8B030D-6E8A-4147-A177-3AD203B41FA5}">
                      <a16:colId xmlns:a16="http://schemas.microsoft.com/office/drawing/2014/main" val="2831018493"/>
                    </a:ext>
                  </a:extLst>
                </a:gridCol>
                <a:gridCol w="530543">
                  <a:extLst>
                    <a:ext uri="{9D8B030D-6E8A-4147-A177-3AD203B41FA5}">
                      <a16:colId xmlns:a16="http://schemas.microsoft.com/office/drawing/2014/main" val="1335280138"/>
                    </a:ext>
                  </a:extLst>
                </a:gridCol>
                <a:gridCol w="530543">
                  <a:extLst>
                    <a:ext uri="{9D8B030D-6E8A-4147-A177-3AD203B41FA5}">
                      <a16:colId xmlns:a16="http://schemas.microsoft.com/office/drawing/2014/main" val="3248285136"/>
                    </a:ext>
                  </a:extLst>
                </a:gridCol>
              </a:tblGrid>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498320842"/>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935665289"/>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35877003"/>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989134285"/>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759729999"/>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030752690"/>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599074764"/>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3970915258"/>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241441255"/>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897032"/>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mn-lt"/>
                          <a:ea typeface="+mn-ea"/>
                          <a:cs typeface="+mn-cs"/>
                        </a:rPr>
                        <a:t>255</a:t>
                      </a:r>
                      <a:endParaRPr kumimoji="0" lang="en-CA" sz="1600" b="0" i="0" u="none" strike="noStrike" kern="1200" cap="none" spc="0" normalizeH="0" baseline="0" noProof="0" dirty="0">
                        <a:ln>
                          <a:noFill/>
                        </a:ln>
                        <a:solidFill>
                          <a:prstClr val="white"/>
                        </a:solidFill>
                        <a:effectLst/>
                        <a:uLnTx/>
                        <a:uFillTx/>
                        <a:latin typeface="+mn-lt"/>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378192604"/>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668706887"/>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059865865"/>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493835706"/>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695450034"/>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178068159"/>
                  </a:ext>
                </a:extLst>
              </a:tr>
            </a:tbl>
          </a:graphicData>
        </a:graphic>
      </p:graphicFrame>
    </p:spTree>
    <p:extLst>
      <p:ext uri="{BB962C8B-B14F-4D97-AF65-F5344CB8AC3E}">
        <p14:creationId xmlns:p14="http://schemas.microsoft.com/office/powerpoint/2010/main" val="12451069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DEC50C-F825-CC88-385F-42C3EBDF30F5}"/>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8" name="Content Placeholder 7">
            <a:extLst>
              <a:ext uri="{FF2B5EF4-FFF2-40B4-BE49-F238E27FC236}">
                <a16:creationId xmlns:a16="http://schemas.microsoft.com/office/drawing/2014/main" id="{998BA405-BC29-1187-E828-7FE6FFA28B56}"/>
              </a:ext>
            </a:extLst>
          </p:cNvPr>
          <p:cNvGraphicFramePr>
            <a:graphicFrameLocks noGrp="1"/>
          </p:cNvGraphicFramePr>
          <p:nvPr>
            <p:ph idx="1"/>
            <p:extLst>
              <p:ext uri="{D42A27DB-BD31-4B8C-83A1-F6EECF244321}">
                <p14:modId xmlns:p14="http://schemas.microsoft.com/office/powerpoint/2010/main" val="3632236809"/>
              </p:ext>
            </p:extLst>
          </p:nvPr>
        </p:nvGraphicFramePr>
        <p:xfrm>
          <a:off x="1851656" y="279065"/>
          <a:ext cx="8488688" cy="5933440"/>
        </p:xfrm>
        <a:graphic>
          <a:graphicData uri="http://schemas.openxmlformats.org/drawingml/2006/table">
            <a:tbl>
              <a:tblPr firstRow="1" bandRow="1">
                <a:tableStyleId>{22838BEF-8BB2-4498-84A7-C5851F593DF1}</a:tableStyleId>
              </a:tblPr>
              <a:tblGrid>
                <a:gridCol w="530543">
                  <a:extLst>
                    <a:ext uri="{9D8B030D-6E8A-4147-A177-3AD203B41FA5}">
                      <a16:colId xmlns:a16="http://schemas.microsoft.com/office/drawing/2014/main" val="3639376403"/>
                    </a:ext>
                  </a:extLst>
                </a:gridCol>
                <a:gridCol w="530543">
                  <a:extLst>
                    <a:ext uri="{9D8B030D-6E8A-4147-A177-3AD203B41FA5}">
                      <a16:colId xmlns:a16="http://schemas.microsoft.com/office/drawing/2014/main" val="591878058"/>
                    </a:ext>
                  </a:extLst>
                </a:gridCol>
                <a:gridCol w="530543">
                  <a:extLst>
                    <a:ext uri="{9D8B030D-6E8A-4147-A177-3AD203B41FA5}">
                      <a16:colId xmlns:a16="http://schemas.microsoft.com/office/drawing/2014/main" val="1476095741"/>
                    </a:ext>
                  </a:extLst>
                </a:gridCol>
                <a:gridCol w="530543">
                  <a:extLst>
                    <a:ext uri="{9D8B030D-6E8A-4147-A177-3AD203B41FA5}">
                      <a16:colId xmlns:a16="http://schemas.microsoft.com/office/drawing/2014/main" val="562548246"/>
                    </a:ext>
                  </a:extLst>
                </a:gridCol>
                <a:gridCol w="530543">
                  <a:extLst>
                    <a:ext uri="{9D8B030D-6E8A-4147-A177-3AD203B41FA5}">
                      <a16:colId xmlns:a16="http://schemas.microsoft.com/office/drawing/2014/main" val="1978035989"/>
                    </a:ext>
                  </a:extLst>
                </a:gridCol>
                <a:gridCol w="530543">
                  <a:extLst>
                    <a:ext uri="{9D8B030D-6E8A-4147-A177-3AD203B41FA5}">
                      <a16:colId xmlns:a16="http://schemas.microsoft.com/office/drawing/2014/main" val="813812603"/>
                    </a:ext>
                  </a:extLst>
                </a:gridCol>
                <a:gridCol w="530543">
                  <a:extLst>
                    <a:ext uri="{9D8B030D-6E8A-4147-A177-3AD203B41FA5}">
                      <a16:colId xmlns:a16="http://schemas.microsoft.com/office/drawing/2014/main" val="4280595680"/>
                    </a:ext>
                  </a:extLst>
                </a:gridCol>
                <a:gridCol w="530543">
                  <a:extLst>
                    <a:ext uri="{9D8B030D-6E8A-4147-A177-3AD203B41FA5}">
                      <a16:colId xmlns:a16="http://schemas.microsoft.com/office/drawing/2014/main" val="2860274567"/>
                    </a:ext>
                  </a:extLst>
                </a:gridCol>
                <a:gridCol w="530543">
                  <a:extLst>
                    <a:ext uri="{9D8B030D-6E8A-4147-A177-3AD203B41FA5}">
                      <a16:colId xmlns:a16="http://schemas.microsoft.com/office/drawing/2014/main" val="3410588010"/>
                    </a:ext>
                  </a:extLst>
                </a:gridCol>
                <a:gridCol w="530543">
                  <a:extLst>
                    <a:ext uri="{9D8B030D-6E8A-4147-A177-3AD203B41FA5}">
                      <a16:colId xmlns:a16="http://schemas.microsoft.com/office/drawing/2014/main" val="2430846391"/>
                    </a:ext>
                  </a:extLst>
                </a:gridCol>
                <a:gridCol w="530543">
                  <a:extLst>
                    <a:ext uri="{9D8B030D-6E8A-4147-A177-3AD203B41FA5}">
                      <a16:colId xmlns:a16="http://schemas.microsoft.com/office/drawing/2014/main" val="964524333"/>
                    </a:ext>
                  </a:extLst>
                </a:gridCol>
                <a:gridCol w="530543">
                  <a:extLst>
                    <a:ext uri="{9D8B030D-6E8A-4147-A177-3AD203B41FA5}">
                      <a16:colId xmlns:a16="http://schemas.microsoft.com/office/drawing/2014/main" val="3888799724"/>
                    </a:ext>
                  </a:extLst>
                </a:gridCol>
                <a:gridCol w="530543">
                  <a:extLst>
                    <a:ext uri="{9D8B030D-6E8A-4147-A177-3AD203B41FA5}">
                      <a16:colId xmlns:a16="http://schemas.microsoft.com/office/drawing/2014/main" val="2740960218"/>
                    </a:ext>
                  </a:extLst>
                </a:gridCol>
                <a:gridCol w="530543">
                  <a:extLst>
                    <a:ext uri="{9D8B030D-6E8A-4147-A177-3AD203B41FA5}">
                      <a16:colId xmlns:a16="http://schemas.microsoft.com/office/drawing/2014/main" val="2831018493"/>
                    </a:ext>
                  </a:extLst>
                </a:gridCol>
                <a:gridCol w="530543">
                  <a:extLst>
                    <a:ext uri="{9D8B030D-6E8A-4147-A177-3AD203B41FA5}">
                      <a16:colId xmlns:a16="http://schemas.microsoft.com/office/drawing/2014/main" val="1335280138"/>
                    </a:ext>
                  </a:extLst>
                </a:gridCol>
                <a:gridCol w="530543">
                  <a:extLst>
                    <a:ext uri="{9D8B030D-6E8A-4147-A177-3AD203B41FA5}">
                      <a16:colId xmlns:a16="http://schemas.microsoft.com/office/drawing/2014/main" val="3248285136"/>
                    </a:ext>
                  </a:extLst>
                </a:gridCol>
              </a:tblGrid>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498320842"/>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120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120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2935665289"/>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120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120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35877003"/>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120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989134285"/>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120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2759729999"/>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120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4030752690"/>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599074764"/>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3970915258"/>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2241441255"/>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0897032"/>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378192604"/>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255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668706887"/>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4059865865"/>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2493835706"/>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695450034"/>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2178068159"/>
                  </a:ext>
                </a:extLst>
              </a:tr>
            </a:tbl>
          </a:graphicData>
        </a:graphic>
      </p:graphicFrame>
    </p:spTree>
    <p:extLst>
      <p:ext uri="{BB962C8B-B14F-4D97-AF65-F5344CB8AC3E}">
        <p14:creationId xmlns:p14="http://schemas.microsoft.com/office/powerpoint/2010/main" val="7892168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DEC50C-F825-CC88-385F-42C3EBDF30F5}"/>
              </a:ext>
            </a:extLst>
          </p:cNvPr>
          <p:cNvSpPr>
            <a:spLocks noGrp="1"/>
          </p:cNvSpPr>
          <p:nvPr>
            <p:ph type="ftr" sz="quarter" idx="11"/>
          </p:nvPr>
        </p:nvSpPr>
        <p:spPr/>
        <p:txBody>
          <a:bodyPr/>
          <a:lstStyle/>
          <a:p>
            <a:r>
              <a:rPr lang="sv-SE"/>
              <a:t>INST. : ENG.ALI BANI BAKAR &amp; ENG.Dana Al-Mahrouk</a:t>
            </a:r>
            <a:endParaRPr lang="en-CA"/>
          </a:p>
        </p:txBody>
      </p:sp>
      <p:graphicFrame>
        <p:nvGraphicFramePr>
          <p:cNvPr id="8" name="Content Placeholder 7">
            <a:extLst>
              <a:ext uri="{FF2B5EF4-FFF2-40B4-BE49-F238E27FC236}">
                <a16:creationId xmlns:a16="http://schemas.microsoft.com/office/drawing/2014/main" id="{998BA405-BC29-1187-E828-7FE6FFA28B56}"/>
              </a:ext>
            </a:extLst>
          </p:cNvPr>
          <p:cNvGraphicFramePr>
            <a:graphicFrameLocks noGrp="1"/>
          </p:cNvGraphicFramePr>
          <p:nvPr>
            <p:ph idx="1"/>
            <p:extLst>
              <p:ext uri="{D42A27DB-BD31-4B8C-83A1-F6EECF244321}">
                <p14:modId xmlns:p14="http://schemas.microsoft.com/office/powerpoint/2010/main" val="3113390481"/>
              </p:ext>
            </p:extLst>
          </p:nvPr>
        </p:nvGraphicFramePr>
        <p:xfrm>
          <a:off x="1851656" y="279065"/>
          <a:ext cx="8488688" cy="5933440"/>
        </p:xfrm>
        <a:graphic>
          <a:graphicData uri="http://schemas.openxmlformats.org/drawingml/2006/table">
            <a:tbl>
              <a:tblPr firstRow="1" bandRow="1">
                <a:tableStyleId>{22838BEF-8BB2-4498-84A7-C5851F593DF1}</a:tableStyleId>
              </a:tblPr>
              <a:tblGrid>
                <a:gridCol w="530543">
                  <a:extLst>
                    <a:ext uri="{9D8B030D-6E8A-4147-A177-3AD203B41FA5}">
                      <a16:colId xmlns:a16="http://schemas.microsoft.com/office/drawing/2014/main" val="3639376403"/>
                    </a:ext>
                  </a:extLst>
                </a:gridCol>
                <a:gridCol w="530543">
                  <a:extLst>
                    <a:ext uri="{9D8B030D-6E8A-4147-A177-3AD203B41FA5}">
                      <a16:colId xmlns:a16="http://schemas.microsoft.com/office/drawing/2014/main" val="591878058"/>
                    </a:ext>
                  </a:extLst>
                </a:gridCol>
                <a:gridCol w="530543">
                  <a:extLst>
                    <a:ext uri="{9D8B030D-6E8A-4147-A177-3AD203B41FA5}">
                      <a16:colId xmlns:a16="http://schemas.microsoft.com/office/drawing/2014/main" val="1476095741"/>
                    </a:ext>
                  </a:extLst>
                </a:gridCol>
                <a:gridCol w="530543">
                  <a:extLst>
                    <a:ext uri="{9D8B030D-6E8A-4147-A177-3AD203B41FA5}">
                      <a16:colId xmlns:a16="http://schemas.microsoft.com/office/drawing/2014/main" val="562548246"/>
                    </a:ext>
                  </a:extLst>
                </a:gridCol>
                <a:gridCol w="530543">
                  <a:extLst>
                    <a:ext uri="{9D8B030D-6E8A-4147-A177-3AD203B41FA5}">
                      <a16:colId xmlns:a16="http://schemas.microsoft.com/office/drawing/2014/main" val="1978035989"/>
                    </a:ext>
                  </a:extLst>
                </a:gridCol>
                <a:gridCol w="530543">
                  <a:extLst>
                    <a:ext uri="{9D8B030D-6E8A-4147-A177-3AD203B41FA5}">
                      <a16:colId xmlns:a16="http://schemas.microsoft.com/office/drawing/2014/main" val="813812603"/>
                    </a:ext>
                  </a:extLst>
                </a:gridCol>
                <a:gridCol w="530543">
                  <a:extLst>
                    <a:ext uri="{9D8B030D-6E8A-4147-A177-3AD203B41FA5}">
                      <a16:colId xmlns:a16="http://schemas.microsoft.com/office/drawing/2014/main" val="4280595680"/>
                    </a:ext>
                  </a:extLst>
                </a:gridCol>
                <a:gridCol w="530543">
                  <a:extLst>
                    <a:ext uri="{9D8B030D-6E8A-4147-A177-3AD203B41FA5}">
                      <a16:colId xmlns:a16="http://schemas.microsoft.com/office/drawing/2014/main" val="2860274567"/>
                    </a:ext>
                  </a:extLst>
                </a:gridCol>
                <a:gridCol w="530543">
                  <a:extLst>
                    <a:ext uri="{9D8B030D-6E8A-4147-A177-3AD203B41FA5}">
                      <a16:colId xmlns:a16="http://schemas.microsoft.com/office/drawing/2014/main" val="3410588010"/>
                    </a:ext>
                  </a:extLst>
                </a:gridCol>
                <a:gridCol w="530543">
                  <a:extLst>
                    <a:ext uri="{9D8B030D-6E8A-4147-A177-3AD203B41FA5}">
                      <a16:colId xmlns:a16="http://schemas.microsoft.com/office/drawing/2014/main" val="2430846391"/>
                    </a:ext>
                  </a:extLst>
                </a:gridCol>
                <a:gridCol w="530543">
                  <a:extLst>
                    <a:ext uri="{9D8B030D-6E8A-4147-A177-3AD203B41FA5}">
                      <a16:colId xmlns:a16="http://schemas.microsoft.com/office/drawing/2014/main" val="964524333"/>
                    </a:ext>
                  </a:extLst>
                </a:gridCol>
                <a:gridCol w="530543">
                  <a:extLst>
                    <a:ext uri="{9D8B030D-6E8A-4147-A177-3AD203B41FA5}">
                      <a16:colId xmlns:a16="http://schemas.microsoft.com/office/drawing/2014/main" val="3888799724"/>
                    </a:ext>
                  </a:extLst>
                </a:gridCol>
                <a:gridCol w="530543">
                  <a:extLst>
                    <a:ext uri="{9D8B030D-6E8A-4147-A177-3AD203B41FA5}">
                      <a16:colId xmlns:a16="http://schemas.microsoft.com/office/drawing/2014/main" val="2740960218"/>
                    </a:ext>
                  </a:extLst>
                </a:gridCol>
                <a:gridCol w="530543">
                  <a:extLst>
                    <a:ext uri="{9D8B030D-6E8A-4147-A177-3AD203B41FA5}">
                      <a16:colId xmlns:a16="http://schemas.microsoft.com/office/drawing/2014/main" val="2831018493"/>
                    </a:ext>
                  </a:extLst>
                </a:gridCol>
                <a:gridCol w="530543">
                  <a:extLst>
                    <a:ext uri="{9D8B030D-6E8A-4147-A177-3AD203B41FA5}">
                      <a16:colId xmlns:a16="http://schemas.microsoft.com/office/drawing/2014/main" val="1335280138"/>
                    </a:ext>
                  </a:extLst>
                </a:gridCol>
                <a:gridCol w="530543">
                  <a:extLst>
                    <a:ext uri="{9D8B030D-6E8A-4147-A177-3AD203B41FA5}">
                      <a16:colId xmlns:a16="http://schemas.microsoft.com/office/drawing/2014/main" val="3248285136"/>
                    </a:ext>
                  </a:extLst>
                </a:gridCol>
              </a:tblGrid>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498320842"/>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0</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935665289"/>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35877003"/>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989134285"/>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0</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759729999"/>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0</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4030752690"/>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599074764"/>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970915258"/>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241441255"/>
                  </a:ext>
                </a:extLst>
              </a:tr>
              <a:tr h="370840">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0897032"/>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45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378192604"/>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668706887"/>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mn-lt"/>
                          <a:ea typeface="+mn-ea"/>
                          <a:cs typeface="+mn-cs"/>
                        </a:rPr>
                        <a:t>45</a:t>
                      </a:r>
                      <a:endParaRPr kumimoji="0" lang="en-CA" sz="1600" b="0" i="0" u="none" strike="noStrike" kern="1200" cap="none" spc="0" normalizeH="0" baseline="0" noProof="0" dirty="0">
                        <a:ln>
                          <a:noFill/>
                        </a:ln>
                        <a:solidFill>
                          <a:prstClr val="white"/>
                        </a:solidFill>
                        <a:effectLst/>
                        <a:uLnTx/>
                        <a:uFillTx/>
                        <a:latin typeface="+mn-lt"/>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4059865865"/>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493835706"/>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45</a:t>
                      </a:r>
                      <a:endPar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695450034"/>
                  </a:ext>
                </a:extLst>
              </a:tr>
              <a:tr h="370840">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0</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tc>
                  <a:txBody>
                    <a:bodyPr/>
                    <a:lstStyle/>
                    <a:p>
                      <a:pPr algn="ctr"/>
                      <a:r>
                        <a:rPr lang="en-US" sz="1600" b="0" dirty="0">
                          <a:solidFill>
                            <a:schemeClr val="tx1"/>
                          </a:solidFill>
                        </a:rPr>
                        <a:t>255</a:t>
                      </a:r>
                      <a:endParaRPr lang="en-CA" sz="1600" b="0" dirty="0">
                        <a:solidFill>
                          <a:schemeClr val="tx1"/>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178068159"/>
                  </a:ext>
                </a:extLst>
              </a:tr>
            </a:tbl>
          </a:graphicData>
        </a:graphic>
      </p:graphicFrame>
    </p:spTree>
    <p:extLst>
      <p:ext uri="{BB962C8B-B14F-4D97-AF65-F5344CB8AC3E}">
        <p14:creationId xmlns:p14="http://schemas.microsoft.com/office/powerpoint/2010/main" val="754425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F17C9-6E0F-0FF9-493B-A6E3EC0FE074}"/>
              </a:ext>
            </a:extLst>
          </p:cNvPr>
          <p:cNvSpPr>
            <a:spLocks noGrp="1"/>
          </p:cNvSpPr>
          <p:nvPr>
            <p:ph type="title"/>
          </p:nvPr>
        </p:nvSpPr>
        <p:spPr>
          <a:xfrm>
            <a:off x="838200" y="187927"/>
            <a:ext cx="10515600" cy="1325563"/>
          </a:xfrm>
        </p:spPr>
        <p:txBody>
          <a:bodyPr/>
          <a:lstStyle/>
          <a:p>
            <a:r>
              <a:rPr lang="en-US" dirty="0">
                <a:latin typeface="Consolas" panose="020B0609020204030204" pitchFamily="49" charset="0"/>
              </a:rPr>
              <a:t>Day 22</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75229E2E-C770-B65A-F5EE-BF39829BE392}"/>
              </a:ext>
            </a:extLst>
          </p:cNvPr>
          <p:cNvSpPr>
            <a:spLocks noGrp="1"/>
          </p:cNvSpPr>
          <p:nvPr>
            <p:ph idx="1"/>
          </p:nvPr>
        </p:nvSpPr>
        <p:spPr>
          <a:xfrm>
            <a:off x="838200" y="1345324"/>
            <a:ext cx="10515600" cy="5512676"/>
          </a:xfrm>
        </p:spPr>
        <p:txBody>
          <a:bodyPr>
            <a:normAutofit fontScale="92500" lnSpcReduction="10000"/>
          </a:bodyPr>
          <a:lstStyle/>
          <a:p>
            <a:r>
              <a:rPr lang="en-US" dirty="0">
                <a:latin typeface="Consolas" panose="020B0609020204030204" pitchFamily="49" charset="0"/>
              </a:rPr>
              <a:t>Outline</a:t>
            </a:r>
          </a:p>
          <a:p>
            <a:pPr lvl="1"/>
            <a:r>
              <a:rPr lang="en-US" dirty="0">
                <a:latin typeface="Consolas" panose="020B0609020204030204" pitchFamily="49" charset="0"/>
              </a:rPr>
              <a:t>Autopsy</a:t>
            </a:r>
          </a:p>
          <a:p>
            <a:pPr marL="1371600" lvl="2" indent="-457200">
              <a:buFont typeface="+mj-lt"/>
              <a:buAutoNum type="alphaUcPeriod"/>
            </a:pPr>
            <a:r>
              <a:rPr lang="en-US" dirty="0">
                <a:latin typeface="Consolas" panose="020B0609020204030204" pitchFamily="49" charset="0"/>
              </a:rPr>
              <a:t>Data Sources</a:t>
            </a:r>
          </a:p>
          <a:p>
            <a:pPr marL="1371600" lvl="2" indent="-457200">
              <a:buFont typeface="+mj-lt"/>
              <a:buAutoNum type="alphaUcPeriod"/>
            </a:pPr>
            <a:r>
              <a:rPr lang="en-US" dirty="0">
                <a:latin typeface="Consolas" panose="020B0609020204030204" pitchFamily="49" charset="0"/>
              </a:rPr>
              <a:t>Views</a:t>
            </a:r>
          </a:p>
          <a:p>
            <a:pPr marL="1714500" lvl="3" indent="-342900">
              <a:buFont typeface="+mj-lt"/>
              <a:buAutoNum type="arabicPeriod"/>
            </a:pPr>
            <a:r>
              <a:rPr lang="en-US" dirty="0">
                <a:latin typeface="Consolas" panose="020B0609020204030204" pitchFamily="49" charset="0"/>
              </a:rPr>
              <a:t>By Extension</a:t>
            </a:r>
          </a:p>
          <a:p>
            <a:pPr marL="1714500" lvl="3" indent="-342900">
              <a:buFont typeface="+mj-lt"/>
              <a:buAutoNum type="arabicPeriod"/>
            </a:pPr>
            <a:r>
              <a:rPr lang="en-US" dirty="0">
                <a:latin typeface="Consolas" panose="020B0609020204030204" pitchFamily="49" charset="0"/>
              </a:rPr>
              <a:t>By MIME </a:t>
            </a:r>
          </a:p>
          <a:p>
            <a:pPr marL="1371600" lvl="2" indent="-457200">
              <a:buFont typeface="+mj-lt"/>
              <a:buAutoNum type="alphaUcPeriod"/>
            </a:pPr>
            <a:r>
              <a:rPr lang="en-US" dirty="0">
                <a:latin typeface="Consolas" panose="020B0609020204030204" pitchFamily="49" charset="0"/>
              </a:rPr>
              <a:t>Deleted Files</a:t>
            </a:r>
          </a:p>
          <a:p>
            <a:pPr marL="1371600" lvl="2" indent="-457200">
              <a:buFont typeface="+mj-lt"/>
              <a:buAutoNum type="alphaUcPeriod"/>
            </a:pPr>
            <a:r>
              <a:rPr lang="en-US" dirty="0">
                <a:latin typeface="Consolas" panose="020B0609020204030204" pitchFamily="49" charset="0"/>
              </a:rPr>
              <a:t>File System</a:t>
            </a:r>
          </a:p>
          <a:p>
            <a:pPr marL="1371600" lvl="2" indent="-457200">
              <a:buFont typeface="+mj-lt"/>
              <a:buAutoNum type="alphaUcPeriod"/>
            </a:pPr>
            <a:r>
              <a:rPr lang="en-US" dirty="0">
                <a:latin typeface="Consolas" panose="020B0609020204030204" pitchFamily="49" charset="0"/>
              </a:rPr>
              <a:t>Extracted Content</a:t>
            </a:r>
          </a:p>
          <a:p>
            <a:pPr marL="1714500" lvl="3" indent="-342900">
              <a:buFont typeface="+mj-lt"/>
              <a:buAutoNum type="arabicPeriod"/>
            </a:pPr>
            <a:r>
              <a:rPr lang="en-US" dirty="0">
                <a:latin typeface="Consolas" panose="020B0609020204030204" pitchFamily="49" charset="0"/>
              </a:rPr>
              <a:t>EXIF Metadata</a:t>
            </a:r>
          </a:p>
          <a:p>
            <a:pPr marL="1714500" lvl="3" indent="-342900">
              <a:buFont typeface="+mj-lt"/>
              <a:buAutoNum type="arabicPeriod"/>
            </a:pPr>
            <a:r>
              <a:rPr lang="en-US" dirty="0">
                <a:latin typeface="Consolas" panose="020B0609020204030204" pitchFamily="49" charset="0"/>
              </a:rPr>
              <a:t>Encryption Suspected</a:t>
            </a:r>
          </a:p>
          <a:p>
            <a:pPr marL="1714500" lvl="3" indent="-342900">
              <a:buFont typeface="+mj-lt"/>
              <a:buAutoNum type="arabicPeriod"/>
            </a:pPr>
            <a:r>
              <a:rPr lang="en-US" dirty="0">
                <a:latin typeface="Consolas" panose="020B0609020204030204" pitchFamily="49" charset="0"/>
              </a:rPr>
              <a:t>Extension Mismatch Detected</a:t>
            </a:r>
          </a:p>
          <a:p>
            <a:pPr marL="1714500" lvl="3" indent="-342900">
              <a:buFont typeface="+mj-lt"/>
              <a:buAutoNum type="arabicPeriod"/>
            </a:pPr>
            <a:r>
              <a:rPr lang="en-US" dirty="0">
                <a:latin typeface="Consolas" panose="020B0609020204030204" pitchFamily="49" charset="0"/>
              </a:rPr>
              <a:t>Recent Documents</a:t>
            </a:r>
          </a:p>
          <a:p>
            <a:pPr marL="1714500" lvl="3" indent="-342900">
              <a:buFont typeface="+mj-lt"/>
              <a:buAutoNum type="arabicPeriod"/>
            </a:pPr>
            <a:r>
              <a:rPr lang="en-US" dirty="0">
                <a:latin typeface="Consolas" panose="020B0609020204030204" pitchFamily="49" charset="0"/>
              </a:rPr>
              <a:t>Web Bookmarks</a:t>
            </a:r>
          </a:p>
          <a:p>
            <a:pPr marL="1714500" lvl="3" indent="-342900">
              <a:buFont typeface="+mj-lt"/>
              <a:buAutoNum type="arabicPeriod"/>
            </a:pPr>
            <a:r>
              <a:rPr lang="en-US" dirty="0">
                <a:latin typeface="Consolas" panose="020B0609020204030204" pitchFamily="49" charset="0"/>
              </a:rPr>
              <a:t>Web Cookies</a:t>
            </a:r>
          </a:p>
          <a:p>
            <a:pPr marL="1714500" lvl="3" indent="-342900">
              <a:buFont typeface="+mj-lt"/>
              <a:buAutoNum type="arabicPeriod"/>
            </a:pPr>
            <a:r>
              <a:rPr lang="en-US" dirty="0">
                <a:latin typeface="Consolas" panose="020B0609020204030204" pitchFamily="49" charset="0"/>
              </a:rPr>
              <a:t>Web Downloads</a:t>
            </a:r>
          </a:p>
          <a:p>
            <a:pPr marL="1714500" lvl="3" indent="-342900">
              <a:buFont typeface="+mj-lt"/>
              <a:buAutoNum type="arabicPeriod"/>
            </a:pPr>
            <a:r>
              <a:rPr lang="en-US" dirty="0">
                <a:latin typeface="Consolas" panose="020B0609020204030204" pitchFamily="49" charset="0"/>
              </a:rPr>
              <a:t>Web History</a:t>
            </a:r>
          </a:p>
          <a:p>
            <a:pPr marL="1714500" lvl="3" indent="-342900">
              <a:buFont typeface="+mj-lt"/>
              <a:buAutoNum type="arabicPeriod"/>
            </a:pPr>
            <a:r>
              <a:rPr lang="en-US" dirty="0">
                <a:latin typeface="Consolas" panose="020B0609020204030204" pitchFamily="49" charset="0"/>
              </a:rPr>
              <a:t>Web Search</a:t>
            </a:r>
          </a:p>
        </p:txBody>
      </p:sp>
      <p:sp>
        <p:nvSpPr>
          <p:cNvPr id="4" name="Footer Placeholder 3">
            <a:extLst>
              <a:ext uri="{FF2B5EF4-FFF2-40B4-BE49-F238E27FC236}">
                <a16:creationId xmlns:a16="http://schemas.microsoft.com/office/drawing/2014/main" id="{0A4C836C-60BC-4C7F-7E1E-F31A548A52C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11824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F17C9-6E0F-0FF9-493B-A6E3EC0FE074}"/>
              </a:ext>
            </a:extLst>
          </p:cNvPr>
          <p:cNvSpPr>
            <a:spLocks noGrp="1"/>
          </p:cNvSpPr>
          <p:nvPr>
            <p:ph type="title"/>
          </p:nvPr>
        </p:nvSpPr>
        <p:spPr>
          <a:xfrm>
            <a:off x="838200" y="187927"/>
            <a:ext cx="10515600" cy="1325563"/>
          </a:xfrm>
        </p:spPr>
        <p:txBody>
          <a:bodyPr/>
          <a:lstStyle/>
          <a:p>
            <a:r>
              <a:rPr lang="en-US" dirty="0">
                <a:latin typeface="Consolas" panose="020B0609020204030204" pitchFamily="49" charset="0"/>
              </a:rPr>
              <a:t>Day 22</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75229E2E-C770-B65A-F5EE-BF39829BE392}"/>
              </a:ext>
            </a:extLst>
          </p:cNvPr>
          <p:cNvSpPr>
            <a:spLocks noGrp="1"/>
          </p:cNvSpPr>
          <p:nvPr>
            <p:ph idx="1"/>
          </p:nvPr>
        </p:nvSpPr>
        <p:spPr>
          <a:xfrm>
            <a:off x="838200" y="1345324"/>
            <a:ext cx="10515600" cy="5512676"/>
          </a:xfrm>
        </p:spPr>
        <p:txBody>
          <a:bodyPr>
            <a:normAutofit/>
          </a:bodyPr>
          <a:lstStyle/>
          <a:p>
            <a:r>
              <a:rPr lang="en-US" sz="2400" dirty="0">
                <a:latin typeface="Consolas" panose="020B0609020204030204" pitchFamily="49" charset="0"/>
              </a:rPr>
              <a:t>Outline</a:t>
            </a:r>
          </a:p>
          <a:p>
            <a:pPr lvl="1"/>
            <a:r>
              <a:rPr lang="en-US" sz="2000" dirty="0">
                <a:latin typeface="Consolas" panose="020B0609020204030204" pitchFamily="49" charset="0"/>
              </a:rPr>
              <a:t>Autopsy</a:t>
            </a:r>
          </a:p>
          <a:p>
            <a:pPr lvl="2"/>
            <a:r>
              <a:rPr lang="en-US" sz="1800" dirty="0">
                <a:latin typeface="Consolas" panose="020B0609020204030204" pitchFamily="49" charset="0"/>
              </a:rPr>
              <a:t>Keyword Hits</a:t>
            </a:r>
          </a:p>
          <a:p>
            <a:pPr lvl="3"/>
            <a:r>
              <a:rPr lang="en-US" sz="1600" dirty="0">
                <a:latin typeface="Consolas" panose="020B0609020204030204" pitchFamily="49" charset="0"/>
              </a:rPr>
              <a:t>Single Literal Keyword Search</a:t>
            </a:r>
          </a:p>
          <a:p>
            <a:pPr lvl="3"/>
            <a:r>
              <a:rPr lang="en-US" sz="1600" dirty="0">
                <a:latin typeface="Consolas" panose="020B0609020204030204" pitchFamily="49" charset="0"/>
              </a:rPr>
              <a:t>Single Regular Expression Search</a:t>
            </a:r>
          </a:p>
          <a:p>
            <a:pPr lvl="3"/>
            <a:r>
              <a:rPr lang="en-US" sz="1600" dirty="0">
                <a:latin typeface="Consolas" panose="020B0609020204030204" pitchFamily="49" charset="0"/>
              </a:rPr>
              <a:t>Email Addresses</a:t>
            </a:r>
          </a:p>
          <a:p>
            <a:pPr lvl="2"/>
            <a:r>
              <a:rPr lang="en-US" sz="1800" dirty="0">
                <a:latin typeface="Consolas" panose="020B0609020204030204" pitchFamily="49" charset="0"/>
              </a:rPr>
              <a:t>Hashset Hits</a:t>
            </a:r>
          </a:p>
          <a:p>
            <a:pPr lvl="2"/>
            <a:r>
              <a:rPr lang="en-US" sz="1800" dirty="0">
                <a:latin typeface="Consolas" panose="020B0609020204030204" pitchFamily="49" charset="0"/>
              </a:rPr>
              <a:t>Email Messages</a:t>
            </a:r>
          </a:p>
          <a:p>
            <a:pPr lvl="2"/>
            <a:r>
              <a:rPr lang="en-US" sz="1800" dirty="0">
                <a:latin typeface="Consolas" panose="020B0609020204030204" pitchFamily="49" charset="0"/>
              </a:rPr>
              <a:t>Interesting Items</a:t>
            </a:r>
          </a:p>
          <a:p>
            <a:pPr lvl="2"/>
            <a:r>
              <a:rPr lang="en-US" sz="1800" dirty="0">
                <a:latin typeface="Consolas" panose="020B0609020204030204" pitchFamily="49" charset="0"/>
              </a:rPr>
              <a:t>Accounts</a:t>
            </a:r>
          </a:p>
          <a:p>
            <a:pPr lvl="1"/>
            <a:r>
              <a:rPr lang="en-US" sz="2000" dirty="0">
                <a:latin typeface="Consolas" panose="020B0609020204030204" pitchFamily="49" charset="0"/>
              </a:rPr>
              <a:t>Create Case in Autopsy</a:t>
            </a:r>
          </a:p>
          <a:p>
            <a:pPr lvl="1"/>
            <a:r>
              <a:rPr lang="en-US" sz="2000" dirty="0">
                <a:latin typeface="Consolas" panose="020B0609020204030204" pitchFamily="49" charset="0"/>
              </a:rPr>
              <a:t>SCO</a:t>
            </a:r>
          </a:p>
          <a:p>
            <a:pPr lvl="2"/>
            <a:r>
              <a:rPr lang="en-US" sz="1800" dirty="0">
                <a:latin typeface="Consolas" panose="020B0609020204030204" pitchFamily="49" charset="0"/>
              </a:rPr>
              <a:t>S (Hash set)</a:t>
            </a:r>
          </a:p>
          <a:p>
            <a:pPr lvl="2"/>
            <a:r>
              <a:rPr lang="en-US" sz="1800" dirty="0">
                <a:latin typeface="Consolas" panose="020B0609020204030204" pitchFamily="49" charset="0"/>
              </a:rPr>
              <a:t>C (Comment) </a:t>
            </a:r>
          </a:p>
          <a:p>
            <a:pPr lvl="2"/>
            <a:r>
              <a:rPr lang="en-US" sz="1800" dirty="0">
                <a:latin typeface="Consolas" panose="020B0609020204030204" pitchFamily="49" charset="0"/>
              </a:rPr>
              <a:t>O (Occurrences) </a:t>
            </a:r>
          </a:p>
          <a:p>
            <a:pPr lvl="1"/>
            <a:r>
              <a:rPr lang="en-US" sz="2200" dirty="0">
                <a:latin typeface="Consolas" panose="020B0609020204030204" pitchFamily="49" charset="0"/>
              </a:rPr>
              <a:t>Repository </a:t>
            </a:r>
          </a:p>
          <a:p>
            <a:pPr lvl="1"/>
            <a:endParaRPr lang="en-US" sz="2000" dirty="0">
              <a:latin typeface="Consolas" panose="020B0609020204030204" pitchFamily="49" charset="0"/>
            </a:endParaRPr>
          </a:p>
        </p:txBody>
      </p:sp>
      <p:sp>
        <p:nvSpPr>
          <p:cNvPr id="4" name="Footer Placeholder 3">
            <a:extLst>
              <a:ext uri="{FF2B5EF4-FFF2-40B4-BE49-F238E27FC236}">
                <a16:creationId xmlns:a16="http://schemas.microsoft.com/office/drawing/2014/main" id="{0A4C836C-60BC-4C7F-7E1E-F31A548A52C6}"/>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2262736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7F8F-1FA4-31EB-F129-BFD2ECDFF37C}"/>
              </a:ext>
            </a:extLst>
          </p:cNvPr>
          <p:cNvSpPr>
            <a:spLocks noGrp="1"/>
          </p:cNvSpPr>
          <p:nvPr>
            <p:ph type="title"/>
          </p:nvPr>
        </p:nvSpPr>
        <p:spPr/>
        <p:txBody>
          <a:bodyPr/>
          <a:lstStyle/>
          <a:p>
            <a:r>
              <a:rPr lang="en-US" dirty="0">
                <a:latin typeface="Consolas" panose="020B0609020204030204" pitchFamily="49" charset="0"/>
              </a:rPr>
              <a:t>Autopsy</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20C9580B-5F7E-ACFA-C7C7-59DF82D19388}"/>
              </a:ext>
            </a:extLst>
          </p:cNvPr>
          <p:cNvSpPr>
            <a:spLocks noGrp="1"/>
          </p:cNvSpPr>
          <p:nvPr>
            <p:ph idx="1"/>
          </p:nvPr>
        </p:nvSpPr>
        <p:spPr>
          <a:xfrm>
            <a:off x="838200" y="1825625"/>
            <a:ext cx="8137849" cy="4351338"/>
          </a:xfrm>
        </p:spPr>
        <p:txBody>
          <a:bodyPr>
            <a:normAutofit/>
          </a:bodyPr>
          <a:lstStyle/>
          <a:p>
            <a:r>
              <a:rPr lang="en-US" sz="1600" dirty="0">
                <a:latin typeface="Consolas" panose="020B0609020204030204" pitchFamily="49" charset="0"/>
              </a:rPr>
              <a:t>Autopsy is a powerful digital forensics tool used to </a:t>
            </a:r>
            <a:r>
              <a:rPr lang="en-US" sz="1600" b="1" dirty="0">
                <a:solidFill>
                  <a:srgbClr val="FF0000"/>
                </a:solidFill>
                <a:latin typeface="Consolas" panose="020B0609020204030204" pitchFamily="49" charset="0"/>
              </a:rPr>
              <a:t>analyze</a:t>
            </a:r>
            <a:r>
              <a:rPr lang="en-US" sz="1600" dirty="0">
                <a:latin typeface="Consolas" panose="020B0609020204030204" pitchFamily="49" charset="0"/>
              </a:rPr>
              <a:t> hard drives, memory dumps, and other forms of </a:t>
            </a:r>
            <a:r>
              <a:rPr lang="en-US" sz="1600" b="1" dirty="0">
                <a:solidFill>
                  <a:srgbClr val="FF0000"/>
                </a:solidFill>
                <a:latin typeface="Consolas" panose="020B0609020204030204" pitchFamily="49" charset="0"/>
              </a:rPr>
              <a:t>digital evidence</a:t>
            </a:r>
            <a:r>
              <a:rPr lang="en-US" sz="1600" dirty="0">
                <a:latin typeface="Consolas" panose="020B0609020204030204" pitchFamily="49" charset="0"/>
              </a:rPr>
              <a:t>. </a:t>
            </a:r>
          </a:p>
          <a:p>
            <a:r>
              <a:rPr lang="en-US" sz="1600" dirty="0">
                <a:latin typeface="Consolas" panose="020B0609020204030204" pitchFamily="49" charset="0"/>
              </a:rPr>
              <a:t>It’s an open-source, graphical interface for The Sleuth Kit (TSK), a collection of command-line tools for forensic analysis.</a:t>
            </a:r>
          </a:p>
          <a:p>
            <a:endParaRPr lang="en-US" sz="1600" dirty="0">
              <a:latin typeface="Consolas" panose="020B0609020204030204" pitchFamily="49" charset="0"/>
            </a:endParaRPr>
          </a:p>
          <a:p>
            <a:endParaRPr lang="en-US" sz="1600" dirty="0">
              <a:latin typeface="Consolas" panose="020B0609020204030204" pitchFamily="49" charset="0"/>
            </a:endParaRPr>
          </a:p>
          <a:p>
            <a:pPr marL="0" indent="0">
              <a:buNone/>
            </a:pPr>
            <a:r>
              <a:rPr lang="en-US" sz="2000" b="1" dirty="0">
                <a:latin typeface="Consolas" panose="020B0609020204030204" pitchFamily="49" charset="0"/>
              </a:rPr>
              <a:t>1. Data Sources</a:t>
            </a:r>
          </a:p>
          <a:p>
            <a:pPr marL="0" indent="0">
              <a:buNone/>
            </a:pPr>
            <a:r>
              <a:rPr lang="en-US" sz="1600" dirty="0">
                <a:latin typeface="Consolas" panose="020B0609020204030204" pitchFamily="49" charset="0"/>
              </a:rPr>
              <a:t>`device2_mediacard.e01` and `device1_laptop.e01`: </a:t>
            </a:r>
          </a:p>
          <a:p>
            <a:pPr marL="0" indent="0">
              <a:buNone/>
            </a:pPr>
            <a:r>
              <a:rPr lang="en-US" sz="1600" dirty="0">
                <a:latin typeface="Consolas" panose="020B0609020204030204" pitchFamily="49" charset="0"/>
              </a:rPr>
              <a:t>These are </a:t>
            </a:r>
            <a:r>
              <a:rPr lang="en-US" sz="1600" b="1" dirty="0">
                <a:solidFill>
                  <a:srgbClr val="FFC000"/>
                </a:solidFill>
                <a:latin typeface="Consolas" panose="020B0609020204030204" pitchFamily="49" charset="0"/>
              </a:rPr>
              <a:t>disk images </a:t>
            </a:r>
            <a:r>
              <a:rPr lang="en-US" sz="1600" dirty="0">
                <a:latin typeface="Consolas" panose="020B0609020204030204" pitchFamily="49" charset="0"/>
              </a:rPr>
              <a:t>from different devices </a:t>
            </a: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Each `</a:t>
            </a:r>
            <a:r>
              <a:rPr lang="en-US" sz="1600" b="1" dirty="0">
                <a:solidFill>
                  <a:srgbClr val="FFC000"/>
                </a:solidFill>
                <a:latin typeface="Consolas" panose="020B0609020204030204" pitchFamily="49" charset="0"/>
              </a:rPr>
              <a:t>.e01</a:t>
            </a:r>
            <a:r>
              <a:rPr lang="en-US" sz="1600" dirty="0">
                <a:latin typeface="Consolas" panose="020B0609020204030204" pitchFamily="49" charset="0"/>
              </a:rPr>
              <a:t>` file represents an </a:t>
            </a:r>
            <a:r>
              <a:rPr lang="en-US" sz="1600" b="1" dirty="0">
                <a:solidFill>
                  <a:srgbClr val="FFC000"/>
                </a:solidFill>
                <a:latin typeface="Consolas" panose="020B0609020204030204" pitchFamily="49" charset="0"/>
              </a:rPr>
              <a:t>EnCase forensic image</a:t>
            </a:r>
            <a:r>
              <a:rPr lang="en-US" sz="1600" dirty="0">
                <a:latin typeface="Consolas" panose="020B0609020204030204" pitchFamily="49" charset="0"/>
              </a:rPr>
              <a:t>, a common format in digital forensics. By analyzing these images, investigators can access a </a:t>
            </a:r>
            <a:r>
              <a:rPr lang="en-US" sz="1600" b="1" dirty="0">
                <a:solidFill>
                  <a:srgbClr val="FFC000"/>
                </a:solidFill>
                <a:latin typeface="Consolas" panose="020B0609020204030204" pitchFamily="49" charset="0"/>
              </a:rPr>
              <a:t>snapshot</a:t>
            </a:r>
            <a:r>
              <a:rPr lang="en-US" sz="1600" dirty="0">
                <a:latin typeface="Consolas" panose="020B0609020204030204" pitchFamily="49" charset="0"/>
              </a:rPr>
              <a:t> of the device's data at the time it was captured.</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2460354C-03DA-6696-2740-7A6B438F6C67}"/>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AA8ED9EA-E7A4-2629-D3BF-615B2A287660}"/>
              </a:ext>
            </a:extLst>
          </p:cNvPr>
          <p:cNvPicPr>
            <a:picLocks noChangeAspect="1"/>
          </p:cNvPicPr>
          <p:nvPr/>
        </p:nvPicPr>
        <p:blipFill>
          <a:blip r:embed="rId2"/>
          <a:stretch>
            <a:fillRect/>
          </a:stretch>
        </p:blipFill>
        <p:spPr>
          <a:xfrm>
            <a:off x="838200" y="524691"/>
            <a:ext cx="3974108" cy="1006430"/>
          </a:xfrm>
          <a:prstGeom prst="rect">
            <a:avLst/>
          </a:prstGeom>
        </p:spPr>
      </p:pic>
      <p:pic>
        <p:nvPicPr>
          <p:cNvPr id="8" name="Picture 7">
            <a:extLst>
              <a:ext uri="{FF2B5EF4-FFF2-40B4-BE49-F238E27FC236}">
                <a16:creationId xmlns:a16="http://schemas.microsoft.com/office/drawing/2014/main" id="{BEE89ADA-1CCF-43DA-73EB-FAE0830139CE}"/>
              </a:ext>
            </a:extLst>
          </p:cNvPr>
          <p:cNvPicPr>
            <a:picLocks noChangeAspect="1"/>
          </p:cNvPicPr>
          <p:nvPr/>
        </p:nvPicPr>
        <p:blipFill>
          <a:blip r:embed="rId3"/>
          <a:stretch>
            <a:fillRect/>
          </a:stretch>
        </p:blipFill>
        <p:spPr>
          <a:xfrm>
            <a:off x="9113230" y="0"/>
            <a:ext cx="3078770" cy="6858000"/>
          </a:xfrm>
          <a:prstGeom prst="rect">
            <a:avLst/>
          </a:prstGeom>
        </p:spPr>
      </p:pic>
    </p:spTree>
    <p:extLst>
      <p:ext uri="{BB962C8B-B14F-4D97-AF65-F5344CB8AC3E}">
        <p14:creationId xmlns:p14="http://schemas.microsoft.com/office/powerpoint/2010/main" val="3480177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65D2-D94D-FBF2-5665-850629333380}"/>
              </a:ext>
            </a:extLst>
          </p:cNvPr>
          <p:cNvSpPr>
            <a:spLocks noGrp="1"/>
          </p:cNvSpPr>
          <p:nvPr>
            <p:ph type="title"/>
          </p:nvPr>
        </p:nvSpPr>
        <p:spPr/>
        <p:txBody>
          <a:bodyPr/>
          <a:lstStyle/>
          <a:p>
            <a:r>
              <a:rPr lang="en-US" dirty="0">
                <a:latin typeface="Consolas" panose="020B0609020204030204" pitchFamily="49" charset="0"/>
              </a:rPr>
              <a:t>Views</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2D05359A-AE90-9113-EAA0-E6AF5DD7ED1A}"/>
              </a:ext>
            </a:extLst>
          </p:cNvPr>
          <p:cNvSpPr>
            <a:spLocks noGrp="1"/>
          </p:cNvSpPr>
          <p:nvPr>
            <p:ph idx="1"/>
          </p:nvPr>
        </p:nvSpPr>
        <p:spPr>
          <a:xfrm>
            <a:off x="838200" y="1825625"/>
            <a:ext cx="8856306" cy="4351338"/>
          </a:xfrm>
        </p:spPr>
        <p:txBody>
          <a:bodyPr>
            <a:normAutofit/>
          </a:bodyPr>
          <a:lstStyle/>
          <a:p>
            <a:r>
              <a:rPr lang="en-US" sz="1600" b="1" dirty="0">
                <a:solidFill>
                  <a:srgbClr val="00B050"/>
                </a:solidFill>
                <a:latin typeface="Consolas" panose="020B0609020204030204" pitchFamily="49" charset="0"/>
              </a:rPr>
              <a:t>File Types</a:t>
            </a:r>
            <a:r>
              <a:rPr lang="en-US" sz="1600" dirty="0">
                <a:latin typeface="Consolas" panose="020B0609020204030204" pitchFamily="49" charset="0"/>
              </a:rPr>
              <a:t>: Categorizes files by their types, this helps quickly identify specific file formats, and find if there are any miss match.</a:t>
            </a:r>
          </a:p>
          <a:p>
            <a:pPr marL="342900" indent="-342900">
              <a:buFont typeface="+mj-lt"/>
              <a:buAutoNum type="arabicPeriod"/>
            </a:pPr>
            <a:r>
              <a:rPr lang="en-US" sz="1600" b="1" dirty="0">
                <a:solidFill>
                  <a:srgbClr val="00B050"/>
                </a:solidFill>
                <a:latin typeface="Consolas" panose="020B0609020204030204" pitchFamily="49" charset="0"/>
              </a:rPr>
              <a:t>By Extension</a:t>
            </a:r>
            <a:r>
              <a:rPr lang="en-US" sz="1600" dirty="0">
                <a:latin typeface="Consolas" panose="020B0609020204030204" pitchFamily="49" charset="0"/>
              </a:rPr>
              <a:t>: Organizes files based on their </a:t>
            </a:r>
            <a:r>
              <a:rPr lang="en-US" sz="1600" b="1" dirty="0">
                <a:solidFill>
                  <a:srgbClr val="FF0000"/>
                </a:solidFill>
                <a:latin typeface="Consolas" panose="020B0609020204030204" pitchFamily="49" charset="0"/>
              </a:rPr>
              <a:t>file extensions</a:t>
            </a:r>
            <a:r>
              <a:rPr lang="en-US" sz="1600" dirty="0">
                <a:latin typeface="Consolas" panose="020B0609020204030204" pitchFamily="49" charset="0"/>
              </a:rPr>
              <a:t>, like (.jpg .pdf .docx, …) as users might see them in a file explorer..</a:t>
            </a:r>
          </a:p>
          <a:p>
            <a:pPr marL="342900" indent="-342900">
              <a:buFont typeface="+mj-lt"/>
              <a:buAutoNum type="arabicPeriod"/>
            </a:pPr>
            <a:r>
              <a:rPr lang="en-US" sz="1600" b="1" dirty="0">
                <a:solidFill>
                  <a:srgbClr val="00B050"/>
                </a:solidFill>
                <a:latin typeface="Consolas" panose="020B0609020204030204" pitchFamily="49" charset="0"/>
              </a:rPr>
              <a:t>By MIME </a:t>
            </a:r>
            <a:r>
              <a:rPr lang="fr-FR" sz="1600" b="1" dirty="0">
                <a:solidFill>
                  <a:srgbClr val="00B050"/>
                </a:solidFill>
                <a:latin typeface="Consolas" panose="020B0609020204030204" pitchFamily="49" charset="0"/>
              </a:rPr>
              <a:t>(Multipurpose Internet Mail Extensions) type</a:t>
            </a:r>
            <a:r>
              <a:rPr lang="en-US" sz="1600" dirty="0">
                <a:latin typeface="Consolas" panose="020B0609020204030204" pitchFamily="49" charset="0"/>
              </a:rPr>
              <a:t>: a standard way to specify the nature of a file based on its </a:t>
            </a:r>
            <a:r>
              <a:rPr lang="en-US" sz="1600" b="1" dirty="0">
                <a:solidFill>
                  <a:srgbClr val="FF0000"/>
                </a:solidFill>
                <a:latin typeface="Consolas" panose="020B0609020204030204" pitchFamily="49" charset="0"/>
              </a:rPr>
              <a:t>contents</a:t>
            </a:r>
            <a:r>
              <a:rPr lang="en-US" sz="1600" dirty="0">
                <a:latin typeface="Consolas" panose="020B0609020204030204" pitchFamily="49" charset="0"/>
              </a:rPr>
              <a:t>. </a:t>
            </a:r>
          </a:p>
          <a:p>
            <a:endParaRPr lang="en-US" sz="1600" dirty="0">
              <a:latin typeface="Consolas" panose="020B0609020204030204" pitchFamily="49" charset="0"/>
            </a:endParaRPr>
          </a:p>
          <a:p>
            <a:r>
              <a:rPr lang="en-US" sz="1600" b="1" dirty="0">
                <a:solidFill>
                  <a:srgbClr val="FF0000"/>
                </a:solidFill>
                <a:latin typeface="Consolas" panose="020B0609020204030204" pitchFamily="49" charset="0"/>
              </a:rPr>
              <a:t>Deleted Files</a:t>
            </a:r>
            <a:r>
              <a:rPr lang="en-US" sz="1600" dirty="0">
                <a:latin typeface="Consolas" panose="020B0609020204030204" pitchFamily="49" charset="0"/>
              </a:rPr>
              <a:t>: Lists files that have been deleted, which may still be recoverable.</a:t>
            </a:r>
          </a:p>
          <a:p>
            <a:r>
              <a:rPr lang="en-US" sz="1600" b="1" dirty="0">
                <a:solidFill>
                  <a:srgbClr val="FFC000"/>
                </a:solidFill>
                <a:latin typeface="Consolas" panose="020B0609020204030204" pitchFamily="49" charset="0"/>
              </a:rPr>
              <a:t>File System</a:t>
            </a:r>
            <a:r>
              <a:rPr lang="en-US" sz="1600" dirty="0">
                <a:latin typeface="Consolas" panose="020B0609020204030204" pitchFamily="49" charset="0"/>
              </a:rPr>
              <a:t>: Shows a full view of all files, even system and hidden files. This is essential for understanding the underlying structure of the data and identifying any suspicious files that may not be easily visible.</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67AFB163-54E1-F61D-78E4-61AF6A8482F7}"/>
              </a:ext>
            </a:extLst>
          </p:cNvPr>
          <p:cNvSpPr>
            <a:spLocks noGrp="1"/>
          </p:cNvSpPr>
          <p:nvPr>
            <p:ph type="ftr" sz="quarter" idx="11"/>
          </p:nvPr>
        </p:nvSpPr>
        <p:spPr/>
        <p:txBody>
          <a:bodyPr/>
          <a:lstStyle/>
          <a:p>
            <a:r>
              <a:rPr lang="sv-SE"/>
              <a:t>INST. : ENG.ALI BANI BAKAR &amp; ENG.Dana Al-Mahrouk</a:t>
            </a:r>
            <a:endParaRPr lang="en-CA"/>
          </a:p>
        </p:txBody>
      </p:sp>
      <p:pic>
        <p:nvPicPr>
          <p:cNvPr id="8" name="Picture 7">
            <a:extLst>
              <a:ext uri="{FF2B5EF4-FFF2-40B4-BE49-F238E27FC236}">
                <a16:creationId xmlns:a16="http://schemas.microsoft.com/office/drawing/2014/main" id="{5CDA683D-74AD-6414-E3D7-899CCCED4417}"/>
              </a:ext>
            </a:extLst>
          </p:cNvPr>
          <p:cNvPicPr>
            <a:picLocks noChangeAspect="1"/>
          </p:cNvPicPr>
          <p:nvPr/>
        </p:nvPicPr>
        <p:blipFill>
          <a:blip r:embed="rId2"/>
          <a:stretch>
            <a:fillRect/>
          </a:stretch>
        </p:blipFill>
        <p:spPr>
          <a:xfrm>
            <a:off x="9989236" y="0"/>
            <a:ext cx="2202764" cy="6858000"/>
          </a:xfrm>
          <a:prstGeom prst="rect">
            <a:avLst/>
          </a:prstGeom>
        </p:spPr>
      </p:pic>
    </p:spTree>
    <p:extLst>
      <p:ext uri="{BB962C8B-B14F-4D97-AF65-F5344CB8AC3E}">
        <p14:creationId xmlns:p14="http://schemas.microsoft.com/office/powerpoint/2010/main" val="970522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D95B-94C3-B180-CB70-D6EE6951BFF1}"/>
              </a:ext>
            </a:extLst>
          </p:cNvPr>
          <p:cNvSpPr>
            <a:spLocks noGrp="1"/>
          </p:cNvSpPr>
          <p:nvPr>
            <p:ph type="title"/>
          </p:nvPr>
        </p:nvSpPr>
        <p:spPr>
          <a:xfrm>
            <a:off x="186613" y="136525"/>
            <a:ext cx="7615335" cy="964487"/>
          </a:xfrm>
        </p:spPr>
        <p:txBody>
          <a:bodyPr/>
          <a:lstStyle/>
          <a:p>
            <a:r>
              <a:rPr lang="en-US" dirty="0">
                <a:latin typeface="Consolas" panose="020B0609020204030204" pitchFamily="49" charset="0"/>
              </a:rPr>
              <a:t>Results</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618C57A5-F636-DA58-1388-E94E83F13B29}"/>
              </a:ext>
            </a:extLst>
          </p:cNvPr>
          <p:cNvSpPr>
            <a:spLocks noGrp="1"/>
          </p:cNvSpPr>
          <p:nvPr>
            <p:ph idx="1"/>
          </p:nvPr>
        </p:nvSpPr>
        <p:spPr>
          <a:xfrm>
            <a:off x="186613" y="1240971"/>
            <a:ext cx="8369558" cy="5480504"/>
          </a:xfrm>
        </p:spPr>
        <p:txBody>
          <a:bodyPr>
            <a:normAutofit/>
          </a:bodyPr>
          <a:lstStyle/>
          <a:p>
            <a:pPr marL="0" indent="0">
              <a:buNone/>
            </a:pPr>
            <a:r>
              <a:rPr lang="en-US" sz="1600" dirty="0">
                <a:latin typeface="Consolas" panose="020B0609020204030204" pitchFamily="49" charset="0"/>
              </a:rPr>
              <a:t>A] Extracted Content:</a:t>
            </a:r>
          </a:p>
          <a:p>
            <a:pPr marL="342900" indent="-342900">
              <a:buFont typeface="+mj-lt"/>
              <a:buAutoNum type="arabicPeriod"/>
            </a:pPr>
            <a:r>
              <a:rPr lang="en-US" sz="1600" b="1" dirty="0">
                <a:solidFill>
                  <a:srgbClr val="0070C0"/>
                </a:solidFill>
                <a:latin typeface="Consolas" panose="020B0609020204030204" pitchFamily="49" charset="0"/>
              </a:rPr>
              <a:t>EXIF Metadata</a:t>
            </a:r>
            <a:r>
              <a:rPr lang="en-US" sz="1600" dirty="0">
                <a:latin typeface="Consolas" panose="020B0609020204030204" pitchFamily="49" charset="0"/>
              </a:rPr>
              <a:t>: EXIF data, found in images, can reveal details like the camera model, date/time taken, and sometimes GPS location.</a:t>
            </a:r>
          </a:p>
          <a:p>
            <a:pPr marL="342900" indent="-342900">
              <a:buFont typeface="+mj-lt"/>
              <a:buAutoNum type="arabicPeriod"/>
            </a:pPr>
            <a:r>
              <a:rPr lang="en-US" sz="1600" b="1" dirty="0">
                <a:solidFill>
                  <a:srgbClr val="0070C0"/>
                </a:solidFill>
                <a:latin typeface="Consolas" panose="020B0609020204030204" pitchFamily="49" charset="0"/>
              </a:rPr>
              <a:t>Encryption Suspected</a:t>
            </a:r>
            <a:r>
              <a:rPr lang="en-US" sz="1600" dirty="0">
                <a:latin typeface="Consolas" panose="020B0609020204030204" pitchFamily="49" charset="0"/>
              </a:rPr>
              <a:t>: Flags files that may be encrypted. </a:t>
            </a:r>
          </a:p>
          <a:p>
            <a:pPr marL="342900" indent="-342900">
              <a:buFont typeface="+mj-lt"/>
              <a:buAutoNum type="arabicPeriod"/>
            </a:pPr>
            <a:r>
              <a:rPr lang="en-US" sz="1600" b="1" dirty="0">
                <a:solidFill>
                  <a:srgbClr val="0070C0"/>
                </a:solidFill>
                <a:latin typeface="Consolas" panose="020B0609020204030204" pitchFamily="49" charset="0"/>
              </a:rPr>
              <a:t>Extension Mismatch Detected</a:t>
            </a:r>
            <a:r>
              <a:rPr lang="en-US" sz="1600" dirty="0">
                <a:latin typeface="Consolas" panose="020B0609020204030204" pitchFamily="49" charset="0"/>
              </a:rPr>
              <a:t>: Identifies files whose extension doesn’t match its actual type.</a:t>
            </a:r>
          </a:p>
          <a:p>
            <a:pPr marL="342900" indent="-342900">
              <a:buFont typeface="+mj-lt"/>
              <a:buAutoNum type="arabicPeriod"/>
            </a:pPr>
            <a:r>
              <a:rPr lang="en-US" sz="1600" b="1" dirty="0">
                <a:solidFill>
                  <a:srgbClr val="0070C0"/>
                </a:solidFill>
                <a:latin typeface="Consolas" panose="020B0609020204030204" pitchFamily="49" charset="0"/>
              </a:rPr>
              <a:t>Recent Documents</a:t>
            </a:r>
            <a:r>
              <a:rPr lang="en-US" sz="1600" dirty="0">
                <a:latin typeface="Consolas" panose="020B0609020204030204" pitchFamily="49" charset="0"/>
              </a:rPr>
              <a:t>: Lists files recently opened or edited. Useful for understanding which documents were actively used by the user.</a:t>
            </a:r>
          </a:p>
          <a:p>
            <a:pPr marL="342900" indent="-342900">
              <a:buFont typeface="+mj-lt"/>
              <a:buAutoNum type="arabicPeriod"/>
            </a:pPr>
            <a:r>
              <a:rPr lang="en-US" sz="1600" b="1" dirty="0">
                <a:solidFill>
                  <a:srgbClr val="00B050"/>
                </a:solidFill>
                <a:latin typeface="Consolas" panose="020B0609020204030204" pitchFamily="49" charset="0"/>
              </a:rPr>
              <a:t>Web Bookmarks</a:t>
            </a:r>
            <a:r>
              <a:rPr lang="en-US" sz="1600" dirty="0">
                <a:latin typeface="Consolas" panose="020B0609020204030204" pitchFamily="49" charset="0"/>
              </a:rPr>
              <a:t>: Displays saved web bookmarks.</a:t>
            </a:r>
          </a:p>
          <a:p>
            <a:pPr marL="342900" indent="-342900">
              <a:buFont typeface="+mj-lt"/>
              <a:buAutoNum type="arabicPeriod"/>
            </a:pPr>
            <a:r>
              <a:rPr lang="en-US" sz="1600" b="1" dirty="0">
                <a:solidFill>
                  <a:srgbClr val="00B050"/>
                </a:solidFill>
                <a:latin typeface="Consolas" panose="020B0609020204030204" pitchFamily="49" charset="0"/>
              </a:rPr>
              <a:t>Web Cookies</a:t>
            </a:r>
            <a:r>
              <a:rPr lang="en-US" sz="1600" dirty="0">
                <a:latin typeface="Consolas" panose="020B0609020204030204" pitchFamily="49" charset="0"/>
              </a:rPr>
              <a:t>: Lists web cookies, which track user sessions and preferences on websites. </a:t>
            </a:r>
          </a:p>
          <a:p>
            <a:pPr marL="342900" indent="-342900">
              <a:buFont typeface="+mj-lt"/>
              <a:buAutoNum type="arabicPeriod"/>
            </a:pPr>
            <a:r>
              <a:rPr lang="en-US" sz="1600" b="1" dirty="0">
                <a:solidFill>
                  <a:srgbClr val="00B050"/>
                </a:solidFill>
                <a:latin typeface="Consolas" panose="020B0609020204030204" pitchFamily="49" charset="0"/>
              </a:rPr>
              <a:t>Web Downloads</a:t>
            </a:r>
            <a:r>
              <a:rPr lang="en-US" sz="1600" dirty="0">
                <a:latin typeface="Consolas" panose="020B0609020204030204" pitchFamily="49" charset="0"/>
              </a:rPr>
              <a:t>: Tracks downloaded files, helping identify content that the user intentionally saved to the device.</a:t>
            </a:r>
          </a:p>
          <a:p>
            <a:pPr marL="342900" indent="-342900">
              <a:buFont typeface="+mj-lt"/>
              <a:buAutoNum type="arabicPeriod"/>
            </a:pPr>
            <a:r>
              <a:rPr lang="en-US" sz="1600" b="1" dirty="0">
                <a:solidFill>
                  <a:srgbClr val="00B050"/>
                </a:solidFill>
                <a:latin typeface="Consolas" panose="020B0609020204030204" pitchFamily="49" charset="0"/>
              </a:rPr>
              <a:t>Web History</a:t>
            </a:r>
            <a:r>
              <a:rPr lang="en-US" sz="1600" dirty="0">
                <a:latin typeface="Consolas" panose="020B0609020204030204" pitchFamily="49" charset="0"/>
              </a:rPr>
              <a:t>: Shows the browsing history, which provides insights into the websites the user visited.</a:t>
            </a:r>
          </a:p>
          <a:p>
            <a:pPr marL="342900" indent="-342900">
              <a:buFont typeface="+mj-lt"/>
              <a:buAutoNum type="arabicPeriod"/>
            </a:pPr>
            <a:r>
              <a:rPr lang="en-US" sz="1600" b="1" dirty="0">
                <a:solidFill>
                  <a:srgbClr val="00B050"/>
                </a:solidFill>
                <a:latin typeface="Consolas" panose="020B0609020204030204" pitchFamily="49" charset="0"/>
              </a:rPr>
              <a:t>Web Search</a:t>
            </a:r>
            <a:r>
              <a:rPr lang="en-US" sz="1600" dirty="0">
                <a:latin typeface="Consolas" panose="020B0609020204030204" pitchFamily="49" charset="0"/>
              </a:rPr>
              <a:t>: Lists search queries, indicating topics the user was interested in.</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3C69E05D-E5E8-C165-1E8F-D4F0755933C3}"/>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B651C416-31DD-C64C-008C-4A8C57331551}"/>
              </a:ext>
            </a:extLst>
          </p:cNvPr>
          <p:cNvPicPr>
            <a:picLocks noChangeAspect="1"/>
          </p:cNvPicPr>
          <p:nvPr/>
        </p:nvPicPr>
        <p:blipFill>
          <a:blip r:embed="rId2"/>
          <a:stretch>
            <a:fillRect/>
          </a:stretch>
        </p:blipFill>
        <p:spPr>
          <a:xfrm>
            <a:off x="8714792" y="1807186"/>
            <a:ext cx="3477208" cy="4459470"/>
          </a:xfrm>
          <a:prstGeom prst="rect">
            <a:avLst/>
          </a:prstGeom>
        </p:spPr>
      </p:pic>
    </p:spTree>
    <p:extLst>
      <p:ext uri="{BB962C8B-B14F-4D97-AF65-F5344CB8AC3E}">
        <p14:creationId xmlns:p14="http://schemas.microsoft.com/office/powerpoint/2010/main" val="3062829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9272-A22D-8A62-CED3-1596CE895657}"/>
              </a:ext>
            </a:extLst>
          </p:cNvPr>
          <p:cNvSpPr>
            <a:spLocks noGrp="1"/>
          </p:cNvSpPr>
          <p:nvPr>
            <p:ph type="title"/>
          </p:nvPr>
        </p:nvSpPr>
        <p:spPr/>
        <p:txBody>
          <a:bodyPr>
            <a:normAutofit/>
          </a:bodyPr>
          <a:lstStyle/>
          <a:p>
            <a:r>
              <a:rPr lang="en-CA" sz="3200" dirty="0">
                <a:latin typeface="Consolas" panose="020B0609020204030204" pitchFamily="49" charset="0"/>
              </a:rPr>
              <a:t>Cyber ​​crime scenario in the bank</a:t>
            </a:r>
          </a:p>
        </p:txBody>
      </p:sp>
      <p:sp>
        <p:nvSpPr>
          <p:cNvPr id="4" name="Footer Placeholder 3">
            <a:extLst>
              <a:ext uri="{FF2B5EF4-FFF2-40B4-BE49-F238E27FC236}">
                <a16:creationId xmlns:a16="http://schemas.microsoft.com/office/drawing/2014/main" id="{04781E69-FAD7-BB19-DA17-CC3301EF9129}"/>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artoon of a policeman&#10;&#10;Description automatically generated">
            <a:extLst>
              <a:ext uri="{FF2B5EF4-FFF2-40B4-BE49-F238E27FC236}">
                <a16:creationId xmlns:a16="http://schemas.microsoft.com/office/drawing/2014/main" id="{1D70E720-6C10-31AC-4FD0-2056D28C4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 y="3254335"/>
            <a:ext cx="1023105" cy="1023105"/>
          </a:xfrm>
          <a:prstGeom prst="rect">
            <a:avLst/>
          </a:prstGeom>
        </p:spPr>
      </p:pic>
      <p:pic>
        <p:nvPicPr>
          <p:cNvPr id="6" name="Picture 5" descr="A blue and white shield with black background&#10;&#10;Description automatically generated">
            <a:extLst>
              <a:ext uri="{FF2B5EF4-FFF2-40B4-BE49-F238E27FC236}">
                <a16:creationId xmlns:a16="http://schemas.microsoft.com/office/drawing/2014/main" id="{F404386D-3C57-F912-BF8B-3639EA19A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49" y="3913760"/>
            <a:ext cx="666138" cy="666138"/>
          </a:xfrm>
          <a:prstGeom prst="rect">
            <a:avLst/>
          </a:prstGeom>
        </p:spPr>
      </p:pic>
      <p:pic>
        <p:nvPicPr>
          <p:cNvPr id="8" name="Picture 7" descr="A person in a suit and tie&#10;&#10;Description automatically generated">
            <a:extLst>
              <a:ext uri="{FF2B5EF4-FFF2-40B4-BE49-F238E27FC236}">
                <a16:creationId xmlns:a16="http://schemas.microsoft.com/office/drawing/2014/main" id="{A520613C-2329-848B-AB8A-2424DB2F4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86" y="1885541"/>
            <a:ext cx="966682" cy="966682"/>
          </a:xfrm>
          <a:prstGeom prst="rect">
            <a:avLst/>
          </a:prstGeom>
        </p:spPr>
      </p:pic>
      <p:sp>
        <p:nvSpPr>
          <p:cNvPr id="10" name="TextBox 9">
            <a:extLst>
              <a:ext uri="{FF2B5EF4-FFF2-40B4-BE49-F238E27FC236}">
                <a16:creationId xmlns:a16="http://schemas.microsoft.com/office/drawing/2014/main" id="{DC844FEB-CE42-A074-F98E-FC5736DA22E0}"/>
              </a:ext>
            </a:extLst>
          </p:cNvPr>
          <p:cNvSpPr txBox="1"/>
          <p:nvPr/>
        </p:nvSpPr>
        <p:spPr>
          <a:xfrm>
            <a:off x="1682928" y="2029846"/>
            <a:ext cx="2760406" cy="523220"/>
          </a:xfrm>
          <a:prstGeom prst="rect">
            <a:avLst/>
          </a:prstGeom>
          <a:noFill/>
        </p:spPr>
        <p:txBody>
          <a:bodyPr wrap="square" rtlCol="0">
            <a:spAutoFit/>
          </a:bodyPr>
          <a:lstStyle/>
          <a:p>
            <a:r>
              <a:rPr lang="en-US" sz="1400" dirty="0">
                <a:latin typeface="Consolas" panose="020B0609020204030204" pitchFamily="49" charset="0"/>
              </a:rPr>
              <a:t>Please help me, the bank is being hacked now.</a:t>
            </a:r>
            <a:endParaRPr lang="en-CA" sz="1400" dirty="0">
              <a:latin typeface="Consolas" panose="020B0609020204030204" pitchFamily="49" charset="0"/>
            </a:endParaRPr>
          </a:p>
        </p:txBody>
      </p:sp>
      <p:sp>
        <p:nvSpPr>
          <p:cNvPr id="11" name="TextBox 10">
            <a:extLst>
              <a:ext uri="{FF2B5EF4-FFF2-40B4-BE49-F238E27FC236}">
                <a16:creationId xmlns:a16="http://schemas.microsoft.com/office/drawing/2014/main" id="{24037226-663E-5EF4-C6C3-AC599633CD04}"/>
              </a:ext>
            </a:extLst>
          </p:cNvPr>
          <p:cNvSpPr txBox="1"/>
          <p:nvPr/>
        </p:nvSpPr>
        <p:spPr>
          <a:xfrm>
            <a:off x="1682928" y="3254335"/>
            <a:ext cx="3009154" cy="954107"/>
          </a:xfrm>
          <a:prstGeom prst="rect">
            <a:avLst/>
          </a:prstGeom>
          <a:noFill/>
        </p:spPr>
        <p:txBody>
          <a:bodyPr wrap="square" rtlCol="0">
            <a:spAutoFit/>
          </a:bodyPr>
          <a:lstStyle/>
          <a:p>
            <a:r>
              <a:rPr lang="en-US" sz="1400" dirty="0">
                <a:latin typeface="Consolas" panose="020B0609020204030204" pitchFamily="49" charset="0"/>
              </a:rPr>
              <a:t>Please stay calm and focused now, do not allow employees to touch the attacked device until I arrive.</a:t>
            </a:r>
            <a:endParaRPr lang="en-CA" sz="1400" dirty="0">
              <a:latin typeface="Consolas" panose="020B0609020204030204" pitchFamily="49" charset="0"/>
            </a:endParaRPr>
          </a:p>
        </p:txBody>
      </p:sp>
      <p:pic>
        <p:nvPicPr>
          <p:cNvPr id="12" name="Picture 11" descr="A cartoon of a policeman&#10;&#10;Description automatically generated">
            <a:extLst>
              <a:ext uri="{FF2B5EF4-FFF2-40B4-BE49-F238E27FC236}">
                <a16:creationId xmlns:a16="http://schemas.microsoft.com/office/drawing/2014/main" id="{6BF51ECC-E280-8EFD-22DE-44FA00654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3339" y="1682193"/>
            <a:ext cx="1023105" cy="1023105"/>
          </a:xfrm>
          <a:prstGeom prst="rect">
            <a:avLst/>
          </a:prstGeom>
        </p:spPr>
      </p:pic>
      <p:pic>
        <p:nvPicPr>
          <p:cNvPr id="13" name="Picture 12" descr="A blue and white shield with black background&#10;&#10;Description automatically generated">
            <a:extLst>
              <a:ext uri="{FF2B5EF4-FFF2-40B4-BE49-F238E27FC236}">
                <a16:creationId xmlns:a16="http://schemas.microsoft.com/office/drawing/2014/main" id="{C8E64A57-FF9C-2594-4467-0B77D91C6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530" y="2341618"/>
            <a:ext cx="666138" cy="666138"/>
          </a:xfrm>
          <a:prstGeom prst="rect">
            <a:avLst/>
          </a:prstGeom>
        </p:spPr>
      </p:pic>
      <p:sp>
        <p:nvSpPr>
          <p:cNvPr id="14" name="TextBox 13">
            <a:extLst>
              <a:ext uri="{FF2B5EF4-FFF2-40B4-BE49-F238E27FC236}">
                <a16:creationId xmlns:a16="http://schemas.microsoft.com/office/drawing/2014/main" id="{3093AC4C-0A05-871B-6BF9-1BF9A2686E1F}"/>
              </a:ext>
            </a:extLst>
          </p:cNvPr>
          <p:cNvSpPr txBox="1"/>
          <p:nvPr/>
        </p:nvSpPr>
        <p:spPr>
          <a:xfrm>
            <a:off x="8414802" y="1997231"/>
            <a:ext cx="2224908" cy="523220"/>
          </a:xfrm>
          <a:prstGeom prst="rect">
            <a:avLst/>
          </a:prstGeom>
          <a:noFill/>
        </p:spPr>
        <p:txBody>
          <a:bodyPr wrap="square" rtlCol="0">
            <a:spAutoFit/>
          </a:bodyPr>
          <a:lstStyle/>
          <a:p>
            <a:r>
              <a:rPr lang="en-US" sz="1400" dirty="0">
                <a:latin typeface="Consolas" panose="020B0609020204030204" pitchFamily="49" charset="0"/>
              </a:rPr>
              <a:t>How damaging is this attack?</a:t>
            </a:r>
            <a:endParaRPr lang="en-CA" sz="1400" dirty="0">
              <a:latin typeface="Consolas" panose="020B0609020204030204" pitchFamily="49" charset="0"/>
            </a:endParaRPr>
          </a:p>
        </p:txBody>
      </p:sp>
      <p:pic>
        <p:nvPicPr>
          <p:cNvPr id="15" name="Picture 14" descr="A person in a suit and tie&#10;&#10;Description automatically generated">
            <a:extLst>
              <a:ext uri="{FF2B5EF4-FFF2-40B4-BE49-F238E27FC236}">
                <a16:creationId xmlns:a16="http://schemas.microsoft.com/office/drawing/2014/main" id="{0B0097CD-BEA6-7C79-81C9-54E2CBF3B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318" y="3288065"/>
            <a:ext cx="966682" cy="966682"/>
          </a:xfrm>
          <a:prstGeom prst="rect">
            <a:avLst/>
          </a:prstGeom>
        </p:spPr>
      </p:pic>
      <p:sp>
        <p:nvSpPr>
          <p:cNvPr id="16" name="TextBox 15">
            <a:extLst>
              <a:ext uri="{FF2B5EF4-FFF2-40B4-BE49-F238E27FC236}">
                <a16:creationId xmlns:a16="http://schemas.microsoft.com/office/drawing/2014/main" id="{AA0A72A5-B761-3953-02CB-D5FCDFBA578C}"/>
              </a:ext>
            </a:extLst>
          </p:cNvPr>
          <p:cNvSpPr txBox="1"/>
          <p:nvPr/>
        </p:nvSpPr>
        <p:spPr>
          <a:xfrm>
            <a:off x="6125682" y="3304812"/>
            <a:ext cx="2007007" cy="954107"/>
          </a:xfrm>
          <a:prstGeom prst="rect">
            <a:avLst/>
          </a:prstGeom>
          <a:noFill/>
        </p:spPr>
        <p:txBody>
          <a:bodyPr wrap="square" rtlCol="0">
            <a:spAutoFit/>
          </a:bodyPr>
          <a:lstStyle/>
          <a:p>
            <a:r>
              <a:rPr lang="en-US" sz="1400" dirty="0">
                <a:latin typeface="Consolas" panose="020B0609020204030204" pitchFamily="49" charset="0"/>
              </a:rPr>
              <a:t>The damage is very bad, we can't afford any more losses.</a:t>
            </a:r>
            <a:endParaRPr lang="en-CA" sz="1400" dirty="0">
              <a:latin typeface="Consolas" panose="020B0609020204030204" pitchFamily="49" charset="0"/>
            </a:endParaRPr>
          </a:p>
        </p:txBody>
      </p:sp>
      <p:pic>
        <p:nvPicPr>
          <p:cNvPr id="17" name="Picture 16" descr="A person in a suit and tie&#10;&#10;Description automatically generated">
            <a:extLst>
              <a:ext uri="{FF2B5EF4-FFF2-40B4-BE49-F238E27FC236}">
                <a16:creationId xmlns:a16="http://schemas.microsoft.com/office/drawing/2014/main" id="{35B95A9A-7E2E-E983-B4BD-126EE6B70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834" y="3287768"/>
            <a:ext cx="966682" cy="966682"/>
          </a:xfrm>
          <a:prstGeom prst="rect">
            <a:avLst/>
          </a:prstGeom>
        </p:spPr>
      </p:pic>
      <p:sp>
        <p:nvSpPr>
          <p:cNvPr id="18" name="TextBox 17">
            <a:extLst>
              <a:ext uri="{FF2B5EF4-FFF2-40B4-BE49-F238E27FC236}">
                <a16:creationId xmlns:a16="http://schemas.microsoft.com/office/drawing/2014/main" id="{A22C1108-D5BA-30C0-A48B-9BE4726997B4}"/>
              </a:ext>
            </a:extLst>
          </p:cNvPr>
          <p:cNvSpPr txBox="1"/>
          <p:nvPr/>
        </p:nvSpPr>
        <p:spPr>
          <a:xfrm>
            <a:off x="9597641" y="3254335"/>
            <a:ext cx="2451802" cy="1169551"/>
          </a:xfrm>
          <a:prstGeom prst="rect">
            <a:avLst/>
          </a:prstGeom>
          <a:noFill/>
        </p:spPr>
        <p:txBody>
          <a:bodyPr wrap="square" rtlCol="0">
            <a:spAutoFit/>
          </a:bodyPr>
          <a:lstStyle/>
          <a:p>
            <a:r>
              <a:rPr lang="en-US" sz="1400" dirty="0">
                <a:latin typeface="Consolas" panose="020B0609020204030204" pitchFamily="49" charset="0"/>
              </a:rPr>
              <a:t>Well, the attack is very simple and we can work with this attack and bear the loss for a long time.</a:t>
            </a:r>
            <a:endParaRPr lang="en-CA" sz="1400" dirty="0">
              <a:latin typeface="Consolas" panose="020B0609020204030204" pitchFamily="49" charset="0"/>
            </a:endParaRPr>
          </a:p>
        </p:txBody>
      </p:sp>
      <p:sp>
        <p:nvSpPr>
          <p:cNvPr id="19" name="Rectangle 18">
            <a:extLst>
              <a:ext uri="{FF2B5EF4-FFF2-40B4-BE49-F238E27FC236}">
                <a16:creationId xmlns:a16="http://schemas.microsoft.com/office/drawing/2014/main" id="{EC2F543E-5506-F81C-07CD-68425FB15F90}"/>
              </a:ext>
            </a:extLst>
          </p:cNvPr>
          <p:cNvSpPr/>
          <p:nvPr/>
        </p:nvSpPr>
        <p:spPr>
          <a:xfrm>
            <a:off x="245806" y="1682193"/>
            <a:ext cx="4489367" cy="309628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 name="Picture 19" descr="A cartoon of a policeman&#10;&#10;Description automatically generated">
            <a:extLst>
              <a:ext uri="{FF2B5EF4-FFF2-40B4-BE49-F238E27FC236}">
                <a16:creationId xmlns:a16="http://schemas.microsoft.com/office/drawing/2014/main" id="{5985D3E8-1E30-18F1-1E44-D5DD4A1B2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831" y="4849938"/>
            <a:ext cx="1023105" cy="1023105"/>
          </a:xfrm>
          <a:prstGeom prst="rect">
            <a:avLst/>
          </a:prstGeom>
        </p:spPr>
      </p:pic>
      <p:sp>
        <p:nvSpPr>
          <p:cNvPr id="21" name="TextBox 20">
            <a:extLst>
              <a:ext uri="{FF2B5EF4-FFF2-40B4-BE49-F238E27FC236}">
                <a16:creationId xmlns:a16="http://schemas.microsoft.com/office/drawing/2014/main" id="{9FA4F989-E1D9-10C9-BCE4-D96D37078539}"/>
              </a:ext>
            </a:extLst>
          </p:cNvPr>
          <p:cNvSpPr txBox="1"/>
          <p:nvPr/>
        </p:nvSpPr>
        <p:spPr>
          <a:xfrm>
            <a:off x="6137075" y="5175807"/>
            <a:ext cx="2007007" cy="523220"/>
          </a:xfrm>
          <a:prstGeom prst="rect">
            <a:avLst/>
          </a:prstGeom>
          <a:noFill/>
        </p:spPr>
        <p:txBody>
          <a:bodyPr wrap="square" rtlCol="0">
            <a:spAutoFit/>
          </a:bodyPr>
          <a:lstStyle/>
          <a:p>
            <a:r>
              <a:rPr lang="en-US" sz="1400" dirty="0">
                <a:latin typeface="Consolas" panose="020B0609020204030204" pitchFamily="49" charset="0"/>
              </a:rPr>
              <a:t>Ok, disconnect the internet.</a:t>
            </a:r>
            <a:endParaRPr lang="en-CA" sz="1400" dirty="0">
              <a:latin typeface="Consolas" panose="020B0609020204030204" pitchFamily="49" charset="0"/>
            </a:endParaRPr>
          </a:p>
        </p:txBody>
      </p:sp>
      <p:pic>
        <p:nvPicPr>
          <p:cNvPr id="22" name="Picture 21" descr="A cartoon of a policeman&#10;&#10;Description automatically generated">
            <a:extLst>
              <a:ext uri="{FF2B5EF4-FFF2-40B4-BE49-F238E27FC236}">
                <a16:creationId xmlns:a16="http://schemas.microsoft.com/office/drawing/2014/main" id="{D519724E-1413-3515-E4B3-D1E51C03B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8698" y="4827107"/>
            <a:ext cx="1023105" cy="1023105"/>
          </a:xfrm>
          <a:prstGeom prst="rect">
            <a:avLst/>
          </a:prstGeom>
        </p:spPr>
      </p:pic>
      <p:sp>
        <p:nvSpPr>
          <p:cNvPr id="23" name="TextBox 22">
            <a:extLst>
              <a:ext uri="{FF2B5EF4-FFF2-40B4-BE49-F238E27FC236}">
                <a16:creationId xmlns:a16="http://schemas.microsoft.com/office/drawing/2014/main" id="{20F704DE-D418-0BA5-6288-EA5C9B22671F}"/>
              </a:ext>
            </a:extLst>
          </p:cNvPr>
          <p:cNvSpPr txBox="1"/>
          <p:nvPr/>
        </p:nvSpPr>
        <p:spPr>
          <a:xfrm>
            <a:off x="9650113" y="4938474"/>
            <a:ext cx="2541887" cy="1600438"/>
          </a:xfrm>
          <a:prstGeom prst="rect">
            <a:avLst/>
          </a:prstGeom>
          <a:noFill/>
        </p:spPr>
        <p:txBody>
          <a:bodyPr wrap="square" rtlCol="0">
            <a:spAutoFit/>
          </a:bodyPr>
          <a:lstStyle/>
          <a:p>
            <a:r>
              <a:rPr lang="en-US" sz="1400" dirty="0">
                <a:latin typeface="Consolas" panose="020B0609020204030204" pitchFamily="49" charset="0"/>
              </a:rPr>
              <a:t>Ok, keep working and do not allow the internet to be disconnected or to touch the victim device until I can catch the hacker red-handed.</a:t>
            </a:r>
            <a:endParaRPr lang="en-CA" sz="1400" dirty="0">
              <a:latin typeface="Consolas" panose="020B0609020204030204" pitchFamily="49" charset="0"/>
            </a:endParaRPr>
          </a:p>
        </p:txBody>
      </p:sp>
      <p:pic>
        <p:nvPicPr>
          <p:cNvPr id="24" name="Picture 23" descr="A blue and white shield with black background&#10;&#10;Description automatically generated">
            <a:extLst>
              <a:ext uri="{FF2B5EF4-FFF2-40B4-BE49-F238E27FC236}">
                <a16:creationId xmlns:a16="http://schemas.microsoft.com/office/drawing/2014/main" id="{A104ADE4-A9FE-4C74-1008-A0925D582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957" y="5519055"/>
            <a:ext cx="666138" cy="666138"/>
          </a:xfrm>
          <a:prstGeom prst="rect">
            <a:avLst/>
          </a:prstGeom>
        </p:spPr>
      </p:pic>
      <p:pic>
        <p:nvPicPr>
          <p:cNvPr id="25" name="Picture 24" descr="A blue and white shield with black background&#10;&#10;Description automatically generated">
            <a:extLst>
              <a:ext uri="{FF2B5EF4-FFF2-40B4-BE49-F238E27FC236}">
                <a16:creationId xmlns:a16="http://schemas.microsoft.com/office/drawing/2014/main" id="{BBF1502C-A8E1-33EA-6451-599C233E4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622" y="5503430"/>
            <a:ext cx="666138" cy="666138"/>
          </a:xfrm>
          <a:prstGeom prst="rect">
            <a:avLst/>
          </a:prstGeom>
        </p:spPr>
      </p:pic>
      <p:sp>
        <p:nvSpPr>
          <p:cNvPr id="26" name="Rectangle 25">
            <a:extLst>
              <a:ext uri="{FF2B5EF4-FFF2-40B4-BE49-F238E27FC236}">
                <a16:creationId xmlns:a16="http://schemas.microsoft.com/office/drawing/2014/main" id="{1F2C2921-40C2-C2EC-6E3A-5F81B2AEB56D}"/>
              </a:ext>
            </a:extLst>
          </p:cNvPr>
          <p:cNvSpPr/>
          <p:nvPr/>
        </p:nvSpPr>
        <p:spPr>
          <a:xfrm>
            <a:off x="4855982" y="1678161"/>
            <a:ext cx="7259435" cy="504331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Arrow Connector 27">
            <a:extLst>
              <a:ext uri="{FF2B5EF4-FFF2-40B4-BE49-F238E27FC236}">
                <a16:creationId xmlns:a16="http://schemas.microsoft.com/office/drawing/2014/main" id="{DFD5415E-D5C9-18AA-E604-44AE8556FFE3}"/>
              </a:ext>
            </a:extLst>
          </p:cNvPr>
          <p:cNvCxnSpPr/>
          <p:nvPr/>
        </p:nvCxnSpPr>
        <p:spPr>
          <a:xfrm flipH="1">
            <a:off x="6636774" y="2852223"/>
            <a:ext cx="176981" cy="24493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748FC69-367E-5610-FEA8-4A6BD9B24353}"/>
              </a:ext>
            </a:extLst>
          </p:cNvPr>
          <p:cNvCxnSpPr>
            <a:cxnSpLocks/>
          </p:cNvCxnSpPr>
          <p:nvPr/>
        </p:nvCxnSpPr>
        <p:spPr>
          <a:xfrm>
            <a:off x="9070250" y="2814770"/>
            <a:ext cx="176981" cy="24493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8054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D95B-94C3-B180-CB70-D6EE6951BFF1}"/>
              </a:ext>
            </a:extLst>
          </p:cNvPr>
          <p:cNvSpPr>
            <a:spLocks noGrp="1"/>
          </p:cNvSpPr>
          <p:nvPr>
            <p:ph type="title"/>
          </p:nvPr>
        </p:nvSpPr>
        <p:spPr>
          <a:xfrm>
            <a:off x="186613" y="136525"/>
            <a:ext cx="7615335" cy="964487"/>
          </a:xfrm>
        </p:spPr>
        <p:txBody>
          <a:bodyPr/>
          <a:lstStyle/>
          <a:p>
            <a:r>
              <a:rPr lang="en-US" dirty="0">
                <a:latin typeface="Consolas" panose="020B0609020204030204" pitchFamily="49" charset="0"/>
              </a:rPr>
              <a:t>Results</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618C57A5-F636-DA58-1388-E94E83F13B29}"/>
              </a:ext>
            </a:extLst>
          </p:cNvPr>
          <p:cNvSpPr>
            <a:spLocks noGrp="1"/>
          </p:cNvSpPr>
          <p:nvPr>
            <p:ph idx="1"/>
          </p:nvPr>
        </p:nvSpPr>
        <p:spPr>
          <a:xfrm>
            <a:off x="186613" y="1240971"/>
            <a:ext cx="8369558" cy="5480504"/>
          </a:xfrm>
        </p:spPr>
        <p:txBody>
          <a:bodyPr>
            <a:normAutofit/>
          </a:bodyPr>
          <a:lstStyle/>
          <a:p>
            <a:pPr marL="0" indent="0">
              <a:buNone/>
            </a:pPr>
            <a:r>
              <a:rPr lang="en-US" sz="1600" b="1" dirty="0">
                <a:solidFill>
                  <a:srgbClr val="FFC000"/>
                </a:solidFill>
                <a:latin typeface="Consolas" panose="020B0609020204030204" pitchFamily="49" charset="0"/>
              </a:rPr>
              <a:t>B] Keyword Hits</a:t>
            </a:r>
            <a:r>
              <a:rPr lang="en-US" sz="1600" dirty="0">
                <a:latin typeface="Consolas" panose="020B0609020204030204" pitchFamily="49" charset="0"/>
              </a:rPr>
              <a:t>:</a:t>
            </a:r>
          </a:p>
          <a:p>
            <a:r>
              <a:rPr lang="en-US" sz="1600" b="1" dirty="0">
                <a:solidFill>
                  <a:srgbClr val="FFC000"/>
                </a:solidFill>
                <a:latin typeface="Consolas" panose="020B0609020204030204" pitchFamily="49" charset="0"/>
              </a:rPr>
              <a:t>`Single Literal Keyword Search` and `Single Regular Expression Search`</a:t>
            </a:r>
            <a:r>
              <a:rPr lang="en-US" sz="1600" dirty="0">
                <a:latin typeface="Consolas" panose="020B0609020204030204" pitchFamily="49" charset="0"/>
              </a:rPr>
              <a:t>: Searches for specific keywords or patterns (like email addresses, credit card numbers, or flagged terms) across the data. </a:t>
            </a:r>
          </a:p>
          <a:p>
            <a:r>
              <a:rPr lang="en-US" sz="1600" b="1" dirty="0">
                <a:solidFill>
                  <a:srgbClr val="FFC000"/>
                </a:solidFill>
                <a:latin typeface="Consolas" panose="020B0609020204030204" pitchFamily="49" charset="0"/>
              </a:rPr>
              <a:t>Email Addresses</a:t>
            </a:r>
            <a:r>
              <a:rPr lang="en-US" sz="1600" dirty="0">
                <a:latin typeface="Consolas" panose="020B0609020204030204" pitchFamily="49" charset="0"/>
              </a:rPr>
              <a:t>: Detects email addresses across files. This could be useful for identifying user accounts, contacts, or communication recipients.</a:t>
            </a:r>
          </a:p>
          <a:p>
            <a:pPr marL="0" indent="0">
              <a:buNone/>
            </a:pPr>
            <a:endParaRPr lang="en-US" sz="1600" b="1" dirty="0">
              <a:solidFill>
                <a:srgbClr val="FF0000"/>
              </a:solidFill>
              <a:latin typeface="Consolas" panose="020B0609020204030204" pitchFamily="49" charset="0"/>
            </a:endParaRPr>
          </a:p>
          <a:p>
            <a:pPr marL="0" indent="0">
              <a:buNone/>
            </a:pPr>
            <a:r>
              <a:rPr lang="en-US" sz="1600" b="1" dirty="0">
                <a:solidFill>
                  <a:srgbClr val="FF0000"/>
                </a:solidFill>
                <a:latin typeface="Consolas" panose="020B0609020204030204" pitchFamily="49" charset="0"/>
              </a:rPr>
              <a:t>C] Hashset Hits</a:t>
            </a:r>
            <a:r>
              <a:rPr lang="en-US" sz="1600" dirty="0">
                <a:latin typeface="Consolas" panose="020B0609020204030204" pitchFamily="49" charset="0"/>
              </a:rPr>
              <a:t>: Uses a hash database to compare file hashes, identifying known files, either trusted or malicious, depending on the database. </a:t>
            </a:r>
          </a:p>
          <a:p>
            <a:pPr marL="0" indent="0">
              <a:buNone/>
            </a:pPr>
            <a:r>
              <a:rPr lang="en-US" sz="1600" b="1" dirty="0">
                <a:solidFill>
                  <a:srgbClr val="C00000"/>
                </a:solidFill>
                <a:latin typeface="Consolas" panose="020B0609020204030204" pitchFamily="49" charset="0"/>
              </a:rPr>
              <a:t>D] Email Messages</a:t>
            </a:r>
            <a:r>
              <a:rPr lang="en-US" sz="1600" dirty="0">
                <a:latin typeface="Consolas" panose="020B0609020204030204" pitchFamily="49" charset="0"/>
              </a:rPr>
              <a:t>: Lists and organizes email data, showing sender, recipient, subject, and content. </a:t>
            </a:r>
          </a:p>
          <a:p>
            <a:pPr marL="0" indent="0">
              <a:buNone/>
            </a:pPr>
            <a:r>
              <a:rPr lang="en-US" sz="1600" b="1" dirty="0">
                <a:solidFill>
                  <a:srgbClr val="C00000"/>
                </a:solidFill>
                <a:latin typeface="Consolas" panose="020B0609020204030204" pitchFamily="49" charset="0"/>
              </a:rPr>
              <a:t>E] Interesting Items</a:t>
            </a:r>
            <a:r>
              <a:rPr lang="en-US" sz="1600" dirty="0">
                <a:latin typeface="Consolas" panose="020B0609020204030204" pitchFamily="49" charset="0"/>
              </a:rPr>
              <a:t>: Automatically flagged files based on criteria like unusual activity, high frequency of modification, or potential relevance to the investigation. Examples might include financial records or communication logs.</a:t>
            </a:r>
          </a:p>
          <a:p>
            <a:pPr marL="0" indent="0">
              <a:buNone/>
            </a:pPr>
            <a:r>
              <a:rPr lang="en-US" sz="1600" b="1" dirty="0">
                <a:solidFill>
                  <a:srgbClr val="FFC000"/>
                </a:solidFill>
                <a:latin typeface="Consolas" panose="020B0609020204030204" pitchFamily="49" charset="0"/>
              </a:rPr>
              <a:t>F] Accounts</a:t>
            </a:r>
            <a:r>
              <a:rPr lang="en-US" sz="1600" dirty="0">
                <a:latin typeface="Consolas" panose="020B0609020204030204" pitchFamily="49" charset="0"/>
              </a:rPr>
              <a:t>: Shows user accounts associated with the device, helping identify who accessed or controlled the device.</a:t>
            </a:r>
            <a:endParaRPr lang="en-CA"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3C69E05D-E5E8-C165-1E8F-D4F0755933C3}"/>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B651C416-31DD-C64C-008C-4A8C57331551}"/>
              </a:ext>
            </a:extLst>
          </p:cNvPr>
          <p:cNvPicPr>
            <a:picLocks noChangeAspect="1"/>
          </p:cNvPicPr>
          <p:nvPr/>
        </p:nvPicPr>
        <p:blipFill>
          <a:blip r:embed="rId2"/>
          <a:stretch>
            <a:fillRect/>
          </a:stretch>
        </p:blipFill>
        <p:spPr>
          <a:xfrm>
            <a:off x="8714792" y="1807186"/>
            <a:ext cx="3477208" cy="4459470"/>
          </a:xfrm>
          <a:prstGeom prst="rect">
            <a:avLst/>
          </a:prstGeom>
        </p:spPr>
      </p:pic>
    </p:spTree>
    <p:extLst>
      <p:ext uri="{BB962C8B-B14F-4D97-AF65-F5344CB8AC3E}">
        <p14:creationId xmlns:p14="http://schemas.microsoft.com/office/powerpoint/2010/main" val="2939453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5B0F-3456-50ED-7646-4F1458830BAD}"/>
              </a:ext>
            </a:extLst>
          </p:cNvPr>
          <p:cNvSpPr>
            <a:spLocks noGrp="1"/>
          </p:cNvSpPr>
          <p:nvPr>
            <p:ph type="title"/>
          </p:nvPr>
        </p:nvSpPr>
        <p:spPr/>
        <p:txBody>
          <a:bodyPr/>
          <a:lstStyle/>
          <a:p>
            <a:r>
              <a:rPr lang="en-US" dirty="0">
                <a:latin typeface="Consolas" panose="020B0609020204030204" pitchFamily="49" charset="0"/>
              </a:rPr>
              <a:t>Create Case</a:t>
            </a:r>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BF48D990-9C11-4C3A-10A2-4E7589FC84B6}"/>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4124D2DE-11B2-090A-9D13-83AAA5AE6F13}"/>
              </a:ext>
            </a:extLst>
          </p:cNvPr>
          <p:cNvPicPr>
            <a:picLocks noChangeAspect="1"/>
          </p:cNvPicPr>
          <p:nvPr/>
        </p:nvPicPr>
        <p:blipFill>
          <a:blip r:embed="rId2"/>
          <a:stretch>
            <a:fillRect/>
          </a:stretch>
        </p:blipFill>
        <p:spPr>
          <a:xfrm>
            <a:off x="320478" y="1905748"/>
            <a:ext cx="4412890" cy="2944437"/>
          </a:xfrm>
          <a:prstGeom prst="rect">
            <a:avLst/>
          </a:prstGeom>
        </p:spPr>
      </p:pic>
      <p:pic>
        <p:nvPicPr>
          <p:cNvPr id="8" name="Picture 7">
            <a:extLst>
              <a:ext uri="{FF2B5EF4-FFF2-40B4-BE49-F238E27FC236}">
                <a16:creationId xmlns:a16="http://schemas.microsoft.com/office/drawing/2014/main" id="{F022AAB9-88B6-878F-CF74-C0875BEE741E}"/>
              </a:ext>
            </a:extLst>
          </p:cNvPr>
          <p:cNvPicPr>
            <a:picLocks noChangeAspect="1"/>
          </p:cNvPicPr>
          <p:nvPr/>
        </p:nvPicPr>
        <p:blipFill>
          <a:blip r:embed="rId3"/>
          <a:stretch>
            <a:fillRect/>
          </a:stretch>
        </p:blipFill>
        <p:spPr>
          <a:xfrm>
            <a:off x="4931626" y="1905748"/>
            <a:ext cx="7086204" cy="4191091"/>
          </a:xfrm>
          <a:prstGeom prst="rect">
            <a:avLst/>
          </a:prstGeom>
        </p:spPr>
      </p:pic>
    </p:spTree>
    <p:extLst>
      <p:ext uri="{BB962C8B-B14F-4D97-AF65-F5344CB8AC3E}">
        <p14:creationId xmlns:p14="http://schemas.microsoft.com/office/powerpoint/2010/main" val="3710851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759271C-48D1-7933-77D4-1850867BA4F2}"/>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54C9FE80-5B87-179A-7EA2-BF2B5DD2812B}"/>
              </a:ext>
            </a:extLst>
          </p:cNvPr>
          <p:cNvPicPr>
            <a:picLocks noChangeAspect="1"/>
          </p:cNvPicPr>
          <p:nvPr/>
        </p:nvPicPr>
        <p:blipFill>
          <a:blip r:embed="rId2"/>
          <a:stretch>
            <a:fillRect/>
          </a:stretch>
        </p:blipFill>
        <p:spPr>
          <a:xfrm>
            <a:off x="242427" y="443512"/>
            <a:ext cx="6088704" cy="3603784"/>
          </a:xfrm>
          <a:prstGeom prst="rect">
            <a:avLst/>
          </a:prstGeom>
        </p:spPr>
      </p:pic>
      <p:pic>
        <p:nvPicPr>
          <p:cNvPr id="8" name="Picture 7">
            <a:extLst>
              <a:ext uri="{FF2B5EF4-FFF2-40B4-BE49-F238E27FC236}">
                <a16:creationId xmlns:a16="http://schemas.microsoft.com/office/drawing/2014/main" id="{8A573480-A17B-47D5-E4FB-8E89FE43299A}"/>
              </a:ext>
            </a:extLst>
          </p:cNvPr>
          <p:cNvPicPr>
            <a:picLocks noChangeAspect="1"/>
          </p:cNvPicPr>
          <p:nvPr/>
        </p:nvPicPr>
        <p:blipFill>
          <a:blip r:embed="rId3"/>
          <a:stretch>
            <a:fillRect/>
          </a:stretch>
        </p:blipFill>
        <p:spPr>
          <a:xfrm>
            <a:off x="6499685" y="362947"/>
            <a:ext cx="5595656" cy="3764915"/>
          </a:xfrm>
          <a:prstGeom prst="rect">
            <a:avLst/>
          </a:prstGeom>
        </p:spPr>
      </p:pic>
      <p:pic>
        <p:nvPicPr>
          <p:cNvPr id="10" name="Picture 9">
            <a:extLst>
              <a:ext uri="{FF2B5EF4-FFF2-40B4-BE49-F238E27FC236}">
                <a16:creationId xmlns:a16="http://schemas.microsoft.com/office/drawing/2014/main" id="{4481D7EB-D00E-156A-A7FA-4E93EC926498}"/>
              </a:ext>
            </a:extLst>
          </p:cNvPr>
          <p:cNvPicPr>
            <a:picLocks noChangeAspect="1"/>
          </p:cNvPicPr>
          <p:nvPr/>
        </p:nvPicPr>
        <p:blipFill>
          <a:blip r:embed="rId4"/>
          <a:stretch>
            <a:fillRect/>
          </a:stretch>
        </p:blipFill>
        <p:spPr>
          <a:xfrm>
            <a:off x="1157130" y="4418150"/>
            <a:ext cx="10069330" cy="1857634"/>
          </a:xfrm>
          <a:prstGeom prst="rect">
            <a:avLst/>
          </a:prstGeom>
        </p:spPr>
      </p:pic>
    </p:spTree>
    <p:extLst>
      <p:ext uri="{BB962C8B-B14F-4D97-AF65-F5344CB8AC3E}">
        <p14:creationId xmlns:p14="http://schemas.microsoft.com/office/powerpoint/2010/main" val="41352602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A224A8A-62D6-2F4E-4163-412D60F8DA50}"/>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90FCE130-0A59-76A6-40E0-7D6E6FF98C54}"/>
              </a:ext>
            </a:extLst>
          </p:cNvPr>
          <p:cNvPicPr>
            <a:picLocks noChangeAspect="1"/>
          </p:cNvPicPr>
          <p:nvPr/>
        </p:nvPicPr>
        <p:blipFill>
          <a:blip r:embed="rId2"/>
          <a:stretch>
            <a:fillRect/>
          </a:stretch>
        </p:blipFill>
        <p:spPr>
          <a:xfrm>
            <a:off x="1207173" y="0"/>
            <a:ext cx="9777653" cy="6858000"/>
          </a:xfrm>
          <a:prstGeom prst="rect">
            <a:avLst/>
          </a:prstGeom>
        </p:spPr>
      </p:pic>
    </p:spTree>
    <p:extLst>
      <p:ext uri="{BB962C8B-B14F-4D97-AF65-F5344CB8AC3E}">
        <p14:creationId xmlns:p14="http://schemas.microsoft.com/office/powerpoint/2010/main" val="3665211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6322-3E57-52B3-BDF9-75FB923E5BE3}"/>
              </a:ext>
            </a:extLst>
          </p:cNvPr>
          <p:cNvSpPr>
            <a:spLocks noGrp="1"/>
          </p:cNvSpPr>
          <p:nvPr>
            <p:ph type="title"/>
          </p:nvPr>
        </p:nvSpPr>
        <p:spPr/>
        <p:txBody>
          <a:bodyPr/>
          <a:lstStyle/>
          <a:p>
            <a:r>
              <a:rPr lang="en-US" dirty="0">
                <a:latin typeface="Consolas" panose="020B0609020204030204" pitchFamily="49" charset="0"/>
              </a:rPr>
              <a:t>SCO Colum</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1C79B93C-9FC6-C079-342F-218C1ADDA085}"/>
              </a:ext>
            </a:extLst>
          </p:cNvPr>
          <p:cNvSpPr>
            <a:spLocks noGrp="1"/>
          </p:cNvSpPr>
          <p:nvPr>
            <p:ph idx="1"/>
          </p:nvPr>
        </p:nvSpPr>
        <p:spPr/>
        <p:txBody>
          <a:bodyPr>
            <a:normAutofit/>
          </a:bodyPr>
          <a:lstStyle/>
          <a:p>
            <a:r>
              <a:rPr lang="en-US" sz="1800" dirty="0">
                <a:latin typeface="Consolas" panose="020B0609020204030204" pitchFamily="49" charset="0"/>
              </a:rPr>
              <a:t>S (Hash set) </a:t>
            </a:r>
            <a:r>
              <a:rPr lang="en-US" sz="1800" dirty="0">
                <a:latin typeface="Consolas" panose="020B0609020204030204" pitchFamily="49" charset="0"/>
                <a:sym typeface="Wingdings" panose="05000000000000000000" pitchFamily="2" charset="2"/>
              </a:rPr>
              <a:t> This indicates that a file’s hash matches a known hash in a hash set. victim hash == hacker hash</a:t>
            </a:r>
            <a:endParaRPr lang="en-US" sz="1800" dirty="0">
              <a:latin typeface="Consolas" panose="020B0609020204030204" pitchFamily="49" charset="0"/>
            </a:endParaRPr>
          </a:p>
          <a:p>
            <a:endParaRPr lang="en-US" sz="1800" dirty="0">
              <a:latin typeface="Consolas" panose="020B0609020204030204" pitchFamily="49" charset="0"/>
            </a:endParaRPr>
          </a:p>
          <a:p>
            <a:endParaRPr lang="en-US" sz="1800" dirty="0">
              <a:latin typeface="Consolas" panose="020B0609020204030204" pitchFamily="49" charset="0"/>
            </a:endParaRPr>
          </a:p>
          <a:p>
            <a:r>
              <a:rPr lang="en-US" sz="1800" dirty="0">
                <a:latin typeface="Consolas" panose="020B0609020204030204" pitchFamily="49" charset="0"/>
              </a:rPr>
              <a:t>C (Comment) </a:t>
            </a:r>
            <a:r>
              <a:rPr lang="en-US" sz="1800" dirty="0">
                <a:latin typeface="Consolas" panose="020B0609020204030204" pitchFamily="49" charset="0"/>
                <a:sym typeface="Wingdings" panose="05000000000000000000" pitchFamily="2" charset="2"/>
              </a:rPr>
              <a:t> A comment attached to a file by the investigator or an automated tool to add context or notes about that file.</a:t>
            </a:r>
            <a:endParaRPr lang="en-US" sz="1800" dirty="0">
              <a:latin typeface="Consolas" panose="020B0609020204030204" pitchFamily="49" charset="0"/>
            </a:endParaRPr>
          </a:p>
          <a:p>
            <a:endParaRPr lang="en-US" sz="1800" dirty="0">
              <a:latin typeface="Consolas" panose="020B0609020204030204" pitchFamily="49" charset="0"/>
            </a:endParaRPr>
          </a:p>
          <a:p>
            <a:endParaRPr lang="en-US" sz="1800" dirty="0">
              <a:latin typeface="Consolas" panose="020B0609020204030204" pitchFamily="49" charset="0"/>
            </a:endParaRPr>
          </a:p>
          <a:p>
            <a:r>
              <a:rPr lang="en-US" sz="1800" dirty="0">
                <a:latin typeface="Consolas" panose="020B0609020204030204" pitchFamily="49" charset="0"/>
              </a:rPr>
              <a:t>O (Occurrences) </a:t>
            </a:r>
            <a:r>
              <a:rPr lang="en-US" sz="1800" dirty="0">
                <a:latin typeface="Consolas" panose="020B0609020204030204" pitchFamily="49" charset="0"/>
                <a:sym typeface="Wingdings" panose="05000000000000000000" pitchFamily="2" charset="2"/>
              </a:rPr>
              <a:t> Indicates that the file has appeared in multiple cases, which can be crucial in identifying shared or commonly used files.</a:t>
            </a:r>
            <a:endParaRPr lang="en-CA" sz="1800" dirty="0">
              <a:latin typeface="Consolas" panose="020B0609020204030204" pitchFamily="49" charset="0"/>
            </a:endParaRPr>
          </a:p>
        </p:txBody>
      </p:sp>
      <p:sp>
        <p:nvSpPr>
          <p:cNvPr id="4" name="Footer Placeholder 3">
            <a:extLst>
              <a:ext uri="{FF2B5EF4-FFF2-40B4-BE49-F238E27FC236}">
                <a16:creationId xmlns:a16="http://schemas.microsoft.com/office/drawing/2014/main" id="{AAA985CF-8A7B-679A-C1A6-436F81CDE85D}"/>
              </a:ext>
            </a:extLst>
          </p:cNvPr>
          <p:cNvSpPr>
            <a:spLocks noGrp="1"/>
          </p:cNvSpPr>
          <p:nvPr>
            <p:ph type="ftr" sz="quarter" idx="11"/>
          </p:nvPr>
        </p:nvSpPr>
        <p:spPr/>
        <p:txBody>
          <a:bodyPr/>
          <a:lstStyle/>
          <a:p>
            <a:r>
              <a:rPr lang="sv-SE"/>
              <a:t>INST. : ENG.ALI BANI BAKAR &amp; ENG.Dana Al-Mahrouk</a:t>
            </a:r>
            <a:endParaRPr lang="en-CA"/>
          </a:p>
        </p:txBody>
      </p:sp>
      <p:pic>
        <p:nvPicPr>
          <p:cNvPr id="5" name="Graphic 4" descr="Paperclip with solid fill">
            <a:extLst>
              <a:ext uri="{FF2B5EF4-FFF2-40B4-BE49-F238E27FC236}">
                <a16:creationId xmlns:a16="http://schemas.microsoft.com/office/drawing/2014/main" id="{0D2ADB7E-B055-4258-B4C0-42E67BAF21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76" y="3086894"/>
            <a:ext cx="914400" cy="914400"/>
          </a:xfrm>
          <a:prstGeom prst="rect">
            <a:avLst/>
          </a:prstGeom>
        </p:spPr>
      </p:pic>
      <p:pic>
        <p:nvPicPr>
          <p:cNvPr id="6" name="Graphic 5" descr="Paper with solid fill">
            <a:extLst>
              <a:ext uri="{FF2B5EF4-FFF2-40B4-BE49-F238E27FC236}">
                <a16:creationId xmlns:a16="http://schemas.microsoft.com/office/drawing/2014/main" id="{EB652EC6-8CB7-231A-4A2B-AE6F679F2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76" y="1646238"/>
            <a:ext cx="883837" cy="883837"/>
          </a:xfrm>
          <a:prstGeom prst="rect">
            <a:avLst/>
          </a:prstGeom>
        </p:spPr>
      </p:pic>
      <p:pic>
        <p:nvPicPr>
          <p:cNvPr id="7" name="Graphic 6" descr="Morse Code with solid fill">
            <a:extLst>
              <a:ext uri="{FF2B5EF4-FFF2-40B4-BE49-F238E27FC236}">
                <a16:creationId xmlns:a16="http://schemas.microsoft.com/office/drawing/2014/main" id="{FD908056-EA73-C760-E7C4-2E59A6B47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2375" y="1909548"/>
            <a:ext cx="514053" cy="514053"/>
          </a:xfrm>
          <a:prstGeom prst="rect">
            <a:avLst/>
          </a:prstGeom>
        </p:spPr>
      </p:pic>
      <p:pic>
        <p:nvPicPr>
          <p:cNvPr id="8" name="Graphic 7" descr="Research with solid fill">
            <a:extLst>
              <a:ext uri="{FF2B5EF4-FFF2-40B4-BE49-F238E27FC236}">
                <a16:creationId xmlns:a16="http://schemas.microsoft.com/office/drawing/2014/main" id="{15AF0348-63F3-DF30-830C-1A8D18437B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577" y="4348163"/>
            <a:ext cx="863599" cy="863599"/>
          </a:xfrm>
          <a:prstGeom prst="rect">
            <a:avLst/>
          </a:prstGeom>
        </p:spPr>
      </p:pic>
    </p:spTree>
    <p:extLst>
      <p:ext uri="{BB962C8B-B14F-4D97-AF65-F5344CB8AC3E}">
        <p14:creationId xmlns:p14="http://schemas.microsoft.com/office/powerpoint/2010/main" val="705323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Document with solid fill">
            <a:extLst>
              <a:ext uri="{FF2B5EF4-FFF2-40B4-BE49-F238E27FC236}">
                <a16:creationId xmlns:a16="http://schemas.microsoft.com/office/drawing/2014/main" id="{C40B3D50-A7D3-7F48-AD29-426E18913A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499" y="3173915"/>
            <a:ext cx="1287134" cy="1287134"/>
          </a:xfrm>
          <a:prstGeom prst="rect">
            <a:avLst/>
          </a:prstGeom>
        </p:spPr>
      </p:pic>
      <p:sp>
        <p:nvSpPr>
          <p:cNvPr id="4" name="TextBox 3">
            <a:extLst>
              <a:ext uri="{FF2B5EF4-FFF2-40B4-BE49-F238E27FC236}">
                <a16:creationId xmlns:a16="http://schemas.microsoft.com/office/drawing/2014/main" id="{B2F6E32A-73EB-9479-428E-0A65D29E6DA2}"/>
              </a:ext>
            </a:extLst>
          </p:cNvPr>
          <p:cNvSpPr txBox="1"/>
          <p:nvPr/>
        </p:nvSpPr>
        <p:spPr>
          <a:xfrm>
            <a:off x="395190" y="4364003"/>
            <a:ext cx="1338443" cy="400110"/>
          </a:xfrm>
          <a:prstGeom prst="rect">
            <a:avLst/>
          </a:prstGeom>
          <a:noFill/>
        </p:spPr>
        <p:txBody>
          <a:bodyPr wrap="none" rtlCol="0">
            <a:spAutoFit/>
          </a:bodyPr>
          <a:lstStyle/>
          <a:p>
            <a:r>
              <a:rPr lang="en-US" sz="2000" b="1" dirty="0"/>
              <a:t>Clear Text</a:t>
            </a:r>
            <a:endParaRPr lang="en-CA" sz="2000" b="1" dirty="0"/>
          </a:p>
        </p:txBody>
      </p:sp>
      <p:pic>
        <p:nvPicPr>
          <p:cNvPr id="5" name="Graphic 4" descr="Paper with solid fill">
            <a:extLst>
              <a:ext uri="{FF2B5EF4-FFF2-40B4-BE49-F238E27FC236}">
                <a16:creationId xmlns:a16="http://schemas.microsoft.com/office/drawing/2014/main" id="{FD853F9A-6C4A-6371-BEAF-E25CB52F8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3472" y="4461049"/>
            <a:ext cx="1287133" cy="1287133"/>
          </a:xfrm>
          <a:prstGeom prst="rect">
            <a:avLst/>
          </a:prstGeom>
        </p:spPr>
      </p:pic>
      <p:pic>
        <p:nvPicPr>
          <p:cNvPr id="36" name="Graphic 35" descr="Gears with solid fill">
            <a:extLst>
              <a:ext uri="{FF2B5EF4-FFF2-40B4-BE49-F238E27FC236}">
                <a16:creationId xmlns:a16="http://schemas.microsoft.com/office/drawing/2014/main" id="{0CFA97EE-3E5C-264B-BA29-2877226CB0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2426" y="2355711"/>
            <a:ext cx="829372" cy="829372"/>
          </a:xfrm>
          <a:prstGeom prst="rect">
            <a:avLst/>
          </a:prstGeom>
        </p:spPr>
      </p:pic>
      <p:pic>
        <p:nvPicPr>
          <p:cNvPr id="37" name="Graphic 36" descr="Morse Code with solid fill">
            <a:extLst>
              <a:ext uri="{FF2B5EF4-FFF2-40B4-BE49-F238E27FC236}">
                <a16:creationId xmlns:a16="http://schemas.microsoft.com/office/drawing/2014/main" id="{37001841-9C9D-AA2C-A1C0-85901B7671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9341" y="4828719"/>
            <a:ext cx="748616" cy="748616"/>
          </a:xfrm>
          <a:prstGeom prst="rect">
            <a:avLst/>
          </a:prstGeom>
        </p:spPr>
      </p:pic>
      <p:sp>
        <p:nvSpPr>
          <p:cNvPr id="38" name="Rectangle 37">
            <a:extLst>
              <a:ext uri="{FF2B5EF4-FFF2-40B4-BE49-F238E27FC236}">
                <a16:creationId xmlns:a16="http://schemas.microsoft.com/office/drawing/2014/main" id="{FDA07C92-CE3E-23A5-DB59-27FF128D739A}"/>
              </a:ext>
            </a:extLst>
          </p:cNvPr>
          <p:cNvSpPr/>
          <p:nvPr/>
        </p:nvSpPr>
        <p:spPr>
          <a:xfrm>
            <a:off x="3571637" y="2229742"/>
            <a:ext cx="1250950" cy="1054390"/>
          </a:xfrm>
          <a:prstGeom prst="rect">
            <a:avLst/>
          </a:prstGeom>
          <a:no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48FB5292-63E8-7F9D-3589-2D288A66C2F6}"/>
              </a:ext>
            </a:extLst>
          </p:cNvPr>
          <p:cNvSpPr txBox="1"/>
          <p:nvPr/>
        </p:nvSpPr>
        <p:spPr>
          <a:xfrm>
            <a:off x="654690" y="4692144"/>
            <a:ext cx="870751" cy="369332"/>
          </a:xfrm>
          <a:prstGeom prst="rect">
            <a:avLst/>
          </a:prstGeom>
          <a:noFill/>
        </p:spPr>
        <p:txBody>
          <a:bodyPr wrap="none" rtlCol="0">
            <a:spAutoFit/>
          </a:bodyPr>
          <a:lstStyle/>
          <a:p>
            <a:r>
              <a:rPr lang="en-US" b="1" dirty="0"/>
              <a:t>(Input)</a:t>
            </a:r>
            <a:endParaRPr lang="en-CA" b="1" dirty="0"/>
          </a:p>
        </p:txBody>
      </p:sp>
      <p:sp>
        <p:nvSpPr>
          <p:cNvPr id="40" name="TextBox 39">
            <a:extLst>
              <a:ext uri="{FF2B5EF4-FFF2-40B4-BE49-F238E27FC236}">
                <a16:creationId xmlns:a16="http://schemas.microsoft.com/office/drawing/2014/main" id="{37FE39E4-71B8-31D2-3AA6-33405BF3B5C3}"/>
              </a:ext>
            </a:extLst>
          </p:cNvPr>
          <p:cNvSpPr txBox="1"/>
          <p:nvPr/>
        </p:nvSpPr>
        <p:spPr>
          <a:xfrm>
            <a:off x="3332078" y="3318930"/>
            <a:ext cx="1880964" cy="400110"/>
          </a:xfrm>
          <a:prstGeom prst="rect">
            <a:avLst/>
          </a:prstGeom>
          <a:noFill/>
        </p:spPr>
        <p:txBody>
          <a:bodyPr wrap="none" rtlCol="0">
            <a:spAutoFit/>
          </a:bodyPr>
          <a:lstStyle/>
          <a:p>
            <a:r>
              <a:rPr lang="en-US" sz="2000" b="1" dirty="0"/>
              <a:t>Hash Function</a:t>
            </a:r>
            <a:endParaRPr lang="en-CA" sz="2000" b="1" dirty="0"/>
          </a:p>
        </p:txBody>
      </p:sp>
      <p:sp>
        <p:nvSpPr>
          <p:cNvPr id="42" name="TextBox 41">
            <a:extLst>
              <a:ext uri="{FF2B5EF4-FFF2-40B4-BE49-F238E27FC236}">
                <a16:creationId xmlns:a16="http://schemas.microsoft.com/office/drawing/2014/main" id="{BCB2F2D5-5DE3-8767-A44E-A315B209DF7E}"/>
              </a:ext>
            </a:extLst>
          </p:cNvPr>
          <p:cNvSpPr txBox="1"/>
          <p:nvPr/>
        </p:nvSpPr>
        <p:spPr>
          <a:xfrm>
            <a:off x="6191774" y="5601661"/>
            <a:ext cx="1690527" cy="400110"/>
          </a:xfrm>
          <a:prstGeom prst="rect">
            <a:avLst/>
          </a:prstGeom>
          <a:noFill/>
        </p:spPr>
        <p:txBody>
          <a:bodyPr wrap="none" rtlCol="0">
            <a:spAutoFit/>
          </a:bodyPr>
          <a:lstStyle/>
          <a:p>
            <a:r>
              <a:rPr lang="en-US" sz="2000" b="1" dirty="0"/>
              <a:t>Hash Value 2</a:t>
            </a:r>
            <a:endParaRPr lang="en-CA" sz="2000" b="1" dirty="0"/>
          </a:p>
        </p:txBody>
      </p:sp>
      <p:sp>
        <p:nvSpPr>
          <p:cNvPr id="43" name="TextBox 42">
            <a:extLst>
              <a:ext uri="{FF2B5EF4-FFF2-40B4-BE49-F238E27FC236}">
                <a16:creationId xmlns:a16="http://schemas.microsoft.com/office/drawing/2014/main" id="{397B399A-3423-F396-6939-83E6410500B1}"/>
              </a:ext>
            </a:extLst>
          </p:cNvPr>
          <p:cNvSpPr txBox="1"/>
          <p:nvPr/>
        </p:nvSpPr>
        <p:spPr>
          <a:xfrm>
            <a:off x="6515299" y="5907397"/>
            <a:ext cx="1056700" cy="369332"/>
          </a:xfrm>
          <a:prstGeom prst="rect">
            <a:avLst/>
          </a:prstGeom>
          <a:noFill/>
        </p:spPr>
        <p:txBody>
          <a:bodyPr wrap="none" rtlCol="0">
            <a:spAutoFit/>
          </a:bodyPr>
          <a:lstStyle/>
          <a:p>
            <a:r>
              <a:rPr lang="en-US" b="1" dirty="0"/>
              <a:t>(Output)</a:t>
            </a:r>
            <a:endParaRPr lang="en-CA" b="1" dirty="0"/>
          </a:p>
        </p:txBody>
      </p:sp>
      <p:sp>
        <p:nvSpPr>
          <p:cNvPr id="44" name="Arrow: Right 43">
            <a:extLst>
              <a:ext uri="{FF2B5EF4-FFF2-40B4-BE49-F238E27FC236}">
                <a16:creationId xmlns:a16="http://schemas.microsoft.com/office/drawing/2014/main" id="{94D19B68-9057-634F-937F-51F8FC90F65C}"/>
              </a:ext>
            </a:extLst>
          </p:cNvPr>
          <p:cNvSpPr/>
          <p:nvPr/>
        </p:nvSpPr>
        <p:spPr>
          <a:xfrm rot="19837436">
            <a:off x="1783574" y="3278774"/>
            <a:ext cx="1290502" cy="432619"/>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Arrow: Right 44">
            <a:extLst>
              <a:ext uri="{FF2B5EF4-FFF2-40B4-BE49-F238E27FC236}">
                <a16:creationId xmlns:a16="http://schemas.microsoft.com/office/drawing/2014/main" id="{C4ADE559-20B0-6C03-17FC-402137BD7DEF}"/>
              </a:ext>
            </a:extLst>
          </p:cNvPr>
          <p:cNvSpPr/>
          <p:nvPr/>
        </p:nvSpPr>
        <p:spPr>
          <a:xfrm>
            <a:off x="5102970" y="4987162"/>
            <a:ext cx="1290502" cy="432619"/>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Title 1">
            <a:extLst>
              <a:ext uri="{FF2B5EF4-FFF2-40B4-BE49-F238E27FC236}">
                <a16:creationId xmlns:a16="http://schemas.microsoft.com/office/drawing/2014/main" id="{E7E63D9D-8473-B1B1-EE4C-101DEC013FC4}"/>
              </a:ext>
            </a:extLst>
          </p:cNvPr>
          <p:cNvSpPr txBox="1">
            <a:spLocks/>
          </p:cNvSpPr>
          <p:nvPr/>
        </p:nvSpPr>
        <p:spPr>
          <a:xfrm>
            <a:off x="838200" y="365125"/>
            <a:ext cx="10515600" cy="140746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dirty="0">
                <a:latin typeface="Consolas" panose="020B0609020204030204" pitchFamily="49" charset="0"/>
              </a:rPr>
              <a:t>S (Hash set)</a:t>
            </a:r>
            <a:endParaRPr lang="en-CA" dirty="0"/>
          </a:p>
        </p:txBody>
      </p:sp>
      <p:sp>
        <p:nvSpPr>
          <p:cNvPr id="48" name="Rectangle: Rounded Corners 47">
            <a:extLst>
              <a:ext uri="{FF2B5EF4-FFF2-40B4-BE49-F238E27FC236}">
                <a16:creationId xmlns:a16="http://schemas.microsoft.com/office/drawing/2014/main" id="{4E6BD19A-D3B7-A618-EE33-001AC77E84CF}"/>
              </a:ext>
            </a:extLst>
          </p:cNvPr>
          <p:cNvSpPr/>
          <p:nvPr/>
        </p:nvSpPr>
        <p:spPr>
          <a:xfrm>
            <a:off x="3533966" y="1772592"/>
            <a:ext cx="1326292" cy="34940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SHA 256</a:t>
            </a:r>
            <a:endParaRPr lang="en-CA" b="1" dirty="0"/>
          </a:p>
        </p:txBody>
      </p:sp>
      <p:sp>
        <p:nvSpPr>
          <p:cNvPr id="3" name="Arrow: Right 2">
            <a:extLst>
              <a:ext uri="{FF2B5EF4-FFF2-40B4-BE49-F238E27FC236}">
                <a16:creationId xmlns:a16="http://schemas.microsoft.com/office/drawing/2014/main" id="{BD183AE9-0790-1D2E-2805-5149FB1E2120}"/>
              </a:ext>
            </a:extLst>
          </p:cNvPr>
          <p:cNvSpPr/>
          <p:nvPr/>
        </p:nvSpPr>
        <p:spPr>
          <a:xfrm rot="1762564" flipV="1">
            <a:off x="1783573" y="4244740"/>
            <a:ext cx="1290502" cy="432619"/>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Graphic 5" descr="Gears with solid fill">
            <a:extLst>
              <a:ext uri="{FF2B5EF4-FFF2-40B4-BE49-F238E27FC236}">
                <a16:creationId xmlns:a16="http://schemas.microsoft.com/office/drawing/2014/main" id="{242DA142-C59F-0A3A-9378-98122A904A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48785" y="4777136"/>
            <a:ext cx="829372" cy="829372"/>
          </a:xfrm>
          <a:prstGeom prst="rect">
            <a:avLst/>
          </a:prstGeom>
        </p:spPr>
      </p:pic>
      <p:sp>
        <p:nvSpPr>
          <p:cNvPr id="7" name="Rectangle 6">
            <a:extLst>
              <a:ext uri="{FF2B5EF4-FFF2-40B4-BE49-F238E27FC236}">
                <a16:creationId xmlns:a16="http://schemas.microsoft.com/office/drawing/2014/main" id="{E8F629F4-15D4-BDBC-EFEA-83BE29A0B778}"/>
              </a:ext>
            </a:extLst>
          </p:cNvPr>
          <p:cNvSpPr/>
          <p:nvPr/>
        </p:nvSpPr>
        <p:spPr>
          <a:xfrm>
            <a:off x="3537996" y="4651167"/>
            <a:ext cx="1250950" cy="1054390"/>
          </a:xfrm>
          <a:prstGeom prst="rect">
            <a:avLst/>
          </a:prstGeom>
          <a:no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3F0C5EB2-567C-64B2-098E-6DAE3905F7C7}"/>
              </a:ext>
            </a:extLst>
          </p:cNvPr>
          <p:cNvSpPr txBox="1"/>
          <p:nvPr/>
        </p:nvSpPr>
        <p:spPr>
          <a:xfrm>
            <a:off x="3298437" y="5740355"/>
            <a:ext cx="1880964" cy="400110"/>
          </a:xfrm>
          <a:prstGeom prst="rect">
            <a:avLst/>
          </a:prstGeom>
          <a:noFill/>
        </p:spPr>
        <p:txBody>
          <a:bodyPr wrap="none" rtlCol="0">
            <a:spAutoFit/>
          </a:bodyPr>
          <a:lstStyle/>
          <a:p>
            <a:r>
              <a:rPr lang="en-US" sz="2000" b="1" dirty="0"/>
              <a:t>Hash Function</a:t>
            </a:r>
            <a:endParaRPr lang="en-CA" sz="2000" b="1" dirty="0"/>
          </a:p>
        </p:txBody>
      </p:sp>
      <p:sp>
        <p:nvSpPr>
          <p:cNvPr id="9" name="Rectangle: Rounded Corners 8">
            <a:extLst>
              <a:ext uri="{FF2B5EF4-FFF2-40B4-BE49-F238E27FC236}">
                <a16:creationId xmlns:a16="http://schemas.microsoft.com/office/drawing/2014/main" id="{1B86F985-4A3E-6D88-65DC-48E8CE65BD45}"/>
              </a:ext>
            </a:extLst>
          </p:cNvPr>
          <p:cNvSpPr/>
          <p:nvPr/>
        </p:nvSpPr>
        <p:spPr>
          <a:xfrm>
            <a:off x="3500325" y="4194017"/>
            <a:ext cx="1326292" cy="34940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SHA 256</a:t>
            </a:r>
            <a:endParaRPr lang="en-CA" b="1" dirty="0"/>
          </a:p>
        </p:txBody>
      </p:sp>
      <p:sp>
        <p:nvSpPr>
          <p:cNvPr id="10" name="Rectangle: Rounded Corners 9">
            <a:extLst>
              <a:ext uri="{FF2B5EF4-FFF2-40B4-BE49-F238E27FC236}">
                <a16:creationId xmlns:a16="http://schemas.microsoft.com/office/drawing/2014/main" id="{7FA20D44-149F-CB88-CE43-10857292A650}"/>
              </a:ext>
            </a:extLst>
          </p:cNvPr>
          <p:cNvSpPr/>
          <p:nvPr/>
        </p:nvSpPr>
        <p:spPr>
          <a:xfrm>
            <a:off x="1182658" y="1944714"/>
            <a:ext cx="2115779" cy="692964"/>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Hacker File</a:t>
            </a:r>
            <a:endParaRPr lang="en-CA" sz="2400" b="1" dirty="0"/>
          </a:p>
        </p:txBody>
      </p:sp>
      <p:sp>
        <p:nvSpPr>
          <p:cNvPr id="11" name="Rectangle: Rounded Corners 10">
            <a:extLst>
              <a:ext uri="{FF2B5EF4-FFF2-40B4-BE49-F238E27FC236}">
                <a16:creationId xmlns:a16="http://schemas.microsoft.com/office/drawing/2014/main" id="{3C38C083-9224-EC5B-9282-3B2AB82BA9A6}"/>
              </a:ext>
            </a:extLst>
          </p:cNvPr>
          <p:cNvSpPr/>
          <p:nvPr/>
        </p:nvSpPr>
        <p:spPr>
          <a:xfrm>
            <a:off x="1182658" y="5342802"/>
            <a:ext cx="2115779" cy="692964"/>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Victim File</a:t>
            </a:r>
            <a:endParaRPr lang="en-CA" sz="2400" b="1" dirty="0"/>
          </a:p>
        </p:txBody>
      </p:sp>
      <p:pic>
        <p:nvPicPr>
          <p:cNvPr id="12" name="Graphic 11" descr="Paper with solid fill">
            <a:extLst>
              <a:ext uri="{FF2B5EF4-FFF2-40B4-BE49-F238E27FC236}">
                <a16:creationId xmlns:a16="http://schemas.microsoft.com/office/drawing/2014/main" id="{0AE0391A-97C5-0269-3BAC-6B5A5E645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93472" y="1994111"/>
            <a:ext cx="1287133" cy="1287133"/>
          </a:xfrm>
          <a:prstGeom prst="rect">
            <a:avLst/>
          </a:prstGeom>
        </p:spPr>
      </p:pic>
      <p:pic>
        <p:nvPicPr>
          <p:cNvPr id="13" name="Graphic 12" descr="Morse Code with solid fill">
            <a:extLst>
              <a:ext uri="{FF2B5EF4-FFF2-40B4-BE49-F238E27FC236}">
                <a16:creationId xmlns:a16="http://schemas.microsoft.com/office/drawing/2014/main" id="{C58B4AC0-E180-B981-F552-087F80B92C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69341" y="2361781"/>
            <a:ext cx="748616" cy="748616"/>
          </a:xfrm>
          <a:prstGeom prst="rect">
            <a:avLst/>
          </a:prstGeom>
        </p:spPr>
      </p:pic>
      <p:sp>
        <p:nvSpPr>
          <p:cNvPr id="14" name="TextBox 13">
            <a:extLst>
              <a:ext uri="{FF2B5EF4-FFF2-40B4-BE49-F238E27FC236}">
                <a16:creationId xmlns:a16="http://schemas.microsoft.com/office/drawing/2014/main" id="{D021BCA2-C76F-457C-002F-F9DEAA65BCC2}"/>
              </a:ext>
            </a:extLst>
          </p:cNvPr>
          <p:cNvSpPr txBox="1"/>
          <p:nvPr/>
        </p:nvSpPr>
        <p:spPr>
          <a:xfrm>
            <a:off x="6174436" y="3150596"/>
            <a:ext cx="1690527" cy="400110"/>
          </a:xfrm>
          <a:prstGeom prst="rect">
            <a:avLst/>
          </a:prstGeom>
          <a:noFill/>
        </p:spPr>
        <p:txBody>
          <a:bodyPr wrap="none" rtlCol="0">
            <a:spAutoFit/>
          </a:bodyPr>
          <a:lstStyle/>
          <a:p>
            <a:r>
              <a:rPr lang="en-US" sz="2000" b="1" dirty="0"/>
              <a:t>Hash Value 1</a:t>
            </a:r>
            <a:endParaRPr lang="en-CA" sz="2000" b="1" dirty="0"/>
          </a:p>
        </p:txBody>
      </p:sp>
      <p:sp>
        <p:nvSpPr>
          <p:cNvPr id="15" name="TextBox 14">
            <a:extLst>
              <a:ext uri="{FF2B5EF4-FFF2-40B4-BE49-F238E27FC236}">
                <a16:creationId xmlns:a16="http://schemas.microsoft.com/office/drawing/2014/main" id="{52B1AE2C-63AA-551A-7C18-EDD1D237EB2E}"/>
              </a:ext>
            </a:extLst>
          </p:cNvPr>
          <p:cNvSpPr txBox="1"/>
          <p:nvPr/>
        </p:nvSpPr>
        <p:spPr>
          <a:xfrm>
            <a:off x="6486457" y="3399000"/>
            <a:ext cx="1056700" cy="369332"/>
          </a:xfrm>
          <a:prstGeom prst="rect">
            <a:avLst/>
          </a:prstGeom>
          <a:noFill/>
        </p:spPr>
        <p:txBody>
          <a:bodyPr wrap="none" rtlCol="0">
            <a:spAutoFit/>
          </a:bodyPr>
          <a:lstStyle/>
          <a:p>
            <a:r>
              <a:rPr lang="en-US" b="1" dirty="0"/>
              <a:t>(Output)</a:t>
            </a:r>
            <a:endParaRPr lang="en-CA" b="1" dirty="0"/>
          </a:p>
        </p:txBody>
      </p:sp>
      <p:sp>
        <p:nvSpPr>
          <p:cNvPr id="16" name="Arrow: Right 15">
            <a:extLst>
              <a:ext uri="{FF2B5EF4-FFF2-40B4-BE49-F238E27FC236}">
                <a16:creationId xmlns:a16="http://schemas.microsoft.com/office/drawing/2014/main" id="{C4929E67-EFAB-F648-62E6-B10045F53224}"/>
              </a:ext>
            </a:extLst>
          </p:cNvPr>
          <p:cNvSpPr/>
          <p:nvPr/>
        </p:nvSpPr>
        <p:spPr>
          <a:xfrm>
            <a:off x="5103152" y="2565737"/>
            <a:ext cx="1290502" cy="432619"/>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8164FFF3-ED82-7651-2BC3-E67773A58B70}"/>
              </a:ext>
            </a:extLst>
          </p:cNvPr>
          <p:cNvSpPr/>
          <p:nvPr/>
        </p:nvSpPr>
        <p:spPr>
          <a:xfrm>
            <a:off x="9243243" y="3399000"/>
            <a:ext cx="1742199" cy="1054390"/>
          </a:xfrm>
          <a:prstGeom prst="rect">
            <a:avLst/>
          </a:prstGeom>
          <a:no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D1A71C36-EBD1-AE35-F77C-B42BC44D8AC8}"/>
              </a:ext>
            </a:extLst>
          </p:cNvPr>
          <p:cNvSpPr txBox="1"/>
          <p:nvPr/>
        </p:nvSpPr>
        <p:spPr>
          <a:xfrm>
            <a:off x="9398577" y="3583666"/>
            <a:ext cx="1472070" cy="707886"/>
          </a:xfrm>
          <a:prstGeom prst="rect">
            <a:avLst/>
          </a:prstGeom>
          <a:noFill/>
        </p:spPr>
        <p:txBody>
          <a:bodyPr wrap="none" rtlCol="0">
            <a:spAutoFit/>
          </a:bodyPr>
          <a:lstStyle/>
          <a:p>
            <a:pPr algn="ctr"/>
            <a:r>
              <a:rPr lang="en-US" sz="2000" b="1" dirty="0"/>
              <a:t>H1 == H2</a:t>
            </a:r>
          </a:p>
          <a:p>
            <a:pPr algn="ctr"/>
            <a:r>
              <a:rPr lang="en-US" sz="2000" b="1" dirty="0"/>
              <a:t>Yes, or No?</a:t>
            </a:r>
            <a:endParaRPr lang="en-CA" sz="2000" b="1" dirty="0"/>
          </a:p>
        </p:txBody>
      </p:sp>
      <p:sp>
        <p:nvSpPr>
          <p:cNvPr id="19" name="Rectangle: Rounded Corners 18">
            <a:extLst>
              <a:ext uri="{FF2B5EF4-FFF2-40B4-BE49-F238E27FC236}">
                <a16:creationId xmlns:a16="http://schemas.microsoft.com/office/drawing/2014/main" id="{62AB0776-4A9D-29FE-CB44-82126690000B}"/>
              </a:ext>
            </a:extLst>
          </p:cNvPr>
          <p:cNvSpPr/>
          <p:nvPr/>
        </p:nvSpPr>
        <p:spPr>
          <a:xfrm>
            <a:off x="9349579" y="2907306"/>
            <a:ext cx="1570067" cy="34940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Comparator</a:t>
            </a:r>
            <a:endParaRPr lang="en-CA" b="1" dirty="0"/>
          </a:p>
        </p:txBody>
      </p:sp>
      <p:sp>
        <p:nvSpPr>
          <p:cNvPr id="20" name="Arrow: Right 19">
            <a:extLst>
              <a:ext uri="{FF2B5EF4-FFF2-40B4-BE49-F238E27FC236}">
                <a16:creationId xmlns:a16="http://schemas.microsoft.com/office/drawing/2014/main" id="{69D800DD-2E1A-88FE-2644-3BD2470106F7}"/>
              </a:ext>
            </a:extLst>
          </p:cNvPr>
          <p:cNvSpPr/>
          <p:nvPr/>
        </p:nvSpPr>
        <p:spPr>
          <a:xfrm rot="2405151">
            <a:off x="7668312" y="2948693"/>
            <a:ext cx="1290502" cy="432619"/>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DE7822C2-0185-B937-E8E0-598859FC1909}"/>
              </a:ext>
            </a:extLst>
          </p:cNvPr>
          <p:cNvSpPr/>
          <p:nvPr/>
        </p:nvSpPr>
        <p:spPr>
          <a:xfrm rot="19387328" flipV="1">
            <a:off x="7694765" y="4743057"/>
            <a:ext cx="1290502" cy="432619"/>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Footer Placeholder 21">
            <a:extLst>
              <a:ext uri="{FF2B5EF4-FFF2-40B4-BE49-F238E27FC236}">
                <a16:creationId xmlns:a16="http://schemas.microsoft.com/office/drawing/2014/main" id="{74F23877-012A-576C-E1C9-2441528ABD2C}"/>
              </a:ext>
            </a:extLst>
          </p:cNvPr>
          <p:cNvSpPr>
            <a:spLocks noGrp="1"/>
          </p:cNvSpPr>
          <p:nvPr>
            <p:ph type="ftr" sz="quarter" idx="11"/>
          </p:nvPr>
        </p:nvSpPr>
        <p:spPr/>
        <p:txBody>
          <a:bodyPr/>
          <a:lstStyle/>
          <a:p>
            <a:r>
              <a:rPr lang="sv-SE"/>
              <a:t>INST. : ENG.ALI BANI BAKAR &amp; ENG.Dana Al-Mahrouk</a:t>
            </a:r>
            <a:endParaRPr lang="en-CA"/>
          </a:p>
        </p:txBody>
      </p:sp>
      <p:sp>
        <p:nvSpPr>
          <p:cNvPr id="23" name="Rectangle: Rounded Corners 22">
            <a:extLst>
              <a:ext uri="{FF2B5EF4-FFF2-40B4-BE49-F238E27FC236}">
                <a16:creationId xmlns:a16="http://schemas.microsoft.com/office/drawing/2014/main" id="{E0DDCC18-0349-C4EB-C9C5-88DCC0F4EBD4}"/>
              </a:ext>
            </a:extLst>
          </p:cNvPr>
          <p:cNvSpPr/>
          <p:nvPr/>
        </p:nvSpPr>
        <p:spPr>
          <a:xfrm>
            <a:off x="8218714" y="4856546"/>
            <a:ext cx="3877840" cy="51585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Consolas" panose="020B0609020204030204" pitchFamily="49" charset="0"/>
                <a:sym typeface="Wingdings" panose="05000000000000000000" pitchFamily="2" charset="2"/>
              </a:rPr>
              <a:t>victim hash == hacker hash??</a:t>
            </a:r>
            <a:endParaRPr lang="en-CA" b="1" dirty="0"/>
          </a:p>
        </p:txBody>
      </p:sp>
    </p:spTree>
    <p:extLst>
      <p:ext uri="{BB962C8B-B14F-4D97-AF65-F5344CB8AC3E}">
        <p14:creationId xmlns:p14="http://schemas.microsoft.com/office/powerpoint/2010/main" val="234018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B72133-771D-7583-AF40-D508E47A59F2}"/>
              </a:ext>
            </a:extLst>
          </p:cNvPr>
          <p:cNvSpPr>
            <a:spLocks noGrp="1"/>
          </p:cNvSpPr>
          <p:nvPr>
            <p:ph type="ftr" sz="quarter" idx="11"/>
          </p:nvPr>
        </p:nvSpPr>
        <p:spPr/>
        <p:txBody>
          <a:bodyPr/>
          <a:lstStyle/>
          <a:p>
            <a:r>
              <a:rPr lang="sv-SE"/>
              <a:t>INST. : ENG.ALI BANI BAKAR &amp; ENG.Dana Al-Mahrouk</a:t>
            </a:r>
            <a:endParaRPr lang="en-CA"/>
          </a:p>
        </p:txBody>
      </p:sp>
      <p:sp>
        <p:nvSpPr>
          <p:cNvPr id="5" name="Rectangle 4">
            <a:extLst>
              <a:ext uri="{FF2B5EF4-FFF2-40B4-BE49-F238E27FC236}">
                <a16:creationId xmlns:a16="http://schemas.microsoft.com/office/drawing/2014/main" id="{B402E481-4DC8-6326-3DA3-EBC4FB60DA5A}"/>
              </a:ext>
            </a:extLst>
          </p:cNvPr>
          <p:cNvSpPr/>
          <p:nvPr/>
        </p:nvSpPr>
        <p:spPr>
          <a:xfrm>
            <a:off x="653143" y="566056"/>
            <a:ext cx="10885714" cy="5790293"/>
          </a:xfrm>
          <a:prstGeom prst="rect">
            <a:avLst/>
          </a:prstGeom>
          <a:solidFill>
            <a:srgbClr val="002060"/>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B646E1E-3D34-AA24-F457-2F1144BE61D8}"/>
              </a:ext>
            </a:extLst>
          </p:cNvPr>
          <p:cNvSpPr>
            <a:spLocks noGrp="1"/>
          </p:cNvSpPr>
          <p:nvPr>
            <p:ph type="title"/>
          </p:nvPr>
        </p:nvSpPr>
        <p:spPr>
          <a:xfrm>
            <a:off x="1055914" y="242434"/>
            <a:ext cx="2982686" cy="647246"/>
          </a:xfrm>
          <a:solidFill>
            <a:schemeClr val="bg1"/>
          </a:solidFill>
          <a:ln w="38100">
            <a:solidFill>
              <a:schemeClr val="bg1">
                <a:lumMod val="65000"/>
                <a:lumOff val="35000"/>
              </a:schemeClr>
            </a:solidFill>
          </a:ln>
        </p:spPr>
        <p:txBody>
          <a:bodyPr>
            <a:normAutofit/>
          </a:bodyPr>
          <a:lstStyle/>
          <a:p>
            <a:r>
              <a:rPr lang="en-US" sz="4000" dirty="0">
                <a:latin typeface="Consolas" panose="020B0609020204030204" pitchFamily="49" charset="0"/>
              </a:rPr>
              <a:t>Repository</a:t>
            </a:r>
            <a:endParaRPr lang="en-CA" sz="4000" dirty="0">
              <a:latin typeface="Consolas" panose="020B0609020204030204" pitchFamily="49" charset="0"/>
            </a:endParaRPr>
          </a:p>
        </p:txBody>
      </p:sp>
      <p:sp>
        <p:nvSpPr>
          <p:cNvPr id="6" name="Rectangle 5">
            <a:extLst>
              <a:ext uri="{FF2B5EF4-FFF2-40B4-BE49-F238E27FC236}">
                <a16:creationId xmlns:a16="http://schemas.microsoft.com/office/drawing/2014/main" id="{FDD75F84-87D3-E5B4-32C2-06777108B47E}"/>
              </a:ext>
            </a:extLst>
          </p:cNvPr>
          <p:cNvSpPr/>
          <p:nvPr/>
        </p:nvSpPr>
        <p:spPr>
          <a:xfrm>
            <a:off x="1197430" y="1366610"/>
            <a:ext cx="2579914" cy="2051504"/>
          </a:xfrm>
          <a:prstGeom prst="rect">
            <a:avLst/>
          </a:prstGeom>
          <a:solidFill>
            <a:schemeClr val="accent3">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itle 1">
            <a:extLst>
              <a:ext uri="{FF2B5EF4-FFF2-40B4-BE49-F238E27FC236}">
                <a16:creationId xmlns:a16="http://schemas.microsoft.com/office/drawing/2014/main" id="{A3A0C398-2AE8-E625-6CE9-441E1E13C51F}"/>
              </a:ext>
            </a:extLst>
          </p:cNvPr>
          <p:cNvSpPr txBox="1">
            <a:spLocks/>
          </p:cNvSpPr>
          <p:nvPr/>
        </p:nvSpPr>
        <p:spPr>
          <a:xfrm>
            <a:off x="1828801" y="1042987"/>
            <a:ext cx="1317171" cy="647246"/>
          </a:xfrm>
          <a:prstGeom prst="rect">
            <a:avLst/>
          </a:prstGeom>
          <a:solidFill>
            <a:schemeClr val="bg1"/>
          </a:solidFill>
          <a:ln w="38100">
            <a:solidFill>
              <a:schemeClr val="bg1">
                <a:lumMod val="65000"/>
                <a:lumOff val="3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nsolas" panose="020B0609020204030204" pitchFamily="49" charset="0"/>
              </a:rPr>
              <a:t>Case1</a:t>
            </a:r>
            <a:endParaRPr lang="en-CA" sz="3200" dirty="0">
              <a:latin typeface="Consolas" panose="020B0609020204030204" pitchFamily="49" charset="0"/>
            </a:endParaRPr>
          </a:p>
        </p:txBody>
      </p:sp>
      <p:sp>
        <p:nvSpPr>
          <p:cNvPr id="8" name="Rectangle 7">
            <a:extLst>
              <a:ext uri="{FF2B5EF4-FFF2-40B4-BE49-F238E27FC236}">
                <a16:creationId xmlns:a16="http://schemas.microsoft.com/office/drawing/2014/main" id="{5B5EE30D-8BD1-4869-2149-B9BE0785C355}"/>
              </a:ext>
            </a:extLst>
          </p:cNvPr>
          <p:cNvSpPr/>
          <p:nvPr/>
        </p:nvSpPr>
        <p:spPr>
          <a:xfrm>
            <a:off x="1197430" y="3895044"/>
            <a:ext cx="2579914" cy="2051504"/>
          </a:xfrm>
          <a:prstGeom prst="rect">
            <a:avLst/>
          </a:prstGeom>
          <a:solidFill>
            <a:schemeClr val="accent3">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1">
            <a:extLst>
              <a:ext uri="{FF2B5EF4-FFF2-40B4-BE49-F238E27FC236}">
                <a16:creationId xmlns:a16="http://schemas.microsoft.com/office/drawing/2014/main" id="{669FF658-44C8-CBE0-9775-321924D7DDE8}"/>
              </a:ext>
            </a:extLst>
          </p:cNvPr>
          <p:cNvSpPr txBox="1">
            <a:spLocks/>
          </p:cNvSpPr>
          <p:nvPr/>
        </p:nvSpPr>
        <p:spPr>
          <a:xfrm>
            <a:off x="1828801" y="3571421"/>
            <a:ext cx="1317171" cy="647246"/>
          </a:xfrm>
          <a:prstGeom prst="rect">
            <a:avLst/>
          </a:prstGeom>
          <a:solidFill>
            <a:schemeClr val="bg1"/>
          </a:solidFill>
          <a:ln w="38100">
            <a:solidFill>
              <a:schemeClr val="bg1">
                <a:lumMod val="65000"/>
                <a:lumOff val="3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nsolas" panose="020B0609020204030204" pitchFamily="49" charset="0"/>
              </a:rPr>
              <a:t>Case7</a:t>
            </a:r>
            <a:endParaRPr lang="en-CA" sz="3200" dirty="0">
              <a:latin typeface="Consolas" panose="020B0609020204030204" pitchFamily="49" charset="0"/>
            </a:endParaRPr>
          </a:p>
        </p:txBody>
      </p:sp>
      <p:sp>
        <p:nvSpPr>
          <p:cNvPr id="10" name="Rectangle 9">
            <a:extLst>
              <a:ext uri="{FF2B5EF4-FFF2-40B4-BE49-F238E27FC236}">
                <a16:creationId xmlns:a16="http://schemas.microsoft.com/office/drawing/2014/main" id="{48F26209-36AD-AE07-F139-12200A26F68E}"/>
              </a:ext>
            </a:extLst>
          </p:cNvPr>
          <p:cNvSpPr/>
          <p:nvPr/>
        </p:nvSpPr>
        <p:spPr>
          <a:xfrm>
            <a:off x="4114801" y="1366610"/>
            <a:ext cx="2579914" cy="2051504"/>
          </a:xfrm>
          <a:prstGeom prst="rect">
            <a:avLst/>
          </a:prstGeom>
          <a:solidFill>
            <a:schemeClr val="accent3">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E909C736-E2A7-8E90-4D19-6C0885D443F5}"/>
              </a:ext>
            </a:extLst>
          </p:cNvPr>
          <p:cNvSpPr txBox="1">
            <a:spLocks/>
          </p:cNvSpPr>
          <p:nvPr/>
        </p:nvSpPr>
        <p:spPr>
          <a:xfrm>
            <a:off x="4746172" y="1042986"/>
            <a:ext cx="1317171" cy="647246"/>
          </a:xfrm>
          <a:prstGeom prst="rect">
            <a:avLst/>
          </a:prstGeom>
          <a:solidFill>
            <a:schemeClr val="bg1"/>
          </a:solidFill>
          <a:ln w="38100">
            <a:solidFill>
              <a:schemeClr val="bg1">
                <a:lumMod val="65000"/>
                <a:lumOff val="3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nsolas" panose="020B0609020204030204" pitchFamily="49" charset="0"/>
              </a:rPr>
              <a:t>Case2</a:t>
            </a:r>
            <a:endParaRPr lang="en-CA" sz="3200" dirty="0">
              <a:latin typeface="Consolas" panose="020B0609020204030204" pitchFamily="49" charset="0"/>
            </a:endParaRPr>
          </a:p>
        </p:txBody>
      </p:sp>
      <p:sp>
        <p:nvSpPr>
          <p:cNvPr id="12" name="Rectangle 11">
            <a:extLst>
              <a:ext uri="{FF2B5EF4-FFF2-40B4-BE49-F238E27FC236}">
                <a16:creationId xmlns:a16="http://schemas.microsoft.com/office/drawing/2014/main" id="{B77CD97F-B310-2B5F-43D7-ED0CDB31EB81}"/>
              </a:ext>
            </a:extLst>
          </p:cNvPr>
          <p:cNvSpPr/>
          <p:nvPr/>
        </p:nvSpPr>
        <p:spPr>
          <a:xfrm>
            <a:off x="7032171" y="1366610"/>
            <a:ext cx="2579914" cy="2051504"/>
          </a:xfrm>
          <a:prstGeom prst="rect">
            <a:avLst/>
          </a:prstGeom>
          <a:solidFill>
            <a:schemeClr val="accent3">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itle 1">
            <a:extLst>
              <a:ext uri="{FF2B5EF4-FFF2-40B4-BE49-F238E27FC236}">
                <a16:creationId xmlns:a16="http://schemas.microsoft.com/office/drawing/2014/main" id="{142EDCC4-791D-1B1D-8C8B-DDEBE0532762}"/>
              </a:ext>
            </a:extLst>
          </p:cNvPr>
          <p:cNvSpPr txBox="1">
            <a:spLocks/>
          </p:cNvSpPr>
          <p:nvPr/>
        </p:nvSpPr>
        <p:spPr>
          <a:xfrm>
            <a:off x="7663542" y="1042987"/>
            <a:ext cx="1317171" cy="647246"/>
          </a:xfrm>
          <a:prstGeom prst="rect">
            <a:avLst/>
          </a:prstGeom>
          <a:solidFill>
            <a:schemeClr val="bg1"/>
          </a:solidFill>
          <a:ln w="38100">
            <a:solidFill>
              <a:schemeClr val="bg1">
                <a:lumMod val="65000"/>
                <a:lumOff val="3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nsolas" panose="020B0609020204030204" pitchFamily="49" charset="0"/>
              </a:rPr>
              <a:t>Case3</a:t>
            </a:r>
            <a:endParaRPr lang="en-CA" sz="3200" dirty="0">
              <a:latin typeface="Consolas" panose="020B0609020204030204" pitchFamily="49" charset="0"/>
            </a:endParaRPr>
          </a:p>
        </p:txBody>
      </p:sp>
      <p:sp>
        <p:nvSpPr>
          <p:cNvPr id="14" name="Rectangle 13">
            <a:extLst>
              <a:ext uri="{FF2B5EF4-FFF2-40B4-BE49-F238E27FC236}">
                <a16:creationId xmlns:a16="http://schemas.microsoft.com/office/drawing/2014/main" id="{CF9F8639-5E34-83E4-2759-DCB010536616}"/>
              </a:ext>
            </a:extLst>
          </p:cNvPr>
          <p:cNvSpPr/>
          <p:nvPr/>
        </p:nvSpPr>
        <p:spPr>
          <a:xfrm>
            <a:off x="4114801" y="3895044"/>
            <a:ext cx="2579914" cy="2051504"/>
          </a:xfrm>
          <a:prstGeom prst="rect">
            <a:avLst/>
          </a:prstGeom>
          <a:solidFill>
            <a:schemeClr val="accent3">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itle 1">
            <a:extLst>
              <a:ext uri="{FF2B5EF4-FFF2-40B4-BE49-F238E27FC236}">
                <a16:creationId xmlns:a16="http://schemas.microsoft.com/office/drawing/2014/main" id="{3C1B202A-687E-BE35-1934-AE433F37E9D3}"/>
              </a:ext>
            </a:extLst>
          </p:cNvPr>
          <p:cNvSpPr txBox="1">
            <a:spLocks/>
          </p:cNvSpPr>
          <p:nvPr/>
        </p:nvSpPr>
        <p:spPr>
          <a:xfrm>
            <a:off x="4746172" y="3571421"/>
            <a:ext cx="1317171" cy="647246"/>
          </a:xfrm>
          <a:prstGeom prst="rect">
            <a:avLst/>
          </a:prstGeom>
          <a:solidFill>
            <a:schemeClr val="bg1"/>
          </a:solidFill>
          <a:ln w="38100">
            <a:solidFill>
              <a:schemeClr val="bg1">
                <a:lumMod val="65000"/>
                <a:lumOff val="3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nsolas" panose="020B0609020204030204" pitchFamily="49" charset="0"/>
              </a:rPr>
              <a:t>Case8</a:t>
            </a:r>
            <a:endParaRPr lang="en-CA" sz="3200" dirty="0">
              <a:latin typeface="Consolas" panose="020B0609020204030204" pitchFamily="49" charset="0"/>
            </a:endParaRPr>
          </a:p>
        </p:txBody>
      </p:sp>
      <p:sp>
        <p:nvSpPr>
          <p:cNvPr id="16" name="Rectangle 15">
            <a:extLst>
              <a:ext uri="{FF2B5EF4-FFF2-40B4-BE49-F238E27FC236}">
                <a16:creationId xmlns:a16="http://schemas.microsoft.com/office/drawing/2014/main" id="{F933DDD6-275D-D3B9-3CDF-F7EE7954CCF6}"/>
              </a:ext>
            </a:extLst>
          </p:cNvPr>
          <p:cNvSpPr/>
          <p:nvPr/>
        </p:nvSpPr>
        <p:spPr>
          <a:xfrm>
            <a:off x="8741230" y="3895044"/>
            <a:ext cx="2579914" cy="2051504"/>
          </a:xfrm>
          <a:prstGeom prst="rect">
            <a:avLst/>
          </a:prstGeom>
          <a:solidFill>
            <a:schemeClr val="accent3">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itle 1">
            <a:extLst>
              <a:ext uri="{FF2B5EF4-FFF2-40B4-BE49-F238E27FC236}">
                <a16:creationId xmlns:a16="http://schemas.microsoft.com/office/drawing/2014/main" id="{A73DE275-CD68-7C2B-F2A8-A3C129B0B884}"/>
              </a:ext>
            </a:extLst>
          </p:cNvPr>
          <p:cNvSpPr txBox="1">
            <a:spLocks/>
          </p:cNvSpPr>
          <p:nvPr/>
        </p:nvSpPr>
        <p:spPr>
          <a:xfrm>
            <a:off x="9307284" y="3582305"/>
            <a:ext cx="1447801" cy="647246"/>
          </a:xfrm>
          <a:prstGeom prst="rect">
            <a:avLst/>
          </a:prstGeom>
          <a:solidFill>
            <a:schemeClr val="bg1"/>
          </a:solidFill>
          <a:ln w="38100">
            <a:solidFill>
              <a:schemeClr val="bg1">
                <a:lumMod val="65000"/>
                <a:lumOff val="35000"/>
              </a:schemeClr>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nsolas" panose="020B0609020204030204" pitchFamily="49" charset="0"/>
              </a:rPr>
              <a:t>Case10</a:t>
            </a:r>
            <a:endParaRPr lang="en-CA" sz="3200" dirty="0">
              <a:latin typeface="Consolas" panose="020B0609020204030204" pitchFamily="49" charset="0"/>
            </a:endParaRPr>
          </a:p>
        </p:txBody>
      </p:sp>
      <p:sp>
        <p:nvSpPr>
          <p:cNvPr id="18" name="Oval 17">
            <a:extLst>
              <a:ext uri="{FF2B5EF4-FFF2-40B4-BE49-F238E27FC236}">
                <a16:creationId xmlns:a16="http://schemas.microsoft.com/office/drawing/2014/main" id="{20B47C25-B176-A2D6-AC00-9D0A0FD459C1}"/>
              </a:ext>
            </a:extLst>
          </p:cNvPr>
          <p:cNvSpPr/>
          <p:nvPr/>
        </p:nvSpPr>
        <p:spPr>
          <a:xfrm>
            <a:off x="10080292" y="2348250"/>
            <a:ext cx="273164" cy="273164"/>
          </a:xfrm>
          <a:prstGeom prst="ellipse">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4E6732F6-0E53-74B8-3BC8-B23133E3EBEB}"/>
              </a:ext>
            </a:extLst>
          </p:cNvPr>
          <p:cNvSpPr/>
          <p:nvPr/>
        </p:nvSpPr>
        <p:spPr>
          <a:xfrm>
            <a:off x="10438889" y="2348250"/>
            <a:ext cx="273164" cy="273164"/>
          </a:xfrm>
          <a:prstGeom prst="ellipse">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49BC65FF-F822-D558-5241-67A0D46E0E58}"/>
              </a:ext>
            </a:extLst>
          </p:cNvPr>
          <p:cNvSpPr/>
          <p:nvPr/>
        </p:nvSpPr>
        <p:spPr>
          <a:xfrm>
            <a:off x="10797485" y="2348250"/>
            <a:ext cx="273164" cy="273164"/>
          </a:xfrm>
          <a:prstGeom prst="ellipse">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65C6D43A-DAE9-775A-EA40-6B384359A5B7}"/>
              </a:ext>
            </a:extLst>
          </p:cNvPr>
          <p:cNvSpPr/>
          <p:nvPr/>
        </p:nvSpPr>
        <p:spPr>
          <a:xfrm>
            <a:off x="4523013" y="1843539"/>
            <a:ext cx="1317170" cy="777876"/>
          </a:xfrm>
          <a:prstGeom prst="rect">
            <a:avLst/>
          </a:prstGeom>
          <a:solidFill>
            <a:schemeClr val="accent5">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Flower.png</a:t>
            </a:r>
            <a:endParaRPr lang="en-CA" dirty="0"/>
          </a:p>
        </p:txBody>
      </p:sp>
      <p:sp>
        <p:nvSpPr>
          <p:cNvPr id="27" name="Rectangle 26">
            <a:extLst>
              <a:ext uri="{FF2B5EF4-FFF2-40B4-BE49-F238E27FC236}">
                <a16:creationId xmlns:a16="http://schemas.microsoft.com/office/drawing/2014/main" id="{EC2416DE-D754-B4A8-3004-14CF8364B2D7}"/>
              </a:ext>
            </a:extLst>
          </p:cNvPr>
          <p:cNvSpPr/>
          <p:nvPr/>
        </p:nvSpPr>
        <p:spPr>
          <a:xfrm>
            <a:off x="1426029" y="1843540"/>
            <a:ext cx="1164772" cy="777876"/>
          </a:xfrm>
          <a:prstGeom prst="rect">
            <a:avLst/>
          </a:prstGeom>
          <a:solidFill>
            <a:schemeClr val="accent2">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File.txt</a:t>
            </a:r>
            <a:endParaRPr lang="en-CA" dirty="0"/>
          </a:p>
        </p:txBody>
      </p:sp>
      <p:sp>
        <p:nvSpPr>
          <p:cNvPr id="28" name="Rectangle 27">
            <a:extLst>
              <a:ext uri="{FF2B5EF4-FFF2-40B4-BE49-F238E27FC236}">
                <a16:creationId xmlns:a16="http://schemas.microsoft.com/office/drawing/2014/main" id="{D202519C-9314-2288-7FB8-4DB343473D74}"/>
              </a:ext>
            </a:extLst>
          </p:cNvPr>
          <p:cNvSpPr/>
          <p:nvPr/>
        </p:nvSpPr>
        <p:spPr>
          <a:xfrm>
            <a:off x="1426029" y="4371974"/>
            <a:ext cx="1317170" cy="777876"/>
          </a:xfrm>
          <a:prstGeom prst="rect">
            <a:avLst/>
          </a:prstGeom>
          <a:solidFill>
            <a:schemeClr val="accent5">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Flower.png</a:t>
            </a:r>
            <a:endParaRPr lang="en-CA" dirty="0"/>
          </a:p>
        </p:txBody>
      </p:sp>
      <p:sp>
        <p:nvSpPr>
          <p:cNvPr id="29" name="Rectangle 28">
            <a:extLst>
              <a:ext uri="{FF2B5EF4-FFF2-40B4-BE49-F238E27FC236}">
                <a16:creationId xmlns:a16="http://schemas.microsoft.com/office/drawing/2014/main" id="{53E345D8-BB43-02F8-53CE-391C7D0A5E30}"/>
              </a:ext>
            </a:extLst>
          </p:cNvPr>
          <p:cNvSpPr/>
          <p:nvPr/>
        </p:nvSpPr>
        <p:spPr>
          <a:xfrm>
            <a:off x="8953500" y="4369932"/>
            <a:ext cx="1317170" cy="777876"/>
          </a:xfrm>
          <a:prstGeom prst="rect">
            <a:avLst/>
          </a:prstGeom>
          <a:solidFill>
            <a:schemeClr val="accent5">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Flower.png</a:t>
            </a:r>
            <a:endParaRPr lang="en-CA" dirty="0"/>
          </a:p>
        </p:txBody>
      </p:sp>
      <p:sp>
        <p:nvSpPr>
          <p:cNvPr id="30" name="Oval 29">
            <a:extLst>
              <a:ext uri="{FF2B5EF4-FFF2-40B4-BE49-F238E27FC236}">
                <a16:creationId xmlns:a16="http://schemas.microsoft.com/office/drawing/2014/main" id="{48F8CE12-480F-8CF0-81DE-B748A9F1BC54}"/>
              </a:ext>
            </a:extLst>
          </p:cNvPr>
          <p:cNvSpPr/>
          <p:nvPr/>
        </p:nvSpPr>
        <p:spPr>
          <a:xfrm>
            <a:off x="7195821" y="4729839"/>
            <a:ext cx="273164" cy="273164"/>
          </a:xfrm>
          <a:prstGeom prst="ellipse">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703AAF9F-87EC-E9EB-41A8-D271DD8B6C62}"/>
              </a:ext>
            </a:extLst>
          </p:cNvPr>
          <p:cNvSpPr/>
          <p:nvPr/>
        </p:nvSpPr>
        <p:spPr>
          <a:xfrm>
            <a:off x="7554418" y="4729839"/>
            <a:ext cx="273164" cy="273164"/>
          </a:xfrm>
          <a:prstGeom prst="ellipse">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51FC29B7-E0C0-CD39-4821-393F7B31D1F7}"/>
              </a:ext>
            </a:extLst>
          </p:cNvPr>
          <p:cNvSpPr/>
          <p:nvPr/>
        </p:nvSpPr>
        <p:spPr>
          <a:xfrm>
            <a:off x="7913014" y="4729839"/>
            <a:ext cx="273164" cy="273164"/>
          </a:xfrm>
          <a:prstGeom prst="ellipse">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3" name="Graphic 32" descr="Paperclip with solid fill">
            <a:extLst>
              <a:ext uri="{FF2B5EF4-FFF2-40B4-BE49-F238E27FC236}">
                <a16:creationId xmlns:a16="http://schemas.microsoft.com/office/drawing/2014/main" id="{6DAE81ED-73AD-E10B-B9F1-A1A9EB9219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12632" y="2197438"/>
            <a:ext cx="647246" cy="647246"/>
          </a:xfrm>
          <a:prstGeom prst="rect">
            <a:avLst/>
          </a:prstGeom>
        </p:spPr>
      </p:pic>
      <p:pic>
        <p:nvPicPr>
          <p:cNvPr id="34" name="Graphic 33" descr="Research with solid fill">
            <a:extLst>
              <a:ext uri="{FF2B5EF4-FFF2-40B4-BE49-F238E27FC236}">
                <a16:creationId xmlns:a16="http://schemas.microsoft.com/office/drawing/2014/main" id="{911D59E5-D983-AB9D-59E6-24E2F2A1A6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2151" y="4818514"/>
            <a:ext cx="573318" cy="573318"/>
          </a:xfrm>
          <a:prstGeom prst="rect">
            <a:avLst/>
          </a:prstGeom>
        </p:spPr>
      </p:pic>
      <p:pic>
        <p:nvPicPr>
          <p:cNvPr id="35" name="Graphic 34" descr="Research with solid fill">
            <a:extLst>
              <a:ext uri="{FF2B5EF4-FFF2-40B4-BE49-F238E27FC236}">
                <a16:creationId xmlns:a16="http://schemas.microsoft.com/office/drawing/2014/main" id="{791A27F3-50B2-BA40-563F-1F535029B8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2682" y="2271366"/>
            <a:ext cx="573318" cy="573318"/>
          </a:xfrm>
          <a:prstGeom prst="rect">
            <a:avLst/>
          </a:prstGeom>
        </p:spPr>
      </p:pic>
      <p:pic>
        <p:nvPicPr>
          <p:cNvPr id="36" name="Graphic 35" descr="Research with solid fill">
            <a:extLst>
              <a:ext uri="{FF2B5EF4-FFF2-40B4-BE49-F238E27FC236}">
                <a16:creationId xmlns:a16="http://schemas.microsoft.com/office/drawing/2014/main" id="{3578142E-E86A-C1F7-D30C-2A20619E52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4011" y="4861149"/>
            <a:ext cx="573318" cy="573318"/>
          </a:xfrm>
          <a:prstGeom prst="rect">
            <a:avLst/>
          </a:prstGeom>
        </p:spPr>
      </p:pic>
    </p:spTree>
    <p:extLst>
      <p:ext uri="{BB962C8B-B14F-4D97-AF65-F5344CB8AC3E}">
        <p14:creationId xmlns:p14="http://schemas.microsoft.com/office/powerpoint/2010/main" val="489486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2BE9-1DF4-77E7-EA86-A75766D1BB7E}"/>
              </a:ext>
            </a:extLst>
          </p:cNvPr>
          <p:cNvSpPr>
            <a:spLocks noGrp="1"/>
          </p:cNvSpPr>
          <p:nvPr>
            <p:ph type="title"/>
          </p:nvPr>
        </p:nvSpPr>
        <p:spPr/>
        <p:txBody>
          <a:bodyPr/>
          <a:lstStyle/>
          <a:p>
            <a:r>
              <a:rPr lang="en-US" dirty="0">
                <a:latin typeface="Consolas" panose="020B0609020204030204" pitchFamily="49" charset="0"/>
              </a:rPr>
              <a:t>Day 23</a:t>
            </a:r>
            <a:endParaRPr lang="en-CA" dirty="0">
              <a:latin typeface="Consolas" panose="020B0609020204030204" pitchFamily="49" charset="0"/>
            </a:endParaRPr>
          </a:p>
        </p:txBody>
      </p:sp>
      <p:sp>
        <p:nvSpPr>
          <p:cNvPr id="3" name="Content Placeholder 2">
            <a:extLst>
              <a:ext uri="{FF2B5EF4-FFF2-40B4-BE49-F238E27FC236}">
                <a16:creationId xmlns:a16="http://schemas.microsoft.com/office/drawing/2014/main" id="{1B9ADB27-CCFE-A6BB-FAB9-75E53744ED58}"/>
              </a:ext>
            </a:extLst>
          </p:cNvPr>
          <p:cNvSpPr>
            <a:spLocks noGrp="1"/>
          </p:cNvSpPr>
          <p:nvPr>
            <p:ph idx="1"/>
          </p:nvPr>
        </p:nvSpPr>
        <p:spPr/>
        <p:txBody>
          <a:bodyPr/>
          <a:lstStyle/>
          <a:p>
            <a:r>
              <a:rPr lang="en-US" dirty="0">
                <a:latin typeface="Consolas" panose="020B0609020204030204" pitchFamily="49" charset="0"/>
              </a:rPr>
              <a:t>Outline</a:t>
            </a:r>
          </a:p>
          <a:p>
            <a:pPr lvl="1"/>
            <a:r>
              <a:rPr lang="en-US" dirty="0">
                <a:latin typeface="Consolas" panose="020B0609020204030204" pitchFamily="49" charset="0"/>
              </a:rPr>
              <a:t>Data </a:t>
            </a:r>
            <a:r>
              <a:rPr lang="en-CA" sz="2400" dirty="0">
                <a:latin typeface="Consolas" panose="020B0609020204030204" pitchFamily="49" charset="0"/>
              </a:rPr>
              <a:t>Artifacts</a:t>
            </a:r>
          </a:p>
          <a:p>
            <a:pPr lvl="2"/>
            <a:r>
              <a:rPr lang="en-US" dirty="0">
                <a:latin typeface="Consolas" panose="020B0609020204030204" pitchFamily="49" charset="0"/>
              </a:rPr>
              <a:t>Web Artifacts</a:t>
            </a:r>
          </a:p>
          <a:p>
            <a:pPr lvl="2"/>
            <a:r>
              <a:rPr lang="en-US" dirty="0">
                <a:latin typeface="Consolas" panose="020B0609020204030204" pitchFamily="49" charset="0"/>
              </a:rPr>
              <a:t>OS Artifacts</a:t>
            </a:r>
          </a:p>
          <a:p>
            <a:pPr lvl="2"/>
            <a:r>
              <a:rPr lang="en-US" dirty="0">
                <a:latin typeface="Consolas" panose="020B0609020204030204" pitchFamily="49" charset="0"/>
              </a:rPr>
              <a:t>File System Artifacts</a:t>
            </a:r>
          </a:p>
          <a:p>
            <a:pPr lvl="2"/>
            <a:r>
              <a:rPr lang="en-US" dirty="0">
                <a:latin typeface="Consolas" panose="020B0609020204030204" pitchFamily="49" charset="0"/>
              </a:rPr>
              <a:t>Application Artifacts</a:t>
            </a:r>
          </a:p>
          <a:p>
            <a:pPr lvl="2"/>
            <a:r>
              <a:rPr lang="en-US" dirty="0">
                <a:latin typeface="Consolas" panose="020B0609020204030204" pitchFamily="49" charset="0"/>
              </a:rPr>
              <a:t>System Configuration Artifacts</a:t>
            </a:r>
          </a:p>
          <a:p>
            <a:pPr lvl="2"/>
            <a:r>
              <a:rPr lang="en-US" dirty="0">
                <a:latin typeface="Consolas" panose="020B0609020204030204" pitchFamily="49" charset="0"/>
              </a:rPr>
              <a:t>Executable and Malware Artifacts</a:t>
            </a:r>
          </a:p>
          <a:p>
            <a:pPr lvl="2"/>
            <a:r>
              <a:rPr lang="en-US" dirty="0">
                <a:latin typeface="Consolas" panose="020B0609020204030204" pitchFamily="49" charset="0"/>
              </a:rPr>
              <a:t>Keyword and Hash Set Matches</a:t>
            </a:r>
          </a:p>
          <a:p>
            <a:pPr lvl="1"/>
            <a:r>
              <a:rPr lang="en-CA" sz="2400" dirty="0">
                <a:latin typeface="Consolas" panose="020B0609020204030204" pitchFamily="49" charset="0"/>
              </a:rPr>
              <a:t>USP (Uninterruptible Power Supply)</a:t>
            </a:r>
            <a:endParaRPr lang="en-US" dirty="0">
              <a:latin typeface="Consolas" panose="020B0609020204030204" pitchFamily="49" charset="0"/>
            </a:endParaRPr>
          </a:p>
          <a:p>
            <a:pPr lvl="2"/>
            <a:endParaRPr lang="en-US" dirty="0">
              <a:latin typeface="Consolas" panose="020B0609020204030204" pitchFamily="49" charset="0"/>
            </a:endParaRPr>
          </a:p>
          <a:p>
            <a:pPr lvl="2"/>
            <a:endParaRPr lang="en-CA" dirty="0">
              <a:latin typeface="Consolas" panose="020B0609020204030204" pitchFamily="49" charset="0"/>
            </a:endParaRPr>
          </a:p>
        </p:txBody>
      </p:sp>
      <p:sp>
        <p:nvSpPr>
          <p:cNvPr id="4" name="Footer Placeholder 3">
            <a:extLst>
              <a:ext uri="{FF2B5EF4-FFF2-40B4-BE49-F238E27FC236}">
                <a16:creationId xmlns:a16="http://schemas.microsoft.com/office/drawing/2014/main" id="{F51C1292-D5D8-FE6D-33A1-6D443E7E0EBA}"/>
              </a:ext>
            </a:extLst>
          </p:cNvPr>
          <p:cNvSpPr>
            <a:spLocks noGrp="1"/>
          </p:cNvSpPr>
          <p:nvPr>
            <p:ph type="ftr" sz="quarter" idx="11"/>
          </p:nvPr>
        </p:nvSpPr>
        <p:spPr/>
        <p:txBody>
          <a:bodyPr/>
          <a:lstStyle/>
          <a:p>
            <a:r>
              <a:rPr lang="sv-SE"/>
              <a:t>INST. : ENG.ALI BANI BAKAR &amp; ENG.Dana Al-Mahrouk</a:t>
            </a:r>
            <a:endParaRPr lang="en-CA"/>
          </a:p>
        </p:txBody>
      </p:sp>
    </p:spTree>
    <p:extLst>
      <p:ext uri="{BB962C8B-B14F-4D97-AF65-F5344CB8AC3E}">
        <p14:creationId xmlns:p14="http://schemas.microsoft.com/office/powerpoint/2010/main" val="10206024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a:extLst>
              <a:ext uri="{FF2B5EF4-FFF2-40B4-BE49-F238E27FC236}">
                <a16:creationId xmlns:a16="http://schemas.microsoft.com/office/drawing/2014/main" id="{EEF4A6B8-5BB8-E477-59B1-9FA4A0C888CD}"/>
              </a:ext>
            </a:extLst>
          </p:cNvPr>
          <p:cNvGrpSpPr/>
          <p:nvPr/>
        </p:nvGrpSpPr>
        <p:grpSpPr>
          <a:xfrm>
            <a:off x="4127341" y="1838820"/>
            <a:ext cx="4105483" cy="4002200"/>
            <a:chOff x="0" y="0"/>
            <a:chExt cx="9436059" cy="9198671"/>
          </a:xfrm>
        </p:grpSpPr>
        <p:sp>
          <p:nvSpPr>
            <p:cNvPr id="6" name="Freeform 7">
              <a:extLst>
                <a:ext uri="{FF2B5EF4-FFF2-40B4-BE49-F238E27FC236}">
                  <a16:creationId xmlns:a16="http://schemas.microsoft.com/office/drawing/2014/main" id="{3A6015DC-259F-46EB-0F19-14A770FE5D63}"/>
                </a:ext>
              </a:extLst>
            </p:cNvPr>
            <p:cNvSpPr/>
            <p:nvPr/>
          </p:nvSpPr>
          <p:spPr>
            <a:xfrm rot="18900000">
              <a:off x="3057607" y="3156539"/>
              <a:ext cx="3326214" cy="3326214"/>
            </a:xfrm>
            <a:prstGeom prst="ellipse">
              <a:avLst/>
            </a:prstGeom>
            <a:gradFill flip="none" rotWithShape="1">
              <a:gsLst>
                <a:gs pos="22846">
                  <a:srgbClr val="FFFFFF"/>
                </a:gs>
                <a:gs pos="63322">
                  <a:srgbClr val="E6EAEB"/>
                </a:gs>
                <a:gs pos="99960">
                  <a:srgbClr val="CDD5D8"/>
                </a:gs>
              </a:gsLst>
              <a:lin ang="3850001"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7" name="Freeform 8">
              <a:extLst>
                <a:ext uri="{FF2B5EF4-FFF2-40B4-BE49-F238E27FC236}">
                  <a16:creationId xmlns:a16="http://schemas.microsoft.com/office/drawing/2014/main" id="{E21296D3-A880-122E-8AA1-E1C816822950}"/>
                </a:ext>
              </a:extLst>
            </p:cNvPr>
            <p:cNvSpPr/>
            <p:nvPr/>
          </p:nvSpPr>
          <p:spPr>
            <a:xfrm>
              <a:off x="1419207" y="1393005"/>
              <a:ext cx="6695542" cy="652763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39" y="4278"/>
                  </a:lnTo>
                  <a:lnTo>
                    <a:pt x="0" y="13891"/>
                  </a:lnTo>
                  <a:lnTo>
                    <a:pt x="5993" y="21600"/>
                  </a:lnTo>
                  <a:lnTo>
                    <a:pt x="15606" y="21600"/>
                  </a:lnTo>
                  <a:lnTo>
                    <a:pt x="21600" y="13891"/>
                  </a:lnTo>
                  <a:lnTo>
                    <a:pt x="19461" y="4278"/>
                  </a:lnTo>
                  <a:lnTo>
                    <a:pt x="10800" y="0"/>
                  </a:lnTo>
                  <a:close/>
                </a:path>
              </a:pathLst>
            </a:custGeom>
            <a:noFill/>
            <a:ln w="723900" cap="flat">
              <a:solidFill>
                <a:srgbClr val="D5D5D5">
                  <a:alpha val="73239"/>
                </a:srgbClr>
              </a:solidFill>
              <a:prstDash val="solid"/>
              <a:miter lim="800000"/>
            </a:ln>
            <a:effectLst/>
          </p:spPr>
          <p:txBody>
            <a:bodyPr wrap="square" lIns="91439" tIns="91439" rIns="91439" bIns="91439" numCol="1" anchor="ctr">
              <a:noAutofit/>
            </a:bodyPr>
            <a:lstStyle/>
            <a:p>
              <a:pPr algn="ctr" defTabSz="1828800">
                <a:defRPr sz="3600" b="0">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4AA88CFD-0C6E-D64D-337A-4047C83F9618}"/>
                </a:ext>
              </a:extLst>
            </p:cNvPr>
            <p:cNvSpPr/>
            <p:nvPr/>
          </p:nvSpPr>
          <p:spPr>
            <a:xfrm>
              <a:off x="4196304" y="251652"/>
              <a:ext cx="1141144" cy="2760512"/>
            </a:xfrm>
            <a:custGeom>
              <a:avLst/>
              <a:gdLst/>
              <a:ahLst/>
              <a:cxnLst>
                <a:cxn ang="0">
                  <a:pos x="wd2" y="hd2"/>
                </a:cxn>
                <a:cxn ang="5400000">
                  <a:pos x="wd2" y="hd2"/>
                </a:cxn>
                <a:cxn ang="10800000">
                  <a:pos x="wd2" y="hd2"/>
                </a:cxn>
                <a:cxn ang="16200000">
                  <a:pos x="wd2" y="hd2"/>
                </a:cxn>
              </a:cxnLst>
              <a:rect l="0" t="0" r="r" b="b"/>
              <a:pathLst>
                <a:path w="21600" h="21600" extrusionOk="0">
                  <a:moveTo>
                    <a:pt x="19850" y="18273"/>
                  </a:moveTo>
                  <a:lnTo>
                    <a:pt x="19850" y="0"/>
                  </a:lnTo>
                  <a:lnTo>
                    <a:pt x="1750" y="0"/>
                  </a:lnTo>
                  <a:lnTo>
                    <a:pt x="1750" y="18273"/>
                  </a:lnTo>
                  <a:lnTo>
                    <a:pt x="0" y="18273"/>
                  </a:lnTo>
                  <a:lnTo>
                    <a:pt x="10802" y="21600"/>
                  </a:lnTo>
                  <a:lnTo>
                    <a:pt x="21600" y="18273"/>
                  </a:lnTo>
                  <a:lnTo>
                    <a:pt x="19850" y="18273"/>
                  </a:lnTo>
                  <a:close/>
                </a:path>
              </a:pathLst>
            </a:custGeom>
            <a:solidFill>
              <a:srgbClr val="FF41B9"/>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9" name="Freeform 12">
              <a:extLst>
                <a:ext uri="{FF2B5EF4-FFF2-40B4-BE49-F238E27FC236}">
                  <a16:creationId xmlns:a16="http://schemas.microsoft.com/office/drawing/2014/main" id="{2719637E-163D-C1B9-159C-D1EA04A5E988}"/>
                </a:ext>
              </a:extLst>
            </p:cNvPr>
            <p:cNvSpPr/>
            <p:nvPr/>
          </p:nvSpPr>
          <p:spPr>
            <a:xfrm>
              <a:off x="6272957" y="1357557"/>
              <a:ext cx="2392776" cy="2392983"/>
            </a:xfrm>
            <a:custGeom>
              <a:avLst/>
              <a:gdLst/>
              <a:ahLst/>
              <a:cxnLst>
                <a:cxn ang="0">
                  <a:pos x="wd2" y="hd2"/>
                </a:cxn>
                <a:cxn ang="5400000">
                  <a:pos x="wd2" y="hd2"/>
                </a:cxn>
                <a:cxn ang="10800000">
                  <a:pos x="wd2" y="hd2"/>
                </a:cxn>
                <a:cxn ang="16200000">
                  <a:pos x="wd2" y="hd2"/>
                </a:cxn>
              </a:cxnLst>
              <a:rect l="0" t="0" r="r" b="b"/>
              <a:pathLst>
                <a:path w="21600" h="21600" extrusionOk="0">
                  <a:moveTo>
                    <a:pt x="6694" y="21009"/>
                  </a:moveTo>
                  <a:lnTo>
                    <a:pt x="21600" y="6104"/>
                  </a:lnTo>
                  <a:lnTo>
                    <a:pt x="15498" y="0"/>
                  </a:lnTo>
                  <a:lnTo>
                    <a:pt x="591" y="14905"/>
                  </a:lnTo>
                  <a:lnTo>
                    <a:pt x="0" y="14316"/>
                  </a:lnTo>
                  <a:lnTo>
                    <a:pt x="928" y="20670"/>
                  </a:lnTo>
                  <a:lnTo>
                    <a:pt x="7285" y="21600"/>
                  </a:lnTo>
                  <a:lnTo>
                    <a:pt x="6694" y="21009"/>
                  </a:lnTo>
                  <a:close/>
                </a:path>
              </a:pathLst>
            </a:custGeom>
            <a:solidFill>
              <a:srgbClr val="FF2D59"/>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0" name="Freeform 14">
              <a:extLst>
                <a:ext uri="{FF2B5EF4-FFF2-40B4-BE49-F238E27FC236}">
                  <a16:creationId xmlns:a16="http://schemas.microsoft.com/office/drawing/2014/main" id="{A97BFB44-E3B0-9CF0-F36A-4066407C0870}"/>
                </a:ext>
              </a:extLst>
            </p:cNvPr>
            <p:cNvSpPr/>
            <p:nvPr/>
          </p:nvSpPr>
          <p:spPr>
            <a:xfrm>
              <a:off x="6496003" y="4767930"/>
              <a:ext cx="2765073" cy="1754938"/>
            </a:xfrm>
            <a:custGeom>
              <a:avLst/>
              <a:gdLst/>
              <a:ahLst/>
              <a:cxnLst>
                <a:cxn ang="0">
                  <a:pos x="wd2" y="hd2"/>
                </a:cxn>
                <a:cxn ang="5400000">
                  <a:pos x="wd2" y="hd2"/>
                </a:cxn>
                <a:cxn ang="10800000">
                  <a:pos x="wd2" y="hd2"/>
                </a:cxn>
                <a:cxn ang="16200000">
                  <a:pos x="wd2" y="hd2"/>
                </a:cxn>
              </a:cxnLst>
              <a:rect l="0" t="0" r="r" b="b"/>
              <a:pathLst>
                <a:path w="21600" h="21600" extrusionOk="0">
                  <a:moveTo>
                    <a:pt x="1917" y="12198"/>
                  </a:moveTo>
                  <a:lnTo>
                    <a:pt x="19156" y="21600"/>
                  </a:lnTo>
                  <a:lnTo>
                    <a:pt x="21600" y="10479"/>
                  </a:lnTo>
                  <a:lnTo>
                    <a:pt x="4361" y="1077"/>
                  </a:lnTo>
                  <a:lnTo>
                    <a:pt x="4597" y="0"/>
                  </a:lnTo>
                  <a:lnTo>
                    <a:pt x="0" y="4924"/>
                  </a:lnTo>
                  <a:lnTo>
                    <a:pt x="1681" y="13275"/>
                  </a:lnTo>
                  <a:lnTo>
                    <a:pt x="1917" y="12198"/>
                  </a:lnTo>
                  <a:close/>
                </a:path>
              </a:pathLst>
            </a:custGeom>
            <a:solidFill>
              <a:srgbClr val="FFC318"/>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1" name="Freeform 16">
              <a:extLst>
                <a:ext uri="{FF2B5EF4-FFF2-40B4-BE49-F238E27FC236}">
                  <a16:creationId xmlns:a16="http://schemas.microsoft.com/office/drawing/2014/main" id="{6C2F7011-DAC1-8B41-F060-3A52C241E5FE}"/>
                </a:ext>
              </a:extLst>
            </p:cNvPr>
            <p:cNvSpPr/>
            <p:nvPr/>
          </p:nvSpPr>
          <p:spPr>
            <a:xfrm>
              <a:off x="5001840" y="6524110"/>
              <a:ext cx="2380959" cy="2404384"/>
            </a:xfrm>
            <a:custGeom>
              <a:avLst/>
              <a:gdLst/>
              <a:ahLst/>
              <a:cxnLst>
                <a:cxn ang="0">
                  <a:pos x="wd2" y="hd2"/>
                </a:cxn>
                <a:cxn ang="5400000">
                  <a:pos x="wd2" y="hd2"/>
                </a:cxn>
                <a:cxn ang="10800000">
                  <a:pos x="wd2" y="hd2"/>
                </a:cxn>
                <a:cxn ang="16200000">
                  <a:pos x="wd2" y="hd2"/>
                </a:cxn>
              </a:cxnLst>
              <a:rect l="0" t="0" r="r" b="b"/>
              <a:pathLst>
                <a:path w="21600" h="21600" extrusionOk="0">
                  <a:moveTo>
                    <a:pt x="602" y="6574"/>
                  </a:moveTo>
                  <a:lnTo>
                    <a:pt x="15389" y="21600"/>
                  </a:lnTo>
                  <a:lnTo>
                    <a:pt x="21600" y="15604"/>
                  </a:lnTo>
                  <a:lnTo>
                    <a:pt x="6813" y="579"/>
                  </a:lnTo>
                  <a:lnTo>
                    <a:pt x="7415" y="0"/>
                  </a:lnTo>
                  <a:lnTo>
                    <a:pt x="1015" y="842"/>
                  </a:lnTo>
                  <a:lnTo>
                    <a:pt x="0" y="7155"/>
                  </a:lnTo>
                  <a:lnTo>
                    <a:pt x="602" y="6574"/>
                  </a:lnTo>
                  <a:close/>
                </a:path>
              </a:pathLst>
            </a:custGeom>
            <a:solidFill>
              <a:srgbClr val="9BD251"/>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2" name="Freeform 18">
              <a:extLst>
                <a:ext uri="{FF2B5EF4-FFF2-40B4-BE49-F238E27FC236}">
                  <a16:creationId xmlns:a16="http://schemas.microsoft.com/office/drawing/2014/main" id="{5CE794AE-F8FA-3831-941A-53F38D012419}"/>
                </a:ext>
              </a:extLst>
            </p:cNvPr>
            <p:cNvSpPr/>
            <p:nvPr/>
          </p:nvSpPr>
          <p:spPr>
            <a:xfrm>
              <a:off x="1959827" y="6539450"/>
              <a:ext cx="2389666" cy="2396093"/>
            </a:xfrm>
            <a:custGeom>
              <a:avLst/>
              <a:gdLst/>
              <a:ahLst/>
              <a:cxnLst>
                <a:cxn ang="0">
                  <a:pos x="wd2" y="hd2"/>
                </a:cxn>
                <a:cxn ang="5400000">
                  <a:pos x="wd2" y="hd2"/>
                </a:cxn>
                <a:cxn ang="10800000">
                  <a:pos x="wd2" y="hd2"/>
                </a:cxn>
                <a:cxn ang="16200000">
                  <a:pos x="wd2" y="hd2"/>
                </a:cxn>
              </a:cxnLst>
              <a:rect l="0" t="0" r="r" b="b"/>
              <a:pathLst>
                <a:path w="21600" h="21600" extrusionOk="0">
                  <a:moveTo>
                    <a:pt x="14873" y="589"/>
                  </a:moveTo>
                  <a:lnTo>
                    <a:pt x="0" y="15527"/>
                  </a:lnTo>
                  <a:lnTo>
                    <a:pt x="6133" y="21600"/>
                  </a:lnTo>
                  <a:lnTo>
                    <a:pt x="21006" y="6660"/>
                  </a:lnTo>
                  <a:lnTo>
                    <a:pt x="21600" y="7249"/>
                  </a:lnTo>
                  <a:lnTo>
                    <a:pt x="20646" y="904"/>
                  </a:lnTo>
                  <a:lnTo>
                    <a:pt x="14279" y="0"/>
                  </a:lnTo>
                  <a:lnTo>
                    <a:pt x="14873" y="589"/>
                  </a:lnTo>
                  <a:close/>
                </a:path>
              </a:pathLst>
            </a:custGeom>
            <a:solidFill>
              <a:srgbClr val="5ECBFB"/>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3" name="Freeform 20">
              <a:extLst>
                <a:ext uri="{FF2B5EF4-FFF2-40B4-BE49-F238E27FC236}">
                  <a16:creationId xmlns:a16="http://schemas.microsoft.com/office/drawing/2014/main" id="{7D75881C-ECB0-4D12-C048-4926AE8E9495}"/>
                </a:ext>
              </a:extLst>
            </p:cNvPr>
            <p:cNvSpPr/>
            <p:nvPr/>
          </p:nvSpPr>
          <p:spPr>
            <a:xfrm>
              <a:off x="180429" y="4767930"/>
              <a:ext cx="2769218" cy="1736488"/>
            </a:xfrm>
            <a:custGeom>
              <a:avLst/>
              <a:gdLst/>
              <a:ahLst/>
              <a:cxnLst>
                <a:cxn ang="0">
                  <a:pos x="wd2" y="hd2"/>
                </a:cxn>
                <a:cxn ang="5400000">
                  <a:pos x="wd2" y="hd2"/>
                </a:cxn>
                <a:cxn ang="10800000">
                  <a:pos x="wd2" y="hd2"/>
                </a:cxn>
                <a:cxn ang="16200000">
                  <a:pos x="wd2" y="hd2"/>
                </a:cxn>
              </a:cxnLst>
              <a:rect l="0" t="0" r="r" b="b"/>
              <a:pathLst>
                <a:path w="21600" h="21600" extrusionOk="0">
                  <a:moveTo>
                    <a:pt x="17270" y="1091"/>
                  </a:moveTo>
                  <a:lnTo>
                    <a:pt x="0" y="10322"/>
                  </a:lnTo>
                  <a:lnTo>
                    <a:pt x="2369" y="21600"/>
                  </a:lnTo>
                  <a:lnTo>
                    <a:pt x="19640" y="12369"/>
                  </a:lnTo>
                  <a:lnTo>
                    <a:pt x="19870" y="13460"/>
                  </a:lnTo>
                  <a:lnTo>
                    <a:pt x="21600" y="5049"/>
                  </a:lnTo>
                  <a:lnTo>
                    <a:pt x="17042" y="0"/>
                  </a:lnTo>
                  <a:lnTo>
                    <a:pt x="17270" y="1091"/>
                  </a:lnTo>
                  <a:close/>
                </a:path>
              </a:pathLst>
            </a:custGeom>
            <a:solidFill>
              <a:srgbClr val="0063EA"/>
            </a:solidFill>
            <a:ln w="12700" cap="flat">
              <a:noFill/>
              <a:miter lim="400000"/>
            </a:ln>
            <a:effectLst/>
          </p:spPr>
          <p:txBody>
            <a:bodyPr wrap="square" lIns="45718" tIns="45718" rIns="45718" bIns="45718" numCol="1" anchor="ctr">
              <a:noAutofit/>
            </a:bodyPr>
            <a:lstStyle/>
            <a:p>
              <a:pPr algn="ctr" defTabSz="914400">
                <a:defRPr sz="1800" b="0">
                  <a:latin typeface="Calibri"/>
                  <a:ea typeface="Calibri"/>
                  <a:cs typeface="Calibri"/>
                  <a:sym typeface="Calibri"/>
                </a:defRPr>
              </a:pPr>
              <a:endParaRPr/>
            </a:p>
          </p:txBody>
        </p:sp>
        <p:sp>
          <p:nvSpPr>
            <p:cNvPr id="14" name="Freeform 22">
              <a:extLst>
                <a:ext uri="{FF2B5EF4-FFF2-40B4-BE49-F238E27FC236}">
                  <a16:creationId xmlns:a16="http://schemas.microsoft.com/office/drawing/2014/main" id="{DAAAFFC4-0440-7AC5-317A-FC1779E4382D}"/>
                </a:ext>
              </a:extLst>
            </p:cNvPr>
            <p:cNvSpPr/>
            <p:nvPr/>
          </p:nvSpPr>
          <p:spPr>
            <a:xfrm>
              <a:off x="908439" y="1346156"/>
              <a:ext cx="2375986" cy="2408943"/>
            </a:xfrm>
            <a:custGeom>
              <a:avLst/>
              <a:gdLst/>
              <a:ahLst/>
              <a:cxnLst>
                <a:cxn ang="0">
                  <a:pos x="wd2" y="hd2"/>
                </a:cxn>
                <a:cxn ang="5400000">
                  <a:pos x="wd2" y="hd2"/>
                </a:cxn>
                <a:cxn ang="10800000">
                  <a:pos x="wd2" y="hd2"/>
                </a:cxn>
                <a:cxn ang="16200000">
                  <a:pos x="wd2" y="hd2"/>
                </a:cxn>
              </a:cxnLst>
              <a:rect l="0" t="0" r="r" b="b"/>
              <a:pathLst>
                <a:path w="21600" h="21600" extrusionOk="0">
                  <a:moveTo>
                    <a:pt x="20993" y="15074"/>
                  </a:moveTo>
                  <a:lnTo>
                    <a:pt x="6256" y="0"/>
                  </a:lnTo>
                  <a:lnTo>
                    <a:pt x="0" y="5952"/>
                  </a:lnTo>
                  <a:lnTo>
                    <a:pt x="14737" y="21026"/>
                  </a:lnTo>
                  <a:lnTo>
                    <a:pt x="14132" y="21600"/>
                  </a:lnTo>
                  <a:lnTo>
                    <a:pt x="20548" y="20793"/>
                  </a:lnTo>
                  <a:lnTo>
                    <a:pt x="21600" y="14498"/>
                  </a:lnTo>
                  <a:lnTo>
                    <a:pt x="20993" y="15074"/>
                  </a:lnTo>
                  <a:close/>
                </a:path>
              </a:pathLst>
            </a:custGeom>
            <a:solidFill>
              <a:srgbClr val="9450EB"/>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5" name="Freeform 24">
              <a:extLst>
                <a:ext uri="{FF2B5EF4-FFF2-40B4-BE49-F238E27FC236}">
                  <a16:creationId xmlns:a16="http://schemas.microsoft.com/office/drawing/2014/main" id="{74F25508-2A00-BE30-FC76-A350DC6A1489}"/>
                </a:ext>
              </a:extLst>
            </p:cNvPr>
            <p:cNvSpPr/>
            <p:nvPr/>
          </p:nvSpPr>
          <p:spPr>
            <a:xfrm rot="18396599">
              <a:off x="3712271" y="420909"/>
              <a:ext cx="2109407" cy="2109407"/>
            </a:xfrm>
            <a:prstGeom prst="ellipse">
              <a:avLst/>
            </a:prstGeom>
            <a:solidFill>
              <a:srgbClr val="FF41B9"/>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6" name="Freeform 25">
              <a:extLst>
                <a:ext uri="{FF2B5EF4-FFF2-40B4-BE49-F238E27FC236}">
                  <a16:creationId xmlns:a16="http://schemas.microsoft.com/office/drawing/2014/main" id="{F80E239F-A92C-4DA1-FEDD-19FDF255300E}"/>
                </a:ext>
              </a:extLst>
            </p:cNvPr>
            <p:cNvSpPr/>
            <p:nvPr/>
          </p:nvSpPr>
          <p:spPr>
            <a:xfrm rot="18900000">
              <a:off x="3861411" y="570002"/>
              <a:ext cx="1811322" cy="1811320"/>
            </a:xfrm>
            <a:prstGeom prst="ellipse">
              <a:avLst/>
            </a:prstGeom>
            <a:gradFill flip="none" rotWithShape="1">
              <a:gsLst>
                <a:gs pos="22846">
                  <a:srgbClr val="FFFFFF"/>
                </a:gs>
                <a:gs pos="63322">
                  <a:srgbClr val="E6EAEB"/>
                </a:gs>
                <a:gs pos="99960">
                  <a:srgbClr val="CDD5D8"/>
                </a:gs>
              </a:gsLst>
              <a:lin ang="3024513"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17" name="Freeform 27">
              <a:extLst>
                <a:ext uri="{FF2B5EF4-FFF2-40B4-BE49-F238E27FC236}">
                  <a16:creationId xmlns:a16="http://schemas.microsoft.com/office/drawing/2014/main" id="{D57C15C2-EC1D-86C7-21E2-1E6E38E5E866}"/>
                </a:ext>
              </a:extLst>
            </p:cNvPr>
            <p:cNvSpPr/>
            <p:nvPr/>
          </p:nvSpPr>
          <p:spPr>
            <a:xfrm rot="20202001">
              <a:off x="6409108" y="1506136"/>
              <a:ext cx="2109407" cy="2109407"/>
            </a:xfrm>
            <a:prstGeom prst="ellipse">
              <a:avLst/>
            </a:prstGeom>
            <a:solidFill>
              <a:srgbClr val="FF2D59"/>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18" name="Freeform 28">
              <a:extLst>
                <a:ext uri="{FF2B5EF4-FFF2-40B4-BE49-F238E27FC236}">
                  <a16:creationId xmlns:a16="http://schemas.microsoft.com/office/drawing/2014/main" id="{8683D027-B8BA-FD39-BF82-8AD7B8B940F4}"/>
                </a:ext>
              </a:extLst>
            </p:cNvPr>
            <p:cNvSpPr/>
            <p:nvPr/>
          </p:nvSpPr>
          <p:spPr>
            <a:xfrm rot="19947001">
              <a:off x="6558226" y="1655393"/>
              <a:ext cx="1811322" cy="1811321"/>
            </a:xfrm>
            <a:prstGeom prst="ellipse">
              <a:avLst/>
            </a:prstGeom>
            <a:gradFill flip="none" rotWithShape="1">
              <a:gsLst>
                <a:gs pos="22846">
                  <a:srgbClr val="FFFFFF"/>
                </a:gs>
                <a:gs pos="63322">
                  <a:srgbClr val="E6EAEB"/>
                </a:gs>
                <a:gs pos="99960">
                  <a:srgbClr val="CDD5D8"/>
                </a:gs>
              </a:gsLst>
              <a:lin ang="3024513"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19" name="Freeform 30">
              <a:extLst>
                <a:ext uri="{FF2B5EF4-FFF2-40B4-BE49-F238E27FC236}">
                  <a16:creationId xmlns:a16="http://schemas.microsoft.com/office/drawing/2014/main" id="{2355E2F0-BF54-A751-BD67-5FEE1CB0B42A}"/>
                </a:ext>
              </a:extLst>
            </p:cNvPr>
            <p:cNvSpPr/>
            <p:nvPr/>
          </p:nvSpPr>
          <p:spPr>
            <a:xfrm rot="16881000">
              <a:off x="1015672" y="1505777"/>
              <a:ext cx="2109408" cy="2109407"/>
            </a:xfrm>
            <a:prstGeom prst="ellipse">
              <a:avLst/>
            </a:prstGeom>
            <a:solidFill>
              <a:srgbClr val="9450EB"/>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0" name="Freeform 31">
              <a:extLst>
                <a:ext uri="{FF2B5EF4-FFF2-40B4-BE49-F238E27FC236}">
                  <a16:creationId xmlns:a16="http://schemas.microsoft.com/office/drawing/2014/main" id="{D41CA3A0-39B0-C3C8-7BC8-F305E26F1470}"/>
                </a:ext>
              </a:extLst>
            </p:cNvPr>
            <p:cNvSpPr/>
            <p:nvPr/>
          </p:nvSpPr>
          <p:spPr>
            <a:xfrm rot="16960199">
              <a:off x="1164573" y="1654668"/>
              <a:ext cx="1811322" cy="1811322"/>
            </a:xfrm>
            <a:prstGeom prst="ellipse">
              <a:avLst/>
            </a:prstGeom>
            <a:gradFill flip="none" rotWithShape="1">
              <a:gsLst>
                <a:gs pos="22846">
                  <a:srgbClr val="FFFFFF"/>
                </a:gs>
                <a:gs pos="63322">
                  <a:srgbClr val="E6EAEB"/>
                </a:gs>
                <a:gs pos="99960">
                  <a:srgbClr val="CDD5D8"/>
                </a:gs>
              </a:gsLst>
              <a:lin ang="7067540"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21" name="Freeform 33">
              <a:extLst>
                <a:ext uri="{FF2B5EF4-FFF2-40B4-BE49-F238E27FC236}">
                  <a16:creationId xmlns:a16="http://schemas.microsoft.com/office/drawing/2014/main" id="{4C3511F4-F1BE-2518-B2D7-ECD25ED2E214}"/>
                </a:ext>
              </a:extLst>
            </p:cNvPr>
            <p:cNvSpPr/>
            <p:nvPr/>
          </p:nvSpPr>
          <p:spPr>
            <a:xfrm rot="18347401">
              <a:off x="5144994" y="6671622"/>
              <a:ext cx="2109407" cy="2109407"/>
            </a:xfrm>
            <a:prstGeom prst="ellipse">
              <a:avLst/>
            </a:prstGeom>
            <a:solidFill>
              <a:srgbClr val="9BD251"/>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2" name="Freeform 34">
              <a:extLst>
                <a:ext uri="{FF2B5EF4-FFF2-40B4-BE49-F238E27FC236}">
                  <a16:creationId xmlns:a16="http://schemas.microsoft.com/office/drawing/2014/main" id="{84AE151C-39D4-689D-ADA2-A355FEA174D4}"/>
                </a:ext>
              </a:extLst>
            </p:cNvPr>
            <p:cNvSpPr/>
            <p:nvPr/>
          </p:nvSpPr>
          <p:spPr>
            <a:xfrm rot="16247999">
              <a:off x="5294695" y="6821881"/>
              <a:ext cx="1811322" cy="1811319"/>
            </a:xfrm>
            <a:prstGeom prst="ellipse">
              <a:avLst/>
            </a:prstGeom>
            <a:gradFill flip="none" rotWithShape="1">
              <a:gsLst>
                <a:gs pos="22846">
                  <a:srgbClr val="FFFFFF"/>
                </a:gs>
                <a:gs pos="63322">
                  <a:srgbClr val="E6EAEB"/>
                </a:gs>
                <a:gs pos="99960">
                  <a:srgbClr val="CDD5D8"/>
                </a:gs>
              </a:gsLst>
              <a:lin ang="8834305"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23" name="Freeform 36">
              <a:extLst>
                <a:ext uri="{FF2B5EF4-FFF2-40B4-BE49-F238E27FC236}">
                  <a16:creationId xmlns:a16="http://schemas.microsoft.com/office/drawing/2014/main" id="{EC52B7A8-3984-36B9-41D2-B23635E7C610}"/>
                </a:ext>
              </a:extLst>
            </p:cNvPr>
            <p:cNvSpPr/>
            <p:nvPr/>
          </p:nvSpPr>
          <p:spPr>
            <a:xfrm rot="17829600">
              <a:off x="2115781" y="6670664"/>
              <a:ext cx="2109407" cy="2109408"/>
            </a:xfrm>
            <a:prstGeom prst="ellipse">
              <a:avLst/>
            </a:prstGeom>
            <a:solidFill>
              <a:srgbClr val="5ECBFB"/>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4" name="Freeform 37">
              <a:extLst>
                <a:ext uri="{FF2B5EF4-FFF2-40B4-BE49-F238E27FC236}">
                  <a16:creationId xmlns:a16="http://schemas.microsoft.com/office/drawing/2014/main" id="{5E61C3E4-D575-81A2-CEC3-51AE72620BB2}"/>
                </a:ext>
              </a:extLst>
            </p:cNvPr>
            <p:cNvSpPr/>
            <p:nvPr/>
          </p:nvSpPr>
          <p:spPr>
            <a:xfrm rot="19947001">
              <a:off x="2264313" y="6820754"/>
              <a:ext cx="1811322" cy="1811320"/>
            </a:xfrm>
            <a:prstGeom prst="ellipse">
              <a:avLst/>
            </a:prstGeom>
            <a:gradFill flip="none" rotWithShape="1">
              <a:gsLst>
                <a:gs pos="22846">
                  <a:srgbClr val="FFFFFF"/>
                </a:gs>
                <a:gs pos="63322">
                  <a:srgbClr val="E6EAEB"/>
                </a:gs>
                <a:gs pos="99960">
                  <a:srgbClr val="CDD5D8"/>
                </a:gs>
              </a:gsLst>
              <a:lin ang="3024513"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25" name="Freeform 39">
              <a:extLst>
                <a:ext uri="{FF2B5EF4-FFF2-40B4-BE49-F238E27FC236}">
                  <a16:creationId xmlns:a16="http://schemas.microsoft.com/office/drawing/2014/main" id="{FD0BCAC2-731D-B66A-2824-87DAB08A056D}"/>
                </a:ext>
              </a:extLst>
            </p:cNvPr>
            <p:cNvSpPr/>
            <p:nvPr/>
          </p:nvSpPr>
          <p:spPr>
            <a:xfrm rot="18900000">
              <a:off x="436872" y="4613699"/>
              <a:ext cx="2109407" cy="2109407"/>
            </a:xfrm>
            <a:prstGeom prst="ellipse">
              <a:avLst/>
            </a:prstGeom>
            <a:solidFill>
              <a:srgbClr val="0063EA"/>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Calibri"/>
                  <a:ea typeface="Calibri"/>
                  <a:cs typeface="Calibri"/>
                  <a:sym typeface="Calibri"/>
                </a:defRPr>
              </a:pPr>
              <a:endParaRPr/>
            </a:p>
          </p:txBody>
        </p:sp>
        <p:sp>
          <p:nvSpPr>
            <p:cNvPr id="26" name="Freeform 40">
              <a:extLst>
                <a:ext uri="{FF2B5EF4-FFF2-40B4-BE49-F238E27FC236}">
                  <a16:creationId xmlns:a16="http://schemas.microsoft.com/office/drawing/2014/main" id="{6D636FCA-5D91-DF6D-2AF1-F67B6E661789}"/>
                </a:ext>
              </a:extLst>
            </p:cNvPr>
            <p:cNvSpPr/>
            <p:nvPr/>
          </p:nvSpPr>
          <p:spPr>
            <a:xfrm rot="17907599">
              <a:off x="586011" y="4762827"/>
              <a:ext cx="1811322" cy="1811320"/>
            </a:xfrm>
            <a:prstGeom prst="ellipse">
              <a:avLst/>
            </a:prstGeom>
            <a:gradFill flip="none" rotWithShape="1">
              <a:gsLst>
                <a:gs pos="22846">
                  <a:srgbClr val="FFFFFF"/>
                </a:gs>
                <a:gs pos="63322">
                  <a:srgbClr val="E6EAEB"/>
                </a:gs>
                <a:gs pos="99960">
                  <a:srgbClr val="CDD5D8"/>
                </a:gs>
              </a:gsLst>
              <a:lin ang="6349152"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27" name="Freeform 41">
              <a:extLst>
                <a:ext uri="{FF2B5EF4-FFF2-40B4-BE49-F238E27FC236}">
                  <a16:creationId xmlns:a16="http://schemas.microsoft.com/office/drawing/2014/main" id="{45D6D75A-3206-4605-0732-8909DC9F5403}"/>
                </a:ext>
              </a:extLst>
            </p:cNvPr>
            <p:cNvSpPr/>
            <p:nvPr/>
          </p:nvSpPr>
          <p:spPr>
            <a:xfrm rot="18900000">
              <a:off x="6889781" y="4613589"/>
              <a:ext cx="2109407" cy="2109407"/>
            </a:xfrm>
            <a:prstGeom prst="ellipse">
              <a:avLst/>
            </a:prstGeom>
            <a:solidFill>
              <a:srgbClr val="FFC318"/>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28" name="Freeform 42">
              <a:extLst>
                <a:ext uri="{FF2B5EF4-FFF2-40B4-BE49-F238E27FC236}">
                  <a16:creationId xmlns:a16="http://schemas.microsoft.com/office/drawing/2014/main" id="{05BA9E0E-D950-FCB4-6E31-71D14D1140C2}"/>
                </a:ext>
              </a:extLst>
            </p:cNvPr>
            <p:cNvSpPr/>
            <p:nvPr/>
          </p:nvSpPr>
          <p:spPr>
            <a:xfrm rot="20093401">
              <a:off x="7038912" y="4761963"/>
              <a:ext cx="1811322" cy="1811319"/>
            </a:xfrm>
            <a:prstGeom prst="ellipse">
              <a:avLst/>
            </a:prstGeom>
            <a:gradFill flip="none" rotWithShape="1">
              <a:gsLst>
                <a:gs pos="22846">
                  <a:srgbClr val="FFFFFF"/>
                </a:gs>
                <a:gs pos="63322">
                  <a:srgbClr val="E6EAEB"/>
                </a:gs>
                <a:gs pos="99960">
                  <a:srgbClr val="CDD5D8"/>
                </a:gs>
              </a:gsLst>
              <a:lin ang="3024513"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grpSp>
      <p:grpSp>
        <p:nvGrpSpPr>
          <p:cNvPr id="48" name="Group 9">
            <a:extLst>
              <a:ext uri="{FF2B5EF4-FFF2-40B4-BE49-F238E27FC236}">
                <a16:creationId xmlns:a16="http://schemas.microsoft.com/office/drawing/2014/main" id="{CCB319D0-0B52-722C-BBFD-13684AADA80D}"/>
              </a:ext>
            </a:extLst>
          </p:cNvPr>
          <p:cNvGrpSpPr/>
          <p:nvPr/>
        </p:nvGrpSpPr>
        <p:grpSpPr>
          <a:xfrm>
            <a:off x="5785847" y="3477917"/>
            <a:ext cx="738566" cy="721062"/>
            <a:chOff x="0" y="0"/>
            <a:chExt cx="1697522" cy="1657291"/>
          </a:xfrm>
        </p:grpSpPr>
        <p:sp>
          <p:nvSpPr>
            <p:cNvPr id="49" name="Freeform 11">
              <a:extLst>
                <a:ext uri="{FF2B5EF4-FFF2-40B4-BE49-F238E27FC236}">
                  <a16:creationId xmlns:a16="http://schemas.microsoft.com/office/drawing/2014/main" id="{B56820CD-A994-2A0A-5583-E1EEE2C19F2D}"/>
                </a:ext>
              </a:extLst>
            </p:cNvPr>
            <p:cNvSpPr/>
            <p:nvPr/>
          </p:nvSpPr>
          <p:spPr>
            <a:xfrm>
              <a:off x="370076" y="-1"/>
              <a:ext cx="957371" cy="884963"/>
            </a:xfrm>
            <a:custGeom>
              <a:avLst/>
              <a:gdLst/>
              <a:ahLst/>
              <a:cxnLst>
                <a:cxn ang="0">
                  <a:pos x="wd2" y="hd2"/>
                </a:cxn>
                <a:cxn ang="5400000">
                  <a:pos x="wd2" y="hd2"/>
                </a:cxn>
                <a:cxn ang="10800000">
                  <a:pos x="wd2" y="hd2"/>
                </a:cxn>
                <a:cxn ang="16200000">
                  <a:pos x="wd2" y="hd2"/>
                </a:cxn>
              </a:cxnLst>
              <a:rect l="0" t="0" r="r" b="b"/>
              <a:pathLst>
                <a:path w="21600" h="21600" extrusionOk="0">
                  <a:moveTo>
                    <a:pt x="7147" y="9236"/>
                  </a:moveTo>
                  <a:lnTo>
                    <a:pt x="7057" y="9810"/>
                  </a:lnTo>
                  <a:lnTo>
                    <a:pt x="6978" y="10409"/>
                  </a:lnTo>
                  <a:lnTo>
                    <a:pt x="6944" y="11032"/>
                  </a:lnTo>
                  <a:lnTo>
                    <a:pt x="6921" y="11704"/>
                  </a:lnTo>
                  <a:lnTo>
                    <a:pt x="6944" y="12352"/>
                  </a:lnTo>
                  <a:lnTo>
                    <a:pt x="6978" y="12975"/>
                  </a:lnTo>
                  <a:lnTo>
                    <a:pt x="7057" y="13586"/>
                  </a:lnTo>
                  <a:lnTo>
                    <a:pt x="7147" y="14160"/>
                  </a:lnTo>
                  <a:lnTo>
                    <a:pt x="9974" y="14160"/>
                  </a:lnTo>
                  <a:lnTo>
                    <a:pt x="9974" y="9236"/>
                  </a:lnTo>
                  <a:lnTo>
                    <a:pt x="7147" y="9236"/>
                  </a:lnTo>
                  <a:close/>
                  <a:moveTo>
                    <a:pt x="16093" y="9224"/>
                  </a:moveTo>
                  <a:lnTo>
                    <a:pt x="16183" y="10006"/>
                  </a:lnTo>
                  <a:lnTo>
                    <a:pt x="16251" y="10824"/>
                  </a:lnTo>
                  <a:lnTo>
                    <a:pt x="16274" y="11680"/>
                  </a:lnTo>
                  <a:lnTo>
                    <a:pt x="16251" y="12547"/>
                  </a:lnTo>
                  <a:lnTo>
                    <a:pt x="16183" y="13366"/>
                  </a:lnTo>
                  <a:lnTo>
                    <a:pt x="16093" y="14148"/>
                  </a:lnTo>
                  <a:lnTo>
                    <a:pt x="18501" y="14148"/>
                  </a:lnTo>
                  <a:lnTo>
                    <a:pt x="18648" y="13561"/>
                  </a:lnTo>
                  <a:lnTo>
                    <a:pt x="18750" y="12950"/>
                  </a:lnTo>
                  <a:lnTo>
                    <a:pt x="18807" y="12327"/>
                  </a:lnTo>
                  <a:lnTo>
                    <a:pt x="18829" y="11680"/>
                  </a:lnTo>
                  <a:lnTo>
                    <a:pt x="18807" y="11044"/>
                  </a:lnTo>
                  <a:lnTo>
                    <a:pt x="18750" y="10421"/>
                  </a:lnTo>
                  <a:lnTo>
                    <a:pt x="18648" y="9823"/>
                  </a:lnTo>
                  <a:lnTo>
                    <a:pt x="18501" y="9224"/>
                  </a:lnTo>
                  <a:lnTo>
                    <a:pt x="16093" y="9224"/>
                  </a:lnTo>
                  <a:close/>
                  <a:moveTo>
                    <a:pt x="11603" y="9224"/>
                  </a:moveTo>
                  <a:lnTo>
                    <a:pt x="11603" y="14148"/>
                  </a:lnTo>
                  <a:lnTo>
                    <a:pt x="14430" y="14148"/>
                  </a:lnTo>
                  <a:lnTo>
                    <a:pt x="14521" y="13573"/>
                  </a:lnTo>
                  <a:lnTo>
                    <a:pt x="14600" y="12975"/>
                  </a:lnTo>
                  <a:lnTo>
                    <a:pt x="14634" y="12339"/>
                  </a:lnTo>
                  <a:lnTo>
                    <a:pt x="14656" y="11680"/>
                  </a:lnTo>
                  <a:lnTo>
                    <a:pt x="14634" y="11032"/>
                  </a:lnTo>
                  <a:lnTo>
                    <a:pt x="14600" y="10409"/>
                  </a:lnTo>
                  <a:lnTo>
                    <a:pt x="14521" y="9798"/>
                  </a:lnTo>
                  <a:lnTo>
                    <a:pt x="14430" y="9224"/>
                  </a:lnTo>
                  <a:lnTo>
                    <a:pt x="11603" y="9224"/>
                  </a:lnTo>
                  <a:close/>
                  <a:moveTo>
                    <a:pt x="3076" y="9224"/>
                  </a:moveTo>
                  <a:lnTo>
                    <a:pt x="2918" y="9823"/>
                  </a:lnTo>
                  <a:lnTo>
                    <a:pt x="2816" y="10421"/>
                  </a:lnTo>
                  <a:lnTo>
                    <a:pt x="2759" y="11044"/>
                  </a:lnTo>
                  <a:lnTo>
                    <a:pt x="2737" y="11680"/>
                  </a:lnTo>
                  <a:lnTo>
                    <a:pt x="2759" y="12327"/>
                  </a:lnTo>
                  <a:lnTo>
                    <a:pt x="2816" y="12950"/>
                  </a:lnTo>
                  <a:lnTo>
                    <a:pt x="2918" y="13561"/>
                  </a:lnTo>
                  <a:lnTo>
                    <a:pt x="3076" y="14148"/>
                  </a:lnTo>
                  <a:lnTo>
                    <a:pt x="5485" y="14148"/>
                  </a:lnTo>
                  <a:lnTo>
                    <a:pt x="5383" y="13378"/>
                  </a:lnTo>
                  <a:lnTo>
                    <a:pt x="5315" y="12547"/>
                  </a:lnTo>
                  <a:lnTo>
                    <a:pt x="5293" y="11680"/>
                  </a:lnTo>
                  <a:lnTo>
                    <a:pt x="5315" y="10824"/>
                  </a:lnTo>
                  <a:lnTo>
                    <a:pt x="5383" y="10006"/>
                  </a:lnTo>
                  <a:lnTo>
                    <a:pt x="5485" y="9224"/>
                  </a:lnTo>
                  <a:lnTo>
                    <a:pt x="3076" y="9224"/>
                  </a:lnTo>
                  <a:close/>
                  <a:moveTo>
                    <a:pt x="7600" y="3690"/>
                  </a:moveTo>
                  <a:lnTo>
                    <a:pt x="7000" y="4007"/>
                  </a:lnTo>
                  <a:lnTo>
                    <a:pt x="6423" y="4374"/>
                  </a:lnTo>
                  <a:lnTo>
                    <a:pt x="5892" y="4789"/>
                  </a:lnTo>
                  <a:lnTo>
                    <a:pt x="5383" y="5241"/>
                  </a:lnTo>
                  <a:lnTo>
                    <a:pt x="4908" y="5742"/>
                  </a:lnTo>
                  <a:lnTo>
                    <a:pt x="4478" y="6292"/>
                  </a:lnTo>
                  <a:lnTo>
                    <a:pt x="4094" y="6866"/>
                  </a:lnTo>
                  <a:lnTo>
                    <a:pt x="3743" y="7477"/>
                  </a:lnTo>
                  <a:lnTo>
                    <a:pt x="5869" y="7477"/>
                  </a:lnTo>
                  <a:lnTo>
                    <a:pt x="6107" y="6732"/>
                  </a:lnTo>
                  <a:lnTo>
                    <a:pt x="6367" y="6035"/>
                  </a:lnTo>
                  <a:lnTo>
                    <a:pt x="6661" y="5376"/>
                  </a:lnTo>
                  <a:lnTo>
                    <a:pt x="6955" y="4777"/>
                  </a:lnTo>
                  <a:lnTo>
                    <a:pt x="7272" y="4203"/>
                  </a:lnTo>
                  <a:lnTo>
                    <a:pt x="7600" y="3690"/>
                  </a:lnTo>
                  <a:close/>
                  <a:moveTo>
                    <a:pt x="13978" y="3677"/>
                  </a:moveTo>
                  <a:lnTo>
                    <a:pt x="14306" y="4190"/>
                  </a:lnTo>
                  <a:lnTo>
                    <a:pt x="14622" y="4765"/>
                  </a:lnTo>
                  <a:lnTo>
                    <a:pt x="14916" y="5376"/>
                  </a:lnTo>
                  <a:lnTo>
                    <a:pt x="15210" y="6023"/>
                  </a:lnTo>
                  <a:lnTo>
                    <a:pt x="15471" y="6732"/>
                  </a:lnTo>
                  <a:lnTo>
                    <a:pt x="15708" y="7465"/>
                  </a:lnTo>
                  <a:lnTo>
                    <a:pt x="17834" y="7465"/>
                  </a:lnTo>
                  <a:lnTo>
                    <a:pt x="17484" y="6854"/>
                  </a:lnTo>
                  <a:lnTo>
                    <a:pt x="17099" y="6280"/>
                  </a:lnTo>
                  <a:lnTo>
                    <a:pt x="16669" y="5742"/>
                  </a:lnTo>
                  <a:lnTo>
                    <a:pt x="16194" y="5241"/>
                  </a:lnTo>
                  <a:lnTo>
                    <a:pt x="15685" y="4789"/>
                  </a:lnTo>
                  <a:lnTo>
                    <a:pt x="15154" y="4362"/>
                  </a:lnTo>
                  <a:lnTo>
                    <a:pt x="14577" y="3995"/>
                  </a:lnTo>
                  <a:lnTo>
                    <a:pt x="13978" y="3677"/>
                  </a:lnTo>
                  <a:close/>
                  <a:moveTo>
                    <a:pt x="11603" y="3360"/>
                  </a:moveTo>
                  <a:lnTo>
                    <a:pt x="11603" y="7477"/>
                  </a:lnTo>
                  <a:lnTo>
                    <a:pt x="13989" y="7477"/>
                  </a:lnTo>
                  <a:lnTo>
                    <a:pt x="13740" y="6793"/>
                  </a:lnTo>
                  <a:lnTo>
                    <a:pt x="13458" y="6145"/>
                  </a:lnTo>
                  <a:lnTo>
                    <a:pt x="13164" y="5559"/>
                  </a:lnTo>
                  <a:lnTo>
                    <a:pt x="12847" y="5021"/>
                  </a:lnTo>
                  <a:lnTo>
                    <a:pt x="12519" y="4533"/>
                  </a:lnTo>
                  <a:lnTo>
                    <a:pt x="12214" y="4093"/>
                  </a:lnTo>
                  <a:lnTo>
                    <a:pt x="11897" y="3702"/>
                  </a:lnTo>
                  <a:lnTo>
                    <a:pt x="11603" y="3360"/>
                  </a:lnTo>
                  <a:close/>
                  <a:moveTo>
                    <a:pt x="9974" y="3348"/>
                  </a:moveTo>
                  <a:lnTo>
                    <a:pt x="9680" y="3677"/>
                  </a:lnTo>
                  <a:lnTo>
                    <a:pt x="9364" y="4068"/>
                  </a:lnTo>
                  <a:lnTo>
                    <a:pt x="9047" y="4520"/>
                  </a:lnTo>
                  <a:lnTo>
                    <a:pt x="8730" y="5009"/>
                  </a:lnTo>
                  <a:lnTo>
                    <a:pt x="8403" y="5547"/>
                  </a:lnTo>
                  <a:lnTo>
                    <a:pt x="8120" y="6133"/>
                  </a:lnTo>
                  <a:lnTo>
                    <a:pt x="7826" y="6781"/>
                  </a:lnTo>
                  <a:lnTo>
                    <a:pt x="7577" y="7465"/>
                  </a:lnTo>
                  <a:lnTo>
                    <a:pt x="9974" y="7465"/>
                  </a:lnTo>
                  <a:lnTo>
                    <a:pt x="9974" y="3348"/>
                  </a:lnTo>
                  <a:close/>
                  <a:moveTo>
                    <a:pt x="10789" y="0"/>
                  </a:moveTo>
                  <a:lnTo>
                    <a:pt x="11682" y="37"/>
                  </a:lnTo>
                  <a:lnTo>
                    <a:pt x="12542" y="159"/>
                  </a:lnTo>
                  <a:lnTo>
                    <a:pt x="13378" y="342"/>
                  </a:lnTo>
                  <a:lnTo>
                    <a:pt x="14204" y="599"/>
                  </a:lnTo>
                  <a:lnTo>
                    <a:pt x="14984" y="929"/>
                  </a:lnTo>
                  <a:lnTo>
                    <a:pt x="15753" y="1319"/>
                  </a:lnTo>
                  <a:lnTo>
                    <a:pt x="16477" y="1759"/>
                  </a:lnTo>
                  <a:lnTo>
                    <a:pt x="17167" y="2272"/>
                  </a:lnTo>
                  <a:lnTo>
                    <a:pt x="17812" y="2822"/>
                  </a:lnTo>
                  <a:lnTo>
                    <a:pt x="18422" y="3433"/>
                  </a:lnTo>
                  <a:lnTo>
                    <a:pt x="18988" y="4093"/>
                  </a:lnTo>
                  <a:lnTo>
                    <a:pt x="19497" y="4801"/>
                  </a:lnTo>
                  <a:lnTo>
                    <a:pt x="19972" y="5547"/>
                  </a:lnTo>
                  <a:lnTo>
                    <a:pt x="20379" y="6329"/>
                  </a:lnTo>
                  <a:lnTo>
                    <a:pt x="20741" y="7147"/>
                  </a:lnTo>
                  <a:lnTo>
                    <a:pt x="21035" y="8002"/>
                  </a:lnTo>
                  <a:lnTo>
                    <a:pt x="21272" y="8894"/>
                  </a:lnTo>
                  <a:lnTo>
                    <a:pt x="21442" y="9810"/>
                  </a:lnTo>
                  <a:lnTo>
                    <a:pt x="21543" y="10739"/>
                  </a:lnTo>
                  <a:lnTo>
                    <a:pt x="21600" y="11704"/>
                  </a:lnTo>
                  <a:lnTo>
                    <a:pt x="21543" y="12633"/>
                  </a:lnTo>
                  <a:lnTo>
                    <a:pt x="21453" y="13561"/>
                  </a:lnTo>
                  <a:lnTo>
                    <a:pt x="21283" y="14465"/>
                  </a:lnTo>
                  <a:lnTo>
                    <a:pt x="21046" y="15333"/>
                  </a:lnTo>
                  <a:lnTo>
                    <a:pt x="20763" y="16188"/>
                  </a:lnTo>
                  <a:lnTo>
                    <a:pt x="20413" y="16994"/>
                  </a:lnTo>
                  <a:lnTo>
                    <a:pt x="20005" y="17776"/>
                  </a:lnTo>
                  <a:lnTo>
                    <a:pt x="19553" y="18509"/>
                  </a:lnTo>
                  <a:lnTo>
                    <a:pt x="19044" y="19218"/>
                  </a:lnTo>
                  <a:lnTo>
                    <a:pt x="18501" y="19865"/>
                  </a:lnTo>
                  <a:lnTo>
                    <a:pt x="17902" y="20476"/>
                  </a:lnTo>
                  <a:lnTo>
                    <a:pt x="17280" y="21026"/>
                  </a:lnTo>
                  <a:lnTo>
                    <a:pt x="16601" y="21539"/>
                  </a:lnTo>
                  <a:lnTo>
                    <a:pt x="16500" y="21075"/>
                  </a:lnTo>
                  <a:lnTo>
                    <a:pt x="16387" y="20659"/>
                  </a:lnTo>
                  <a:lnTo>
                    <a:pt x="16240" y="20256"/>
                  </a:lnTo>
                  <a:lnTo>
                    <a:pt x="16059" y="19890"/>
                  </a:lnTo>
                  <a:lnTo>
                    <a:pt x="15844" y="19560"/>
                  </a:lnTo>
                  <a:lnTo>
                    <a:pt x="15652" y="19328"/>
                  </a:lnTo>
                  <a:lnTo>
                    <a:pt x="15448" y="19108"/>
                  </a:lnTo>
                  <a:lnTo>
                    <a:pt x="15233" y="18937"/>
                  </a:lnTo>
                  <a:lnTo>
                    <a:pt x="15753" y="18521"/>
                  </a:lnTo>
                  <a:lnTo>
                    <a:pt x="16251" y="18081"/>
                  </a:lnTo>
                  <a:lnTo>
                    <a:pt x="16703" y="17593"/>
                  </a:lnTo>
                  <a:lnTo>
                    <a:pt x="17122" y="17067"/>
                  </a:lnTo>
                  <a:lnTo>
                    <a:pt x="17484" y="16505"/>
                  </a:lnTo>
                  <a:lnTo>
                    <a:pt x="17823" y="15907"/>
                  </a:lnTo>
                  <a:lnTo>
                    <a:pt x="15697" y="15907"/>
                  </a:lnTo>
                  <a:lnTo>
                    <a:pt x="15471" y="16615"/>
                  </a:lnTo>
                  <a:lnTo>
                    <a:pt x="15233" y="17287"/>
                  </a:lnTo>
                  <a:lnTo>
                    <a:pt x="14962" y="17923"/>
                  </a:lnTo>
                  <a:lnTo>
                    <a:pt x="14679" y="18497"/>
                  </a:lnTo>
                  <a:lnTo>
                    <a:pt x="14453" y="18265"/>
                  </a:lnTo>
                  <a:lnTo>
                    <a:pt x="14181" y="18008"/>
                  </a:lnTo>
                  <a:lnTo>
                    <a:pt x="13865" y="17764"/>
                  </a:lnTo>
                  <a:lnTo>
                    <a:pt x="13503" y="17507"/>
                  </a:lnTo>
                  <a:lnTo>
                    <a:pt x="13367" y="17434"/>
                  </a:lnTo>
                  <a:lnTo>
                    <a:pt x="13605" y="16957"/>
                  </a:lnTo>
                  <a:lnTo>
                    <a:pt x="13808" y="16457"/>
                  </a:lnTo>
                  <a:lnTo>
                    <a:pt x="14000" y="15919"/>
                  </a:lnTo>
                  <a:lnTo>
                    <a:pt x="11603" y="15919"/>
                  </a:lnTo>
                  <a:lnTo>
                    <a:pt x="11603" y="16823"/>
                  </a:lnTo>
                  <a:lnTo>
                    <a:pt x="11252" y="16786"/>
                  </a:lnTo>
                  <a:lnTo>
                    <a:pt x="10890" y="16774"/>
                  </a:lnTo>
                  <a:lnTo>
                    <a:pt x="10404" y="16799"/>
                  </a:lnTo>
                  <a:lnTo>
                    <a:pt x="10201" y="16811"/>
                  </a:lnTo>
                  <a:lnTo>
                    <a:pt x="9974" y="16835"/>
                  </a:lnTo>
                  <a:lnTo>
                    <a:pt x="9974" y="15907"/>
                  </a:lnTo>
                  <a:lnTo>
                    <a:pt x="7588" y="15907"/>
                  </a:lnTo>
                  <a:lnTo>
                    <a:pt x="7792" y="16457"/>
                  </a:lnTo>
                  <a:lnTo>
                    <a:pt x="8007" y="16982"/>
                  </a:lnTo>
                  <a:lnTo>
                    <a:pt x="8244" y="17471"/>
                  </a:lnTo>
                  <a:lnTo>
                    <a:pt x="7792" y="17788"/>
                  </a:lnTo>
                  <a:lnTo>
                    <a:pt x="7339" y="18118"/>
                  </a:lnTo>
                  <a:lnTo>
                    <a:pt x="6910" y="18509"/>
                  </a:lnTo>
                  <a:lnTo>
                    <a:pt x="6627" y="17923"/>
                  </a:lnTo>
                  <a:lnTo>
                    <a:pt x="6356" y="17300"/>
                  </a:lnTo>
                  <a:lnTo>
                    <a:pt x="6107" y="16615"/>
                  </a:lnTo>
                  <a:lnTo>
                    <a:pt x="5881" y="15907"/>
                  </a:lnTo>
                  <a:lnTo>
                    <a:pt x="3755" y="15907"/>
                  </a:lnTo>
                  <a:lnTo>
                    <a:pt x="4105" y="16518"/>
                  </a:lnTo>
                  <a:lnTo>
                    <a:pt x="4490" y="17092"/>
                  </a:lnTo>
                  <a:lnTo>
                    <a:pt x="4919" y="17629"/>
                  </a:lnTo>
                  <a:lnTo>
                    <a:pt x="5394" y="18130"/>
                  </a:lnTo>
                  <a:lnTo>
                    <a:pt x="5903" y="18595"/>
                  </a:lnTo>
                  <a:lnTo>
                    <a:pt x="6435" y="19010"/>
                  </a:lnTo>
                  <a:lnTo>
                    <a:pt x="6073" y="19486"/>
                  </a:lnTo>
                  <a:lnTo>
                    <a:pt x="5745" y="19987"/>
                  </a:lnTo>
                  <a:lnTo>
                    <a:pt x="5462" y="20500"/>
                  </a:lnTo>
                  <a:lnTo>
                    <a:pt x="5247" y="21038"/>
                  </a:lnTo>
                  <a:lnTo>
                    <a:pt x="5089" y="21600"/>
                  </a:lnTo>
                  <a:lnTo>
                    <a:pt x="4399" y="21099"/>
                  </a:lnTo>
                  <a:lnTo>
                    <a:pt x="3755" y="20537"/>
                  </a:lnTo>
                  <a:lnTo>
                    <a:pt x="3144" y="19938"/>
                  </a:lnTo>
                  <a:lnTo>
                    <a:pt x="2590" y="19279"/>
                  </a:lnTo>
                  <a:lnTo>
                    <a:pt x="2070" y="18570"/>
                  </a:lnTo>
                  <a:lnTo>
                    <a:pt x="1606" y="17837"/>
                  </a:lnTo>
                  <a:lnTo>
                    <a:pt x="1199" y="17043"/>
                  </a:lnTo>
                  <a:lnTo>
                    <a:pt x="837" y="16237"/>
                  </a:lnTo>
                  <a:lnTo>
                    <a:pt x="543" y="15369"/>
                  </a:lnTo>
                  <a:lnTo>
                    <a:pt x="305" y="14490"/>
                  </a:lnTo>
                  <a:lnTo>
                    <a:pt x="136" y="13573"/>
                  </a:lnTo>
                  <a:lnTo>
                    <a:pt x="34" y="12645"/>
                  </a:lnTo>
                  <a:lnTo>
                    <a:pt x="0" y="11704"/>
                  </a:lnTo>
                  <a:lnTo>
                    <a:pt x="34" y="10739"/>
                  </a:lnTo>
                  <a:lnTo>
                    <a:pt x="136" y="9798"/>
                  </a:lnTo>
                  <a:lnTo>
                    <a:pt x="305" y="8894"/>
                  </a:lnTo>
                  <a:lnTo>
                    <a:pt x="543" y="8002"/>
                  </a:lnTo>
                  <a:lnTo>
                    <a:pt x="837" y="7147"/>
                  </a:lnTo>
                  <a:lnTo>
                    <a:pt x="1199" y="6329"/>
                  </a:lnTo>
                  <a:lnTo>
                    <a:pt x="1617" y="5534"/>
                  </a:lnTo>
                  <a:lnTo>
                    <a:pt x="2081" y="4801"/>
                  </a:lnTo>
                  <a:lnTo>
                    <a:pt x="2601" y="4081"/>
                  </a:lnTo>
                  <a:lnTo>
                    <a:pt x="3155" y="3433"/>
                  </a:lnTo>
                  <a:lnTo>
                    <a:pt x="3766" y="2822"/>
                  </a:lnTo>
                  <a:lnTo>
                    <a:pt x="4410" y="2272"/>
                  </a:lnTo>
                  <a:lnTo>
                    <a:pt x="5112" y="1759"/>
                  </a:lnTo>
                  <a:lnTo>
                    <a:pt x="5835" y="1319"/>
                  </a:lnTo>
                  <a:lnTo>
                    <a:pt x="6593" y="929"/>
                  </a:lnTo>
                  <a:lnTo>
                    <a:pt x="7373" y="599"/>
                  </a:lnTo>
                  <a:lnTo>
                    <a:pt x="8199" y="342"/>
                  </a:lnTo>
                  <a:lnTo>
                    <a:pt x="9047" y="159"/>
                  </a:lnTo>
                  <a:lnTo>
                    <a:pt x="9907" y="37"/>
                  </a:lnTo>
                  <a:lnTo>
                    <a:pt x="10789" y="0"/>
                  </a:lnTo>
                  <a:close/>
                </a:path>
              </a:pathLst>
            </a:custGeom>
            <a:solidFill>
              <a:srgbClr val="A5A5A5"/>
            </a:solidFill>
            <a:ln w="12700" cap="flat">
              <a:noFill/>
              <a:miter lim="400000"/>
            </a:ln>
            <a:effectLst/>
          </p:spPr>
          <p:txBody>
            <a:bodyPr wrap="square" lIns="91439" tIns="91439" rIns="91439" bIns="91439" numCol="1" anchor="t">
              <a:noAutofit/>
            </a:bodyPr>
            <a:lstStyle/>
            <a:p>
              <a:pPr algn="ctr" defTabSz="1828800">
                <a:defRPr sz="3600" b="0">
                  <a:latin typeface="Calibri"/>
                  <a:ea typeface="Calibri"/>
                  <a:cs typeface="Calibri"/>
                  <a:sym typeface="Calibri"/>
                </a:defRPr>
              </a:pPr>
              <a:endParaRPr/>
            </a:p>
          </p:txBody>
        </p:sp>
        <p:sp>
          <p:nvSpPr>
            <p:cNvPr id="50" name="Freeform 12">
              <a:extLst>
                <a:ext uri="{FF2B5EF4-FFF2-40B4-BE49-F238E27FC236}">
                  <a16:creationId xmlns:a16="http://schemas.microsoft.com/office/drawing/2014/main" id="{D706CF70-B8E6-4434-08B4-DC9519710B9B}"/>
                </a:ext>
              </a:extLst>
            </p:cNvPr>
            <p:cNvSpPr/>
            <p:nvPr/>
          </p:nvSpPr>
          <p:spPr>
            <a:xfrm>
              <a:off x="-1" y="1295262"/>
              <a:ext cx="1697524" cy="362030"/>
            </a:xfrm>
            <a:custGeom>
              <a:avLst/>
              <a:gdLst/>
              <a:ahLst/>
              <a:cxnLst>
                <a:cxn ang="0">
                  <a:pos x="wd2" y="hd2"/>
                </a:cxn>
                <a:cxn ang="5400000">
                  <a:pos x="wd2" y="hd2"/>
                </a:cxn>
                <a:cxn ang="10800000">
                  <a:pos x="wd2" y="hd2"/>
                </a:cxn>
                <a:cxn ang="16200000">
                  <a:pos x="wd2" y="hd2"/>
                </a:cxn>
              </a:cxnLst>
              <a:rect l="0" t="0" r="r" b="b"/>
              <a:pathLst>
                <a:path w="21600" h="21600" extrusionOk="0">
                  <a:moveTo>
                    <a:pt x="9068" y="0"/>
                  </a:moveTo>
                  <a:lnTo>
                    <a:pt x="9996" y="13948"/>
                  </a:lnTo>
                  <a:lnTo>
                    <a:pt x="10131" y="15816"/>
                  </a:lnTo>
                  <a:lnTo>
                    <a:pt x="10547" y="10243"/>
                  </a:lnTo>
                  <a:lnTo>
                    <a:pt x="10419" y="9339"/>
                  </a:lnTo>
                  <a:lnTo>
                    <a:pt x="10310" y="8495"/>
                  </a:lnTo>
                  <a:lnTo>
                    <a:pt x="10240" y="7803"/>
                  </a:lnTo>
                  <a:lnTo>
                    <a:pt x="10188" y="7110"/>
                  </a:lnTo>
                  <a:lnTo>
                    <a:pt x="10156" y="6537"/>
                  </a:lnTo>
                  <a:lnTo>
                    <a:pt x="10144" y="6025"/>
                  </a:lnTo>
                  <a:lnTo>
                    <a:pt x="10150" y="5573"/>
                  </a:lnTo>
                  <a:lnTo>
                    <a:pt x="10169" y="5182"/>
                  </a:lnTo>
                  <a:lnTo>
                    <a:pt x="10201" y="4820"/>
                  </a:lnTo>
                  <a:lnTo>
                    <a:pt x="10246" y="4549"/>
                  </a:lnTo>
                  <a:lnTo>
                    <a:pt x="10297" y="4308"/>
                  </a:lnTo>
                  <a:lnTo>
                    <a:pt x="10355" y="4127"/>
                  </a:lnTo>
                  <a:lnTo>
                    <a:pt x="10419" y="3977"/>
                  </a:lnTo>
                  <a:lnTo>
                    <a:pt x="10547" y="3736"/>
                  </a:lnTo>
                  <a:lnTo>
                    <a:pt x="10611" y="3675"/>
                  </a:lnTo>
                  <a:lnTo>
                    <a:pt x="10675" y="3645"/>
                  </a:lnTo>
                  <a:lnTo>
                    <a:pt x="10726" y="3615"/>
                  </a:lnTo>
                  <a:lnTo>
                    <a:pt x="10893" y="3615"/>
                  </a:lnTo>
                  <a:lnTo>
                    <a:pt x="10944" y="3645"/>
                  </a:lnTo>
                  <a:lnTo>
                    <a:pt x="11008" y="3675"/>
                  </a:lnTo>
                  <a:lnTo>
                    <a:pt x="11066" y="3736"/>
                  </a:lnTo>
                  <a:lnTo>
                    <a:pt x="11194" y="3977"/>
                  </a:lnTo>
                  <a:lnTo>
                    <a:pt x="11264" y="4127"/>
                  </a:lnTo>
                  <a:lnTo>
                    <a:pt x="11322" y="4308"/>
                  </a:lnTo>
                  <a:lnTo>
                    <a:pt x="11373" y="4549"/>
                  </a:lnTo>
                  <a:lnTo>
                    <a:pt x="11412" y="4820"/>
                  </a:lnTo>
                  <a:lnTo>
                    <a:pt x="11444" y="5182"/>
                  </a:lnTo>
                  <a:lnTo>
                    <a:pt x="11469" y="5573"/>
                  </a:lnTo>
                  <a:lnTo>
                    <a:pt x="11469" y="6025"/>
                  </a:lnTo>
                  <a:lnTo>
                    <a:pt x="11456" y="6537"/>
                  </a:lnTo>
                  <a:lnTo>
                    <a:pt x="11431" y="7110"/>
                  </a:lnTo>
                  <a:lnTo>
                    <a:pt x="11380" y="7803"/>
                  </a:lnTo>
                  <a:lnTo>
                    <a:pt x="11303" y="8495"/>
                  </a:lnTo>
                  <a:lnTo>
                    <a:pt x="11194" y="9339"/>
                  </a:lnTo>
                  <a:lnTo>
                    <a:pt x="11072" y="10243"/>
                  </a:lnTo>
                  <a:lnTo>
                    <a:pt x="11482" y="15816"/>
                  </a:lnTo>
                  <a:lnTo>
                    <a:pt x="11616" y="13948"/>
                  </a:lnTo>
                  <a:lnTo>
                    <a:pt x="12551" y="0"/>
                  </a:lnTo>
                  <a:lnTo>
                    <a:pt x="12564" y="60"/>
                  </a:lnTo>
                  <a:lnTo>
                    <a:pt x="12609" y="211"/>
                  </a:lnTo>
                  <a:lnTo>
                    <a:pt x="12686" y="422"/>
                  </a:lnTo>
                  <a:lnTo>
                    <a:pt x="12782" y="663"/>
                  </a:lnTo>
                  <a:lnTo>
                    <a:pt x="12910" y="994"/>
                  </a:lnTo>
                  <a:lnTo>
                    <a:pt x="13064" y="1416"/>
                  </a:lnTo>
                  <a:lnTo>
                    <a:pt x="13249" y="1838"/>
                  </a:lnTo>
                  <a:lnTo>
                    <a:pt x="13448" y="2320"/>
                  </a:lnTo>
                  <a:lnTo>
                    <a:pt x="13672" y="2832"/>
                  </a:lnTo>
                  <a:lnTo>
                    <a:pt x="13922" y="3344"/>
                  </a:lnTo>
                  <a:lnTo>
                    <a:pt x="14197" y="3886"/>
                  </a:lnTo>
                  <a:lnTo>
                    <a:pt x="14485" y="4428"/>
                  </a:lnTo>
                  <a:lnTo>
                    <a:pt x="14697" y="4850"/>
                  </a:lnTo>
                  <a:lnTo>
                    <a:pt x="14876" y="5332"/>
                  </a:lnTo>
                  <a:lnTo>
                    <a:pt x="15043" y="5814"/>
                  </a:lnTo>
                  <a:lnTo>
                    <a:pt x="15235" y="5392"/>
                  </a:lnTo>
                  <a:lnTo>
                    <a:pt x="15401" y="4971"/>
                  </a:lnTo>
                  <a:lnTo>
                    <a:pt x="15555" y="4639"/>
                  </a:lnTo>
                  <a:lnTo>
                    <a:pt x="15683" y="4308"/>
                  </a:lnTo>
                  <a:lnTo>
                    <a:pt x="15792" y="4037"/>
                  </a:lnTo>
                  <a:lnTo>
                    <a:pt x="15875" y="3766"/>
                  </a:lnTo>
                  <a:lnTo>
                    <a:pt x="15939" y="3615"/>
                  </a:lnTo>
                  <a:lnTo>
                    <a:pt x="15971" y="3495"/>
                  </a:lnTo>
                  <a:lnTo>
                    <a:pt x="15984" y="3464"/>
                  </a:lnTo>
                  <a:lnTo>
                    <a:pt x="16772" y="15183"/>
                  </a:lnTo>
                  <a:lnTo>
                    <a:pt x="16874" y="16750"/>
                  </a:lnTo>
                  <a:lnTo>
                    <a:pt x="17233" y="12050"/>
                  </a:lnTo>
                  <a:lnTo>
                    <a:pt x="17111" y="11237"/>
                  </a:lnTo>
                  <a:lnTo>
                    <a:pt x="17021" y="10484"/>
                  </a:lnTo>
                  <a:lnTo>
                    <a:pt x="16957" y="9791"/>
                  </a:lnTo>
                  <a:lnTo>
                    <a:pt x="16912" y="9218"/>
                  </a:lnTo>
                  <a:lnTo>
                    <a:pt x="16893" y="8676"/>
                  </a:lnTo>
                  <a:lnTo>
                    <a:pt x="16887" y="8254"/>
                  </a:lnTo>
                  <a:lnTo>
                    <a:pt x="16906" y="7893"/>
                  </a:lnTo>
                  <a:lnTo>
                    <a:pt x="16938" y="7562"/>
                  </a:lnTo>
                  <a:lnTo>
                    <a:pt x="16976" y="7260"/>
                  </a:lnTo>
                  <a:lnTo>
                    <a:pt x="17028" y="7049"/>
                  </a:lnTo>
                  <a:lnTo>
                    <a:pt x="17079" y="6899"/>
                  </a:lnTo>
                  <a:lnTo>
                    <a:pt x="17137" y="6748"/>
                  </a:lnTo>
                  <a:lnTo>
                    <a:pt x="17201" y="6658"/>
                  </a:lnTo>
                  <a:lnTo>
                    <a:pt x="17265" y="6597"/>
                  </a:lnTo>
                  <a:lnTo>
                    <a:pt x="17316" y="6537"/>
                  </a:lnTo>
                  <a:lnTo>
                    <a:pt x="17367" y="6507"/>
                  </a:lnTo>
                  <a:lnTo>
                    <a:pt x="17534" y="6507"/>
                  </a:lnTo>
                  <a:lnTo>
                    <a:pt x="17585" y="6537"/>
                  </a:lnTo>
                  <a:lnTo>
                    <a:pt x="17700" y="6658"/>
                  </a:lnTo>
                  <a:lnTo>
                    <a:pt x="17758" y="6748"/>
                  </a:lnTo>
                  <a:lnTo>
                    <a:pt x="17822" y="6899"/>
                  </a:lnTo>
                  <a:lnTo>
                    <a:pt x="17879" y="7049"/>
                  </a:lnTo>
                  <a:lnTo>
                    <a:pt x="17924" y="7260"/>
                  </a:lnTo>
                  <a:lnTo>
                    <a:pt x="17963" y="7562"/>
                  </a:lnTo>
                  <a:lnTo>
                    <a:pt x="17995" y="7893"/>
                  </a:lnTo>
                  <a:lnTo>
                    <a:pt x="18007" y="8254"/>
                  </a:lnTo>
                  <a:lnTo>
                    <a:pt x="18007" y="8676"/>
                  </a:lnTo>
                  <a:lnTo>
                    <a:pt x="17988" y="9218"/>
                  </a:lnTo>
                  <a:lnTo>
                    <a:pt x="17950" y="9791"/>
                  </a:lnTo>
                  <a:lnTo>
                    <a:pt x="17886" y="10484"/>
                  </a:lnTo>
                  <a:lnTo>
                    <a:pt x="17796" y="11237"/>
                  </a:lnTo>
                  <a:lnTo>
                    <a:pt x="17674" y="12050"/>
                  </a:lnTo>
                  <a:lnTo>
                    <a:pt x="18020" y="16750"/>
                  </a:lnTo>
                  <a:lnTo>
                    <a:pt x="18129" y="15183"/>
                  </a:lnTo>
                  <a:lnTo>
                    <a:pt x="18910" y="3464"/>
                  </a:lnTo>
                  <a:lnTo>
                    <a:pt x="18930" y="3495"/>
                  </a:lnTo>
                  <a:lnTo>
                    <a:pt x="18974" y="3615"/>
                  </a:lnTo>
                  <a:lnTo>
                    <a:pt x="19045" y="3856"/>
                  </a:lnTo>
                  <a:lnTo>
                    <a:pt x="19141" y="4127"/>
                  </a:lnTo>
                  <a:lnTo>
                    <a:pt x="19275" y="4428"/>
                  </a:lnTo>
                  <a:lnTo>
                    <a:pt x="19423" y="4820"/>
                  </a:lnTo>
                  <a:lnTo>
                    <a:pt x="19602" y="5242"/>
                  </a:lnTo>
                  <a:lnTo>
                    <a:pt x="19807" y="5694"/>
                  </a:lnTo>
                  <a:lnTo>
                    <a:pt x="20025" y="6146"/>
                  </a:lnTo>
                  <a:lnTo>
                    <a:pt x="20274" y="6658"/>
                  </a:lnTo>
                  <a:lnTo>
                    <a:pt x="20537" y="7170"/>
                  </a:lnTo>
                  <a:lnTo>
                    <a:pt x="20761" y="7622"/>
                  </a:lnTo>
                  <a:lnTo>
                    <a:pt x="20953" y="8134"/>
                  </a:lnTo>
                  <a:lnTo>
                    <a:pt x="21107" y="8767"/>
                  </a:lnTo>
                  <a:lnTo>
                    <a:pt x="21241" y="9429"/>
                  </a:lnTo>
                  <a:lnTo>
                    <a:pt x="21344" y="10213"/>
                  </a:lnTo>
                  <a:lnTo>
                    <a:pt x="21427" y="11056"/>
                  </a:lnTo>
                  <a:lnTo>
                    <a:pt x="21491" y="12050"/>
                  </a:lnTo>
                  <a:lnTo>
                    <a:pt x="21536" y="13105"/>
                  </a:lnTo>
                  <a:lnTo>
                    <a:pt x="21562" y="14249"/>
                  </a:lnTo>
                  <a:lnTo>
                    <a:pt x="21581" y="15515"/>
                  </a:lnTo>
                  <a:lnTo>
                    <a:pt x="21594" y="16870"/>
                  </a:lnTo>
                  <a:lnTo>
                    <a:pt x="21594" y="18316"/>
                  </a:lnTo>
                  <a:lnTo>
                    <a:pt x="21600" y="19913"/>
                  </a:lnTo>
                  <a:lnTo>
                    <a:pt x="21600" y="21600"/>
                  </a:lnTo>
                  <a:lnTo>
                    <a:pt x="0" y="21600"/>
                  </a:lnTo>
                  <a:lnTo>
                    <a:pt x="6" y="19913"/>
                  </a:lnTo>
                  <a:lnTo>
                    <a:pt x="6" y="18316"/>
                  </a:lnTo>
                  <a:lnTo>
                    <a:pt x="13" y="16870"/>
                  </a:lnTo>
                  <a:lnTo>
                    <a:pt x="26" y="15515"/>
                  </a:lnTo>
                  <a:lnTo>
                    <a:pt x="45" y="14249"/>
                  </a:lnTo>
                  <a:lnTo>
                    <a:pt x="77" y="13105"/>
                  </a:lnTo>
                  <a:lnTo>
                    <a:pt x="122" y="12050"/>
                  </a:lnTo>
                  <a:lnTo>
                    <a:pt x="192" y="11056"/>
                  </a:lnTo>
                  <a:lnTo>
                    <a:pt x="269" y="10213"/>
                  </a:lnTo>
                  <a:lnTo>
                    <a:pt x="371" y="9429"/>
                  </a:lnTo>
                  <a:lnTo>
                    <a:pt x="506" y="8767"/>
                  </a:lnTo>
                  <a:lnTo>
                    <a:pt x="660" y="8134"/>
                  </a:lnTo>
                  <a:lnTo>
                    <a:pt x="852" y="7622"/>
                  </a:lnTo>
                  <a:lnTo>
                    <a:pt x="1076" y="7170"/>
                  </a:lnTo>
                  <a:lnTo>
                    <a:pt x="1345" y="6688"/>
                  </a:lnTo>
                  <a:lnTo>
                    <a:pt x="1588" y="6176"/>
                  </a:lnTo>
                  <a:lnTo>
                    <a:pt x="1806" y="5694"/>
                  </a:lnTo>
                  <a:lnTo>
                    <a:pt x="2011" y="5272"/>
                  </a:lnTo>
                  <a:lnTo>
                    <a:pt x="2190" y="4820"/>
                  </a:lnTo>
                  <a:lnTo>
                    <a:pt x="2337" y="4459"/>
                  </a:lnTo>
                  <a:lnTo>
                    <a:pt x="2472" y="4127"/>
                  </a:lnTo>
                  <a:lnTo>
                    <a:pt x="2568" y="3856"/>
                  </a:lnTo>
                  <a:lnTo>
                    <a:pt x="2638" y="3615"/>
                  </a:lnTo>
                  <a:lnTo>
                    <a:pt x="2683" y="3495"/>
                  </a:lnTo>
                  <a:lnTo>
                    <a:pt x="2696" y="3464"/>
                  </a:lnTo>
                  <a:lnTo>
                    <a:pt x="3484" y="15183"/>
                  </a:lnTo>
                  <a:lnTo>
                    <a:pt x="3593" y="16750"/>
                  </a:lnTo>
                  <a:lnTo>
                    <a:pt x="3945" y="12050"/>
                  </a:lnTo>
                  <a:lnTo>
                    <a:pt x="3823" y="11237"/>
                  </a:lnTo>
                  <a:lnTo>
                    <a:pt x="3733" y="10484"/>
                  </a:lnTo>
                  <a:lnTo>
                    <a:pt x="3669" y="9791"/>
                  </a:lnTo>
                  <a:lnTo>
                    <a:pt x="3631" y="9218"/>
                  </a:lnTo>
                  <a:lnTo>
                    <a:pt x="3612" y="8676"/>
                  </a:lnTo>
                  <a:lnTo>
                    <a:pt x="3605" y="8254"/>
                  </a:lnTo>
                  <a:lnTo>
                    <a:pt x="3625" y="7893"/>
                  </a:lnTo>
                  <a:lnTo>
                    <a:pt x="3650" y="7562"/>
                  </a:lnTo>
                  <a:lnTo>
                    <a:pt x="3689" y="7260"/>
                  </a:lnTo>
                  <a:lnTo>
                    <a:pt x="3740" y="7049"/>
                  </a:lnTo>
                  <a:lnTo>
                    <a:pt x="3791" y="6899"/>
                  </a:lnTo>
                  <a:lnTo>
                    <a:pt x="3855" y="6748"/>
                  </a:lnTo>
                  <a:lnTo>
                    <a:pt x="3919" y="6658"/>
                  </a:lnTo>
                  <a:lnTo>
                    <a:pt x="3977" y="6597"/>
                  </a:lnTo>
                  <a:lnTo>
                    <a:pt x="4028" y="6537"/>
                  </a:lnTo>
                  <a:lnTo>
                    <a:pt x="4079" y="6507"/>
                  </a:lnTo>
                  <a:lnTo>
                    <a:pt x="4246" y="6507"/>
                  </a:lnTo>
                  <a:lnTo>
                    <a:pt x="4297" y="6537"/>
                  </a:lnTo>
                  <a:lnTo>
                    <a:pt x="4355" y="6597"/>
                  </a:lnTo>
                  <a:lnTo>
                    <a:pt x="4419" y="6658"/>
                  </a:lnTo>
                  <a:lnTo>
                    <a:pt x="4476" y="6748"/>
                  </a:lnTo>
                  <a:lnTo>
                    <a:pt x="4592" y="7049"/>
                  </a:lnTo>
                  <a:lnTo>
                    <a:pt x="4636" y="7260"/>
                  </a:lnTo>
                  <a:lnTo>
                    <a:pt x="4675" y="7562"/>
                  </a:lnTo>
                  <a:lnTo>
                    <a:pt x="4713" y="7893"/>
                  </a:lnTo>
                  <a:lnTo>
                    <a:pt x="4726" y="8254"/>
                  </a:lnTo>
                  <a:lnTo>
                    <a:pt x="4726" y="8676"/>
                  </a:lnTo>
                  <a:lnTo>
                    <a:pt x="4707" y="9218"/>
                  </a:lnTo>
                  <a:lnTo>
                    <a:pt x="4656" y="9791"/>
                  </a:lnTo>
                  <a:lnTo>
                    <a:pt x="4598" y="10484"/>
                  </a:lnTo>
                  <a:lnTo>
                    <a:pt x="4508" y="11237"/>
                  </a:lnTo>
                  <a:lnTo>
                    <a:pt x="4380" y="12050"/>
                  </a:lnTo>
                  <a:lnTo>
                    <a:pt x="4739" y="16750"/>
                  </a:lnTo>
                  <a:lnTo>
                    <a:pt x="4841" y="15183"/>
                  </a:lnTo>
                  <a:lnTo>
                    <a:pt x="5629" y="3464"/>
                  </a:lnTo>
                  <a:lnTo>
                    <a:pt x="5642" y="3495"/>
                  </a:lnTo>
                  <a:lnTo>
                    <a:pt x="5680" y="3615"/>
                  </a:lnTo>
                  <a:lnTo>
                    <a:pt x="5738" y="3766"/>
                  </a:lnTo>
                  <a:lnTo>
                    <a:pt x="5821" y="4037"/>
                  </a:lnTo>
                  <a:lnTo>
                    <a:pt x="5930" y="4308"/>
                  </a:lnTo>
                  <a:lnTo>
                    <a:pt x="6058" y="4639"/>
                  </a:lnTo>
                  <a:lnTo>
                    <a:pt x="6212" y="5001"/>
                  </a:lnTo>
                  <a:lnTo>
                    <a:pt x="6378" y="5423"/>
                  </a:lnTo>
                  <a:lnTo>
                    <a:pt x="6570" y="5814"/>
                  </a:lnTo>
                  <a:lnTo>
                    <a:pt x="6737" y="5302"/>
                  </a:lnTo>
                  <a:lnTo>
                    <a:pt x="6916" y="4820"/>
                  </a:lnTo>
                  <a:lnTo>
                    <a:pt x="7127" y="4428"/>
                  </a:lnTo>
                  <a:lnTo>
                    <a:pt x="7416" y="3886"/>
                  </a:lnTo>
                  <a:lnTo>
                    <a:pt x="7691" y="3344"/>
                  </a:lnTo>
                  <a:lnTo>
                    <a:pt x="7941" y="2832"/>
                  </a:lnTo>
                  <a:lnTo>
                    <a:pt x="8171" y="2320"/>
                  </a:lnTo>
                  <a:lnTo>
                    <a:pt x="8370" y="1838"/>
                  </a:lnTo>
                  <a:lnTo>
                    <a:pt x="8549" y="1416"/>
                  </a:lnTo>
                  <a:lnTo>
                    <a:pt x="8703" y="994"/>
                  </a:lnTo>
                  <a:lnTo>
                    <a:pt x="8831" y="663"/>
                  </a:lnTo>
                  <a:lnTo>
                    <a:pt x="8927" y="422"/>
                  </a:lnTo>
                  <a:lnTo>
                    <a:pt x="9010" y="211"/>
                  </a:lnTo>
                  <a:lnTo>
                    <a:pt x="9049" y="60"/>
                  </a:lnTo>
                  <a:lnTo>
                    <a:pt x="9068" y="0"/>
                  </a:lnTo>
                  <a:close/>
                </a:path>
              </a:pathLst>
            </a:custGeom>
            <a:solidFill>
              <a:srgbClr val="A5A5A5"/>
            </a:solidFill>
            <a:ln w="12700" cap="flat">
              <a:noFill/>
              <a:miter lim="400000"/>
            </a:ln>
            <a:effectLst/>
          </p:spPr>
          <p:txBody>
            <a:bodyPr wrap="square" lIns="91439" tIns="91439" rIns="91439" bIns="91439" numCol="1" anchor="t">
              <a:noAutofit/>
            </a:bodyPr>
            <a:lstStyle/>
            <a:p>
              <a:pPr algn="ctr" defTabSz="1828800">
                <a:defRPr sz="3600" b="0">
                  <a:latin typeface="Calibri"/>
                  <a:ea typeface="Calibri"/>
                  <a:cs typeface="Calibri"/>
                  <a:sym typeface="Calibri"/>
                </a:defRPr>
              </a:pPr>
              <a:endParaRPr/>
            </a:p>
          </p:txBody>
        </p:sp>
        <p:sp>
          <p:nvSpPr>
            <p:cNvPr id="51" name="Freeform 13">
              <a:extLst>
                <a:ext uri="{FF2B5EF4-FFF2-40B4-BE49-F238E27FC236}">
                  <a16:creationId xmlns:a16="http://schemas.microsoft.com/office/drawing/2014/main" id="{635832F4-C433-8575-C794-A3CBC7220686}"/>
                </a:ext>
              </a:extLst>
            </p:cNvPr>
            <p:cNvSpPr/>
            <p:nvPr/>
          </p:nvSpPr>
          <p:spPr>
            <a:xfrm>
              <a:off x="1198724" y="901051"/>
              <a:ext cx="345942" cy="458572"/>
            </a:xfrm>
            <a:custGeom>
              <a:avLst/>
              <a:gdLst/>
              <a:ahLst/>
              <a:cxnLst>
                <a:cxn ang="0">
                  <a:pos x="wd2" y="hd2"/>
                </a:cxn>
                <a:cxn ang="5400000">
                  <a:pos x="wd2" y="hd2"/>
                </a:cxn>
                <a:cxn ang="10800000">
                  <a:pos x="wd2" y="hd2"/>
                </a:cxn>
                <a:cxn ang="16200000">
                  <a:pos x="wd2" y="hd2"/>
                </a:cxn>
              </a:cxnLst>
              <a:rect l="0" t="0" r="r" b="b"/>
              <a:pathLst>
                <a:path w="21600" h="21600" extrusionOk="0">
                  <a:moveTo>
                    <a:pt x="11242" y="0"/>
                  </a:moveTo>
                  <a:lnTo>
                    <a:pt x="12221" y="71"/>
                  </a:lnTo>
                  <a:lnTo>
                    <a:pt x="13137" y="189"/>
                  </a:lnTo>
                  <a:lnTo>
                    <a:pt x="13958" y="355"/>
                  </a:lnTo>
                  <a:lnTo>
                    <a:pt x="14684" y="615"/>
                  </a:lnTo>
                  <a:lnTo>
                    <a:pt x="15379" y="852"/>
                  </a:lnTo>
                  <a:lnTo>
                    <a:pt x="16074" y="1183"/>
                  </a:lnTo>
                  <a:lnTo>
                    <a:pt x="16674" y="1561"/>
                  </a:lnTo>
                  <a:lnTo>
                    <a:pt x="17116" y="1893"/>
                  </a:lnTo>
                  <a:lnTo>
                    <a:pt x="17463" y="2177"/>
                  </a:lnTo>
                  <a:lnTo>
                    <a:pt x="17684" y="2437"/>
                  </a:lnTo>
                  <a:lnTo>
                    <a:pt x="17842" y="2579"/>
                  </a:lnTo>
                  <a:lnTo>
                    <a:pt x="17874" y="2626"/>
                  </a:lnTo>
                  <a:lnTo>
                    <a:pt x="17905" y="2650"/>
                  </a:lnTo>
                  <a:lnTo>
                    <a:pt x="18000" y="2650"/>
                  </a:lnTo>
                  <a:lnTo>
                    <a:pt x="18189" y="2673"/>
                  </a:lnTo>
                  <a:lnTo>
                    <a:pt x="18411" y="2744"/>
                  </a:lnTo>
                  <a:lnTo>
                    <a:pt x="18663" y="2815"/>
                  </a:lnTo>
                  <a:lnTo>
                    <a:pt x="18916" y="2934"/>
                  </a:lnTo>
                  <a:lnTo>
                    <a:pt x="19200" y="3076"/>
                  </a:lnTo>
                  <a:lnTo>
                    <a:pt x="19547" y="3288"/>
                  </a:lnTo>
                  <a:lnTo>
                    <a:pt x="19832" y="3549"/>
                  </a:lnTo>
                  <a:lnTo>
                    <a:pt x="20116" y="3856"/>
                  </a:lnTo>
                  <a:lnTo>
                    <a:pt x="20368" y="4258"/>
                  </a:lnTo>
                  <a:lnTo>
                    <a:pt x="20589" y="4708"/>
                  </a:lnTo>
                  <a:lnTo>
                    <a:pt x="20747" y="5252"/>
                  </a:lnTo>
                  <a:lnTo>
                    <a:pt x="20905" y="5844"/>
                  </a:lnTo>
                  <a:lnTo>
                    <a:pt x="21000" y="6553"/>
                  </a:lnTo>
                  <a:lnTo>
                    <a:pt x="20968" y="7358"/>
                  </a:lnTo>
                  <a:lnTo>
                    <a:pt x="20874" y="8280"/>
                  </a:lnTo>
                  <a:lnTo>
                    <a:pt x="20684" y="9298"/>
                  </a:lnTo>
                  <a:lnTo>
                    <a:pt x="20526" y="9771"/>
                  </a:lnTo>
                  <a:lnTo>
                    <a:pt x="20305" y="10315"/>
                  </a:lnTo>
                  <a:lnTo>
                    <a:pt x="20526" y="10291"/>
                  </a:lnTo>
                  <a:lnTo>
                    <a:pt x="20747" y="10315"/>
                  </a:lnTo>
                  <a:lnTo>
                    <a:pt x="21000" y="10386"/>
                  </a:lnTo>
                  <a:lnTo>
                    <a:pt x="21189" y="10481"/>
                  </a:lnTo>
                  <a:lnTo>
                    <a:pt x="21347" y="10646"/>
                  </a:lnTo>
                  <a:lnTo>
                    <a:pt x="21474" y="10859"/>
                  </a:lnTo>
                  <a:lnTo>
                    <a:pt x="21568" y="11143"/>
                  </a:lnTo>
                  <a:lnTo>
                    <a:pt x="21600" y="11498"/>
                  </a:lnTo>
                  <a:lnTo>
                    <a:pt x="21537" y="11947"/>
                  </a:lnTo>
                  <a:lnTo>
                    <a:pt x="21411" y="12468"/>
                  </a:lnTo>
                  <a:lnTo>
                    <a:pt x="21221" y="13107"/>
                  </a:lnTo>
                  <a:lnTo>
                    <a:pt x="20937" y="13769"/>
                  </a:lnTo>
                  <a:lnTo>
                    <a:pt x="20621" y="14337"/>
                  </a:lnTo>
                  <a:lnTo>
                    <a:pt x="20368" y="14763"/>
                  </a:lnTo>
                  <a:lnTo>
                    <a:pt x="20116" y="15070"/>
                  </a:lnTo>
                  <a:lnTo>
                    <a:pt x="19863" y="15283"/>
                  </a:lnTo>
                  <a:lnTo>
                    <a:pt x="19642" y="15402"/>
                  </a:lnTo>
                  <a:lnTo>
                    <a:pt x="19389" y="15425"/>
                  </a:lnTo>
                  <a:lnTo>
                    <a:pt x="19232" y="16111"/>
                  </a:lnTo>
                  <a:lnTo>
                    <a:pt x="18947" y="16797"/>
                  </a:lnTo>
                  <a:lnTo>
                    <a:pt x="18537" y="17460"/>
                  </a:lnTo>
                  <a:lnTo>
                    <a:pt x="18063" y="18146"/>
                  </a:lnTo>
                  <a:lnTo>
                    <a:pt x="17432" y="18832"/>
                  </a:lnTo>
                  <a:lnTo>
                    <a:pt x="16768" y="19423"/>
                  </a:lnTo>
                  <a:lnTo>
                    <a:pt x="15947" y="20015"/>
                  </a:lnTo>
                  <a:lnTo>
                    <a:pt x="15063" y="20512"/>
                  </a:lnTo>
                  <a:lnTo>
                    <a:pt x="14147" y="20961"/>
                  </a:lnTo>
                  <a:lnTo>
                    <a:pt x="13105" y="21292"/>
                  </a:lnTo>
                  <a:lnTo>
                    <a:pt x="11937" y="21505"/>
                  </a:lnTo>
                  <a:lnTo>
                    <a:pt x="10768" y="21600"/>
                  </a:lnTo>
                  <a:lnTo>
                    <a:pt x="9632" y="21505"/>
                  </a:lnTo>
                  <a:lnTo>
                    <a:pt x="8463" y="21292"/>
                  </a:lnTo>
                  <a:lnTo>
                    <a:pt x="7421" y="20961"/>
                  </a:lnTo>
                  <a:lnTo>
                    <a:pt x="6442" y="20535"/>
                  </a:lnTo>
                  <a:lnTo>
                    <a:pt x="5589" y="20039"/>
                  </a:lnTo>
                  <a:lnTo>
                    <a:pt x="4800" y="19447"/>
                  </a:lnTo>
                  <a:lnTo>
                    <a:pt x="4137" y="18832"/>
                  </a:lnTo>
                  <a:lnTo>
                    <a:pt x="3505" y="18170"/>
                  </a:lnTo>
                  <a:lnTo>
                    <a:pt x="3032" y="17483"/>
                  </a:lnTo>
                  <a:lnTo>
                    <a:pt x="2653" y="16797"/>
                  </a:lnTo>
                  <a:lnTo>
                    <a:pt x="2337" y="16111"/>
                  </a:lnTo>
                  <a:lnTo>
                    <a:pt x="2147" y="15425"/>
                  </a:lnTo>
                  <a:lnTo>
                    <a:pt x="1958" y="15402"/>
                  </a:lnTo>
                  <a:lnTo>
                    <a:pt x="1705" y="15283"/>
                  </a:lnTo>
                  <a:lnTo>
                    <a:pt x="1484" y="15094"/>
                  </a:lnTo>
                  <a:lnTo>
                    <a:pt x="1232" y="14763"/>
                  </a:lnTo>
                  <a:lnTo>
                    <a:pt x="916" y="14361"/>
                  </a:lnTo>
                  <a:lnTo>
                    <a:pt x="663" y="13793"/>
                  </a:lnTo>
                  <a:lnTo>
                    <a:pt x="379" y="13107"/>
                  </a:lnTo>
                  <a:lnTo>
                    <a:pt x="158" y="12468"/>
                  </a:lnTo>
                  <a:lnTo>
                    <a:pt x="32" y="11947"/>
                  </a:lnTo>
                  <a:lnTo>
                    <a:pt x="0" y="11498"/>
                  </a:lnTo>
                  <a:lnTo>
                    <a:pt x="32" y="11143"/>
                  </a:lnTo>
                  <a:lnTo>
                    <a:pt x="95" y="10859"/>
                  </a:lnTo>
                  <a:lnTo>
                    <a:pt x="221" y="10646"/>
                  </a:lnTo>
                  <a:lnTo>
                    <a:pt x="379" y="10481"/>
                  </a:lnTo>
                  <a:lnTo>
                    <a:pt x="568" y="10386"/>
                  </a:lnTo>
                  <a:lnTo>
                    <a:pt x="789" y="10315"/>
                  </a:lnTo>
                  <a:lnTo>
                    <a:pt x="1011" y="10291"/>
                  </a:lnTo>
                  <a:lnTo>
                    <a:pt x="1295" y="10315"/>
                  </a:lnTo>
                  <a:lnTo>
                    <a:pt x="1042" y="9795"/>
                  </a:lnTo>
                  <a:lnTo>
                    <a:pt x="884" y="9298"/>
                  </a:lnTo>
                  <a:lnTo>
                    <a:pt x="695" y="8446"/>
                  </a:lnTo>
                  <a:lnTo>
                    <a:pt x="632" y="7618"/>
                  </a:lnTo>
                  <a:lnTo>
                    <a:pt x="663" y="6790"/>
                  </a:lnTo>
                  <a:lnTo>
                    <a:pt x="853" y="6009"/>
                  </a:lnTo>
                  <a:lnTo>
                    <a:pt x="1168" y="5228"/>
                  </a:lnTo>
                  <a:lnTo>
                    <a:pt x="1642" y="4495"/>
                  </a:lnTo>
                  <a:lnTo>
                    <a:pt x="2147" y="3809"/>
                  </a:lnTo>
                  <a:lnTo>
                    <a:pt x="2779" y="3194"/>
                  </a:lnTo>
                  <a:lnTo>
                    <a:pt x="3411" y="2673"/>
                  </a:lnTo>
                  <a:lnTo>
                    <a:pt x="4168" y="2129"/>
                  </a:lnTo>
                  <a:lnTo>
                    <a:pt x="4926" y="1656"/>
                  </a:lnTo>
                  <a:lnTo>
                    <a:pt x="5779" y="1207"/>
                  </a:lnTo>
                  <a:lnTo>
                    <a:pt x="6474" y="852"/>
                  </a:lnTo>
                  <a:lnTo>
                    <a:pt x="7263" y="568"/>
                  </a:lnTo>
                  <a:lnTo>
                    <a:pt x="8053" y="308"/>
                  </a:lnTo>
                  <a:lnTo>
                    <a:pt x="9063" y="95"/>
                  </a:lnTo>
                  <a:lnTo>
                    <a:pt x="10137" y="47"/>
                  </a:lnTo>
                  <a:lnTo>
                    <a:pt x="11242" y="0"/>
                  </a:lnTo>
                  <a:close/>
                </a:path>
              </a:pathLst>
            </a:custGeom>
            <a:solidFill>
              <a:srgbClr val="A5A5A5"/>
            </a:solidFill>
            <a:ln w="12700" cap="flat">
              <a:noFill/>
              <a:miter lim="400000"/>
            </a:ln>
            <a:effectLst/>
          </p:spPr>
          <p:txBody>
            <a:bodyPr wrap="square" lIns="91439" tIns="91439" rIns="91439" bIns="91439" numCol="1" anchor="t">
              <a:noAutofit/>
            </a:bodyPr>
            <a:lstStyle/>
            <a:p>
              <a:pPr algn="ctr" defTabSz="1828800">
                <a:defRPr sz="3600" b="0">
                  <a:latin typeface="Calibri"/>
                  <a:ea typeface="Calibri"/>
                  <a:cs typeface="Calibri"/>
                  <a:sym typeface="Calibri"/>
                </a:defRPr>
              </a:pPr>
              <a:endParaRPr/>
            </a:p>
          </p:txBody>
        </p:sp>
        <p:sp>
          <p:nvSpPr>
            <p:cNvPr id="52" name="Freeform 14">
              <a:extLst>
                <a:ext uri="{FF2B5EF4-FFF2-40B4-BE49-F238E27FC236}">
                  <a16:creationId xmlns:a16="http://schemas.microsoft.com/office/drawing/2014/main" id="{48279C02-2305-1191-D4E4-A80A65A419D5}"/>
                </a:ext>
              </a:extLst>
            </p:cNvPr>
            <p:cNvSpPr/>
            <p:nvPr/>
          </p:nvSpPr>
          <p:spPr>
            <a:xfrm>
              <a:off x="152857" y="901051"/>
              <a:ext cx="345942" cy="458572"/>
            </a:xfrm>
            <a:custGeom>
              <a:avLst/>
              <a:gdLst/>
              <a:ahLst/>
              <a:cxnLst>
                <a:cxn ang="0">
                  <a:pos x="wd2" y="hd2"/>
                </a:cxn>
                <a:cxn ang="5400000">
                  <a:pos x="wd2" y="hd2"/>
                </a:cxn>
                <a:cxn ang="10800000">
                  <a:pos x="wd2" y="hd2"/>
                </a:cxn>
                <a:cxn ang="16200000">
                  <a:pos x="wd2" y="hd2"/>
                </a:cxn>
              </a:cxnLst>
              <a:rect l="0" t="0" r="r" b="b"/>
              <a:pathLst>
                <a:path w="21600" h="21600" extrusionOk="0">
                  <a:moveTo>
                    <a:pt x="11227" y="0"/>
                  </a:moveTo>
                  <a:lnTo>
                    <a:pt x="12239" y="71"/>
                  </a:lnTo>
                  <a:lnTo>
                    <a:pt x="13124" y="189"/>
                  </a:lnTo>
                  <a:lnTo>
                    <a:pt x="13978" y="355"/>
                  </a:lnTo>
                  <a:lnTo>
                    <a:pt x="14706" y="615"/>
                  </a:lnTo>
                  <a:lnTo>
                    <a:pt x="15370" y="852"/>
                  </a:lnTo>
                  <a:lnTo>
                    <a:pt x="16066" y="1183"/>
                  </a:lnTo>
                  <a:lnTo>
                    <a:pt x="16698" y="1561"/>
                  </a:lnTo>
                  <a:lnTo>
                    <a:pt x="17141" y="1893"/>
                  </a:lnTo>
                  <a:lnTo>
                    <a:pt x="17489" y="2177"/>
                  </a:lnTo>
                  <a:lnTo>
                    <a:pt x="17742" y="2437"/>
                  </a:lnTo>
                  <a:lnTo>
                    <a:pt x="17868" y="2579"/>
                  </a:lnTo>
                  <a:lnTo>
                    <a:pt x="17963" y="2650"/>
                  </a:lnTo>
                  <a:lnTo>
                    <a:pt x="18058" y="2650"/>
                  </a:lnTo>
                  <a:lnTo>
                    <a:pt x="18216" y="2673"/>
                  </a:lnTo>
                  <a:lnTo>
                    <a:pt x="18659" y="2815"/>
                  </a:lnTo>
                  <a:lnTo>
                    <a:pt x="18943" y="2934"/>
                  </a:lnTo>
                  <a:lnTo>
                    <a:pt x="19260" y="3076"/>
                  </a:lnTo>
                  <a:lnTo>
                    <a:pt x="19544" y="3288"/>
                  </a:lnTo>
                  <a:lnTo>
                    <a:pt x="19829" y="3549"/>
                  </a:lnTo>
                  <a:lnTo>
                    <a:pt x="20114" y="3856"/>
                  </a:lnTo>
                  <a:lnTo>
                    <a:pt x="20398" y="4258"/>
                  </a:lnTo>
                  <a:lnTo>
                    <a:pt x="20620" y="4708"/>
                  </a:lnTo>
                  <a:lnTo>
                    <a:pt x="20809" y="5252"/>
                  </a:lnTo>
                  <a:lnTo>
                    <a:pt x="20936" y="5844"/>
                  </a:lnTo>
                  <a:lnTo>
                    <a:pt x="20999" y="6553"/>
                  </a:lnTo>
                  <a:lnTo>
                    <a:pt x="20999" y="7358"/>
                  </a:lnTo>
                  <a:lnTo>
                    <a:pt x="20904" y="8280"/>
                  </a:lnTo>
                  <a:lnTo>
                    <a:pt x="20714" y="9298"/>
                  </a:lnTo>
                  <a:lnTo>
                    <a:pt x="20556" y="9771"/>
                  </a:lnTo>
                  <a:lnTo>
                    <a:pt x="20335" y="10315"/>
                  </a:lnTo>
                  <a:lnTo>
                    <a:pt x="20588" y="10291"/>
                  </a:lnTo>
                  <a:lnTo>
                    <a:pt x="20809" y="10315"/>
                  </a:lnTo>
                  <a:lnTo>
                    <a:pt x="21031" y="10386"/>
                  </a:lnTo>
                  <a:lnTo>
                    <a:pt x="21220" y="10481"/>
                  </a:lnTo>
                  <a:lnTo>
                    <a:pt x="21379" y="10646"/>
                  </a:lnTo>
                  <a:lnTo>
                    <a:pt x="21505" y="10859"/>
                  </a:lnTo>
                  <a:lnTo>
                    <a:pt x="21600" y="11143"/>
                  </a:lnTo>
                  <a:lnTo>
                    <a:pt x="21600" y="11498"/>
                  </a:lnTo>
                  <a:lnTo>
                    <a:pt x="21568" y="11947"/>
                  </a:lnTo>
                  <a:lnTo>
                    <a:pt x="21442" y="12468"/>
                  </a:lnTo>
                  <a:lnTo>
                    <a:pt x="21252" y="13107"/>
                  </a:lnTo>
                  <a:lnTo>
                    <a:pt x="20967" y="13769"/>
                  </a:lnTo>
                  <a:lnTo>
                    <a:pt x="20683" y="14337"/>
                  </a:lnTo>
                  <a:lnTo>
                    <a:pt x="20430" y="14763"/>
                  </a:lnTo>
                  <a:lnTo>
                    <a:pt x="20145" y="15070"/>
                  </a:lnTo>
                  <a:lnTo>
                    <a:pt x="19892" y="15283"/>
                  </a:lnTo>
                  <a:lnTo>
                    <a:pt x="19671" y="15402"/>
                  </a:lnTo>
                  <a:lnTo>
                    <a:pt x="19449" y="15425"/>
                  </a:lnTo>
                  <a:lnTo>
                    <a:pt x="19260" y="16111"/>
                  </a:lnTo>
                  <a:lnTo>
                    <a:pt x="18943" y="16797"/>
                  </a:lnTo>
                  <a:lnTo>
                    <a:pt x="18564" y="17460"/>
                  </a:lnTo>
                  <a:lnTo>
                    <a:pt x="18058" y="18146"/>
                  </a:lnTo>
                  <a:lnTo>
                    <a:pt x="17457" y="18832"/>
                  </a:lnTo>
                  <a:lnTo>
                    <a:pt x="16761" y="19423"/>
                  </a:lnTo>
                  <a:lnTo>
                    <a:pt x="15971" y="20015"/>
                  </a:lnTo>
                  <a:lnTo>
                    <a:pt x="15117" y="20512"/>
                  </a:lnTo>
                  <a:lnTo>
                    <a:pt x="14168" y="20961"/>
                  </a:lnTo>
                  <a:lnTo>
                    <a:pt x="13093" y="21292"/>
                  </a:lnTo>
                  <a:lnTo>
                    <a:pt x="11986" y="21505"/>
                  </a:lnTo>
                  <a:lnTo>
                    <a:pt x="10784" y="21600"/>
                  </a:lnTo>
                  <a:lnTo>
                    <a:pt x="9614" y="21505"/>
                  </a:lnTo>
                  <a:lnTo>
                    <a:pt x="8476" y="21292"/>
                  </a:lnTo>
                  <a:lnTo>
                    <a:pt x="7432" y="20961"/>
                  </a:lnTo>
                  <a:lnTo>
                    <a:pt x="6483" y="20535"/>
                  </a:lnTo>
                  <a:lnTo>
                    <a:pt x="5598" y="20039"/>
                  </a:lnTo>
                  <a:lnTo>
                    <a:pt x="4807" y="19447"/>
                  </a:lnTo>
                  <a:lnTo>
                    <a:pt x="4111" y="18832"/>
                  </a:lnTo>
                  <a:lnTo>
                    <a:pt x="3542" y="18170"/>
                  </a:lnTo>
                  <a:lnTo>
                    <a:pt x="3036" y="17483"/>
                  </a:lnTo>
                  <a:lnTo>
                    <a:pt x="2657" y="16797"/>
                  </a:lnTo>
                  <a:lnTo>
                    <a:pt x="2372" y="16111"/>
                  </a:lnTo>
                  <a:lnTo>
                    <a:pt x="2182" y="15425"/>
                  </a:lnTo>
                  <a:lnTo>
                    <a:pt x="1929" y="15402"/>
                  </a:lnTo>
                  <a:lnTo>
                    <a:pt x="1708" y="15283"/>
                  </a:lnTo>
                  <a:lnTo>
                    <a:pt x="1455" y="15070"/>
                  </a:lnTo>
                  <a:lnTo>
                    <a:pt x="1202" y="14763"/>
                  </a:lnTo>
                  <a:lnTo>
                    <a:pt x="949" y="14337"/>
                  </a:lnTo>
                  <a:lnTo>
                    <a:pt x="633" y="13793"/>
                  </a:lnTo>
                  <a:lnTo>
                    <a:pt x="348" y="13107"/>
                  </a:lnTo>
                  <a:lnTo>
                    <a:pt x="158" y="12492"/>
                  </a:lnTo>
                  <a:lnTo>
                    <a:pt x="32" y="11971"/>
                  </a:lnTo>
                  <a:lnTo>
                    <a:pt x="0" y="11522"/>
                  </a:lnTo>
                  <a:lnTo>
                    <a:pt x="0" y="11167"/>
                  </a:lnTo>
                  <a:lnTo>
                    <a:pt x="95" y="10859"/>
                  </a:lnTo>
                  <a:lnTo>
                    <a:pt x="221" y="10646"/>
                  </a:lnTo>
                  <a:lnTo>
                    <a:pt x="380" y="10504"/>
                  </a:lnTo>
                  <a:lnTo>
                    <a:pt x="569" y="10410"/>
                  </a:lnTo>
                  <a:lnTo>
                    <a:pt x="822" y="10339"/>
                  </a:lnTo>
                  <a:lnTo>
                    <a:pt x="1044" y="10315"/>
                  </a:lnTo>
                  <a:lnTo>
                    <a:pt x="1265" y="10315"/>
                  </a:lnTo>
                  <a:lnTo>
                    <a:pt x="1044" y="9795"/>
                  </a:lnTo>
                  <a:lnTo>
                    <a:pt x="917" y="9298"/>
                  </a:lnTo>
                  <a:lnTo>
                    <a:pt x="727" y="8446"/>
                  </a:lnTo>
                  <a:lnTo>
                    <a:pt x="601" y="7618"/>
                  </a:lnTo>
                  <a:lnTo>
                    <a:pt x="664" y="6814"/>
                  </a:lnTo>
                  <a:lnTo>
                    <a:pt x="886" y="6033"/>
                  </a:lnTo>
                  <a:lnTo>
                    <a:pt x="1202" y="5252"/>
                  </a:lnTo>
                  <a:lnTo>
                    <a:pt x="1613" y="4519"/>
                  </a:lnTo>
                  <a:lnTo>
                    <a:pt x="2182" y="3833"/>
                  </a:lnTo>
                  <a:lnTo>
                    <a:pt x="2751" y="3218"/>
                  </a:lnTo>
                  <a:lnTo>
                    <a:pt x="3416" y="2697"/>
                  </a:lnTo>
                  <a:lnTo>
                    <a:pt x="4175" y="2129"/>
                  </a:lnTo>
                  <a:lnTo>
                    <a:pt x="4965" y="1656"/>
                  </a:lnTo>
                  <a:lnTo>
                    <a:pt x="5787" y="1207"/>
                  </a:lnTo>
                  <a:lnTo>
                    <a:pt x="6515" y="875"/>
                  </a:lnTo>
                  <a:lnTo>
                    <a:pt x="7242" y="591"/>
                  </a:lnTo>
                  <a:lnTo>
                    <a:pt x="8064" y="331"/>
                  </a:lnTo>
                  <a:lnTo>
                    <a:pt x="9045" y="142"/>
                  </a:lnTo>
                  <a:lnTo>
                    <a:pt x="10120" y="47"/>
                  </a:lnTo>
                  <a:lnTo>
                    <a:pt x="11227" y="0"/>
                  </a:lnTo>
                  <a:close/>
                </a:path>
              </a:pathLst>
            </a:custGeom>
            <a:solidFill>
              <a:srgbClr val="A5A5A5"/>
            </a:solidFill>
            <a:ln w="12700" cap="flat">
              <a:noFill/>
              <a:miter lim="400000"/>
            </a:ln>
            <a:effectLst/>
          </p:spPr>
          <p:txBody>
            <a:bodyPr wrap="square" lIns="91439" tIns="91439" rIns="91439" bIns="91439" numCol="1" anchor="t">
              <a:noAutofit/>
            </a:bodyPr>
            <a:lstStyle/>
            <a:p>
              <a:pPr algn="ctr" defTabSz="1828800">
                <a:defRPr sz="3600" b="0">
                  <a:latin typeface="Calibri"/>
                  <a:ea typeface="Calibri"/>
                  <a:cs typeface="Calibri"/>
                  <a:sym typeface="Calibri"/>
                </a:defRPr>
              </a:pPr>
              <a:endParaRPr/>
            </a:p>
          </p:txBody>
        </p:sp>
        <p:sp>
          <p:nvSpPr>
            <p:cNvPr id="53" name="Freeform 15">
              <a:extLst>
                <a:ext uri="{FF2B5EF4-FFF2-40B4-BE49-F238E27FC236}">
                  <a16:creationId xmlns:a16="http://schemas.microsoft.com/office/drawing/2014/main" id="{ACD33881-2473-5879-57FB-AB43C659CF21}"/>
                </a:ext>
              </a:extLst>
            </p:cNvPr>
            <p:cNvSpPr/>
            <p:nvPr/>
          </p:nvSpPr>
          <p:spPr>
            <a:xfrm>
              <a:off x="643610" y="756239"/>
              <a:ext cx="410303" cy="547069"/>
            </a:xfrm>
            <a:custGeom>
              <a:avLst/>
              <a:gdLst/>
              <a:ahLst/>
              <a:cxnLst>
                <a:cxn ang="0">
                  <a:pos x="wd2" y="hd2"/>
                </a:cxn>
                <a:cxn ang="5400000">
                  <a:pos x="wd2" y="hd2"/>
                </a:cxn>
                <a:cxn ang="10800000">
                  <a:pos x="wd2" y="hd2"/>
                </a:cxn>
                <a:cxn ang="16200000">
                  <a:pos x="wd2" y="hd2"/>
                </a:cxn>
              </a:cxnLst>
              <a:rect l="0" t="0" r="r" b="b"/>
              <a:pathLst>
                <a:path w="21600" h="21600" extrusionOk="0">
                  <a:moveTo>
                    <a:pt x="11065" y="0"/>
                  </a:moveTo>
                  <a:lnTo>
                    <a:pt x="11941" y="20"/>
                  </a:lnTo>
                  <a:lnTo>
                    <a:pt x="12764" y="119"/>
                  </a:lnTo>
                  <a:lnTo>
                    <a:pt x="13480" y="238"/>
                  </a:lnTo>
                  <a:lnTo>
                    <a:pt x="14197" y="437"/>
                  </a:lnTo>
                  <a:lnTo>
                    <a:pt x="14780" y="635"/>
                  </a:lnTo>
                  <a:lnTo>
                    <a:pt x="15364" y="854"/>
                  </a:lnTo>
                  <a:lnTo>
                    <a:pt x="15974" y="1151"/>
                  </a:lnTo>
                  <a:lnTo>
                    <a:pt x="16532" y="1469"/>
                  </a:lnTo>
                  <a:lnTo>
                    <a:pt x="16956" y="1747"/>
                  </a:lnTo>
                  <a:lnTo>
                    <a:pt x="17328" y="2045"/>
                  </a:lnTo>
                  <a:lnTo>
                    <a:pt x="17593" y="2283"/>
                  </a:lnTo>
                  <a:lnTo>
                    <a:pt x="17858" y="2581"/>
                  </a:lnTo>
                  <a:lnTo>
                    <a:pt x="17885" y="2621"/>
                  </a:lnTo>
                  <a:lnTo>
                    <a:pt x="17912" y="2621"/>
                  </a:lnTo>
                  <a:lnTo>
                    <a:pt x="18018" y="2640"/>
                  </a:lnTo>
                  <a:lnTo>
                    <a:pt x="18150" y="2660"/>
                  </a:lnTo>
                  <a:lnTo>
                    <a:pt x="18310" y="2700"/>
                  </a:lnTo>
                  <a:lnTo>
                    <a:pt x="18548" y="2740"/>
                  </a:lnTo>
                  <a:lnTo>
                    <a:pt x="19026" y="2978"/>
                  </a:lnTo>
                  <a:lnTo>
                    <a:pt x="19291" y="3117"/>
                  </a:lnTo>
                  <a:lnTo>
                    <a:pt x="19849" y="3534"/>
                  </a:lnTo>
                  <a:lnTo>
                    <a:pt x="20087" y="3832"/>
                  </a:lnTo>
                  <a:lnTo>
                    <a:pt x="20326" y="4149"/>
                  </a:lnTo>
                  <a:lnTo>
                    <a:pt x="20539" y="4566"/>
                  </a:lnTo>
                  <a:lnTo>
                    <a:pt x="20698" y="5003"/>
                  </a:lnTo>
                  <a:lnTo>
                    <a:pt x="20857" y="5519"/>
                  </a:lnTo>
                  <a:lnTo>
                    <a:pt x="20963" y="6115"/>
                  </a:lnTo>
                  <a:lnTo>
                    <a:pt x="20990" y="6770"/>
                  </a:lnTo>
                  <a:lnTo>
                    <a:pt x="20963" y="7524"/>
                  </a:lnTo>
                  <a:lnTo>
                    <a:pt x="20884" y="8338"/>
                  </a:lnTo>
                  <a:lnTo>
                    <a:pt x="20671" y="9291"/>
                  </a:lnTo>
                  <a:lnTo>
                    <a:pt x="20512" y="9768"/>
                  </a:lnTo>
                  <a:lnTo>
                    <a:pt x="20326" y="10304"/>
                  </a:lnTo>
                  <a:lnTo>
                    <a:pt x="20539" y="10284"/>
                  </a:lnTo>
                  <a:lnTo>
                    <a:pt x="20724" y="10304"/>
                  </a:lnTo>
                  <a:lnTo>
                    <a:pt x="20963" y="10343"/>
                  </a:lnTo>
                  <a:lnTo>
                    <a:pt x="21149" y="10423"/>
                  </a:lnTo>
                  <a:lnTo>
                    <a:pt x="21308" y="10562"/>
                  </a:lnTo>
                  <a:lnTo>
                    <a:pt x="21441" y="10721"/>
                  </a:lnTo>
                  <a:lnTo>
                    <a:pt x="21520" y="10959"/>
                  </a:lnTo>
                  <a:lnTo>
                    <a:pt x="21573" y="11237"/>
                  </a:lnTo>
                  <a:lnTo>
                    <a:pt x="21600" y="11574"/>
                  </a:lnTo>
                  <a:lnTo>
                    <a:pt x="21547" y="12011"/>
                  </a:lnTo>
                  <a:lnTo>
                    <a:pt x="21414" y="12507"/>
                  </a:lnTo>
                  <a:lnTo>
                    <a:pt x="21229" y="13063"/>
                  </a:lnTo>
                  <a:lnTo>
                    <a:pt x="20990" y="13699"/>
                  </a:lnTo>
                  <a:lnTo>
                    <a:pt x="20698" y="14215"/>
                  </a:lnTo>
                  <a:lnTo>
                    <a:pt x="20459" y="14612"/>
                  </a:lnTo>
                  <a:lnTo>
                    <a:pt x="20247" y="14929"/>
                  </a:lnTo>
                  <a:lnTo>
                    <a:pt x="20034" y="15148"/>
                  </a:lnTo>
                  <a:lnTo>
                    <a:pt x="19822" y="15307"/>
                  </a:lnTo>
                  <a:lnTo>
                    <a:pt x="19583" y="15386"/>
                  </a:lnTo>
                  <a:lnTo>
                    <a:pt x="19424" y="15426"/>
                  </a:lnTo>
                  <a:lnTo>
                    <a:pt x="19238" y="16041"/>
                  </a:lnTo>
                  <a:lnTo>
                    <a:pt x="19000" y="16657"/>
                  </a:lnTo>
                  <a:lnTo>
                    <a:pt x="18655" y="17272"/>
                  </a:lnTo>
                  <a:lnTo>
                    <a:pt x="18230" y="17888"/>
                  </a:lnTo>
                  <a:lnTo>
                    <a:pt x="17726" y="18503"/>
                  </a:lnTo>
                  <a:lnTo>
                    <a:pt x="17115" y="19099"/>
                  </a:lnTo>
                  <a:lnTo>
                    <a:pt x="16479" y="19635"/>
                  </a:lnTo>
                  <a:lnTo>
                    <a:pt x="15736" y="20151"/>
                  </a:lnTo>
                  <a:lnTo>
                    <a:pt x="14940" y="20607"/>
                  </a:lnTo>
                  <a:lnTo>
                    <a:pt x="14037" y="20985"/>
                  </a:lnTo>
                  <a:lnTo>
                    <a:pt x="13109" y="21282"/>
                  </a:lnTo>
                  <a:lnTo>
                    <a:pt x="12180" y="21501"/>
                  </a:lnTo>
                  <a:lnTo>
                    <a:pt x="11251" y="21580"/>
                  </a:lnTo>
                  <a:lnTo>
                    <a:pt x="10322" y="21600"/>
                  </a:lnTo>
                  <a:lnTo>
                    <a:pt x="9394" y="21501"/>
                  </a:lnTo>
                  <a:lnTo>
                    <a:pt x="8465" y="21282"/>
                  </a:lnTo>
                  <a:lnTo>
                    <a:pt x="7510" y="21004"/>
                  </a:lnTo>
                  <a:lnTo>
                    <a:pt x="6607" y="20627"/>
                  </a:lnTo>
                  <a:lnTo>
                    <a:pt x="5811" y="20171"/>
                  </a:lnTo>
                  <a:lnTo>
                    <a:pt x="5068" y="19654"/>
                  </a:lnTo>
                  <a:lnTo>
                    <a:pt x="4431" y="19118"/>
                  </a:lnTo>
                  <a:lnTo>
                    <a:pt x="3821" y="18523"/>
                  </a:lnTo>
                  <a:lnTo>
                    <a:pt x="3343" y="17907"/>
                  </a:lnTo>
                  <a:lnTo>
                    <a:pt x="2919" y="17292"/>
                  </a:lnTo>
                  <a:lnTo>
                    <a:pt x="2574" y="16676"/>
                  </a:lnTo>
                  <a:lnTo>
                    <a:pt x="2335" y="16041"/>
                  </a:lnTo>
                  <a:lnTo>
                    <a:pt x="2176" y="15446"/>
                  </a:lnTo>
                  <a:lnTo>
                    <a:pt x="1990" y="15406"/>
                  </a:lnTo>
                  <a:lnTo>
                    <a:pt x="1778" y="15307"/>
                  </a:lnTo>
                  <a:lnTo>
                    <a:pt x="1566" y="15168"/>
                  </a:lnTo>
                  <a:lnTo>
                    <a:pt x="1327" y="14949"/>
                  </a:lnTo>
                  <a:lnTo>
                    <a:pt x="1114" y="14612"/>
                  </a:lnTo>
                  <a:lnTo>
                    <a:pt x="876" y="14235"/>
                  </a:lnTo>
                  <a:lnTo>
                    <a:pt x="610" y="13718"/>
                  </a:lnTo>
                  <a:lnTo>
                    <a:pt x="371" y="13083"/>
                  </a:lnTo>
                  <a:lnTo>
                    <a:pt x="159" y="12527"/>
                  </a:lnTo>
                  <a:lnTo>
                    <a:pt x="53" y="12011"/>
                  </a:lnTo>
                  <a:lnTo>
                    <a:pt x="0" y="11594"/>
                  </a:lnTo>
                  <a:lnTo>
                    <a:pt x="0" y="11257"/>
                  </a:lnTo>
                  <a:lnTo>
                    <a:pt x="53" y="10979"/>
                  </a:lnTo>
                  <a:lnTo>
                    <a:pt x="159" y="10740"/>
                  </a:lnTo>
                  <a:lnTo>
                    <a:pt x="292" y="10582"/>
                  </a:lnTo>
                  <a:lnTo>
                    <a:pt x="451" y="10443"/>
                  </a:lnTo>
                  <a:lnTo>
                    <a:pt x="637" y="10363"/>
                  </a:lnTo>
                  <a:lnTo>
                    <a:pt x="849" y="10324"/>
                  </a:lnTo>
                  <a:lnTo>
                    <a:pt x="1061" y="10304"/>
                  </a:lnTo>
                  <a:lnTo>
                    <a:pt x="1274" y="10304"/>
                  </a:lnTo>
                  <a:lnTo>
                    <a:pt x="1061" y="9787"/>
                  </a:lnTo>
                  <a:lnTo>
                    <a:pt x="929" y="9291"/>
                  </a:lnTo>
                  <a:lnTo>
                    <a:pt x="716" y="8418"/>
                  </a:lnTo>
                  <a:lnTo>
                    <a:pt x="637" y="7604"/>
                  </a:lnTo>
                  <a:lnTo>
                    <a:pt x="690" y="6790"/>
                  </a:lnTo>
                  <a:lnTo>
                    <a:pt x="902" y="6035"/>
                  </a:lnTo>
                  <a:lnTo>
                    <a:pt x="1168" y="5360"/>
                  </a:lnTo>
                  <a:lnTo>
                    <a:pt x="1486" y="4725"/>
                  </a:lnTo>
                  <a:lnTo>
                    <a:pt x="1884" y="4149"/>
                  </a:lnTo>
                  <a:lnTo>
                    <a:pt x="2362" y="3613"/>
                  </a:lnTo>
                  <a:lnTo>
                    <a:pt x="2866" y="3117"/>
                  </a:lnTo>
                  <a:lnTo>
                    <a:pt x="3450" y="2660"/>
                  </a:lnTo>
                  <a:lnTo>
                    <a:pt x="4166" y="2144"/>
                  </a:lnTo>
                  <a:lnTo>
                    <a:pt x="4962" y="1648"/>
                  </a:lnTo>
                  <a:lnTo>
                    <a:pt x="5785" y="1231"/>
                  </a:lnTo>
                  <a:lnTo>
                    <a:pt x="6475" y="874"/>
                  </a:lnTo>
                  <a:lnTo>
                    <a:pt x="7244" y="576"/>
                  </a:lnTo>
                  <a:lnTo>
                    <a:pt x="8067" y="318"/>
                  </a:lnTo>
                  <a:lnTo>
                    <a:pt x="8704" y="179"/>
                  </a:lnTo>
                  <a:lnTo>
                    <a:pt x="9420" y="79"/>
                  </a:lnTo>
                  <a:lnTo>
                    <a:pt x="10137" y="20"/>
                  </a:lnTo>
                  <a:lnTo>
                    <a:pt x="11065" y="0"/>
                  </a:lnTo>
                  <a:close/>
                </a:path>
              </a:pathLst>
            </a:custGeom>
            <a:solidFill>
              <a:srgbClr val="A5A5A5"/>
            </a:solidFill>
            <a:ln w="12700" cap="flat">
              <a:noFill/>
              <a:miter lim="400000"/>
            </a:ln>
            <a:effectLst/>
          </p:spPr>
          <p:txBody>
            <a:bodyPr wrap="square" lIns="91439" tIns="91439" rIns="91439" bIns="91439" numCol="1" anchor="t">
              <a:noAutofit/>
            </a:bodyPr>
            <a:lstStyle/>
            <a:p>
              <a:pPr algn="ctr" defTabSz="1828800">
                <a:defRPr sz="3600" b="0">
                  <a:latin typeface="Calibri"/>
                  <a:ea typeface="Calibri"/>
                  <a:cs typeface="Calibri"/>
                  <a:sym typeface="Calibri"/>
                </a:defRPr>
              </a:pPr>
              <a:endParaRPr/>
            </a:p>
          </p:txBody>
        </p:sp>
      </p:grpSp>
      <p:sp>
        <p:nvSpPr>
          <p:cNvPr id="55" name="Oval 194">
            <a:extLst>
              <a:ext uri="{FF2B5EF4-FFF2-40B4-BE49-F238E27FC236}">
                <a16:creationId xmlns:a16="http://schemas.microsoft.com/office/drawing/2014/main" id="{BC3442F7-1A1C-B826-45A3-C65CFE473F90}"/>
              </a:ext>
            </a:extLst>
          </p:cNvPr>
          <p:cNvSpPr/>
          <p:nvPr/>
        </p:nvSpPr>
        <p:spPr>
          <a:xfrm>
            <a:off x="7338222" y="4026487"/>
            <a:ext cx="531970" cy="530553"/>
          </a:xfrm>
          <a:prstGeom prst="ellipse">
            <a:avLst/>
          </a:prstGeom>
          <a:solidFill>
            <a:srgbClr val="FDC148"/>
          </a:solidFill>
          <a:ln w="12700">
            <a:miter lim="400000"/>
          </a:ln>
        </p:spPr>
        <p:txBody>
          <a:bodyPr tIns="91439" bIns="91439" anchor="ctr"/>
          <a:lstStyle/>
          <a:p>
            <a:pPr algn="ctr" defTabSz="1828800">
              <a:defRPr sz="3200">
                <a:solidFill>
                  <a:srgbClr val="FFFFFF"/>
                </a:solidFill>
                <a:latin typeface="Calibri"/>
                <a:ea typeface="Calibri"/>
                <a:cs typeface="Calibri"/>
                <a:sym typeface="Calibri"/>
              </a:defRPr>
            </a:pPr>
            <a:endParaRPr/>
          </a:p>
        </p:txBody>
      </p:sp>
      <p:sp>
        <p:nvSpPr>
          <p:cNvPr id="56" name="Freeform 150">
            <a:extLst>
              <a:ext uri="{FF2B5EF4-FFF2-40B4-BE49-F238E27FC236}">
                <a16:creationId xmlns:a16="http://schemas.microsoft.com/office/drawing/2014/main" id="{855AC794-13FD-CFC0-6074-A25368A3AF1C}"/>
              </a:ext>
            </a:extLst>
          </p:cNvPr>
          <p:cNvSpPr/>
          <p:nvPr/>
        </p:nvSpPr>
        <p:spPr>
          <a:xfrm>
            <a:off x="7495498" y="4193352"/>
            <a:ext cx="227288" cy="221961"/>
          </a:xfrm>
          <a:custGeom>
            <a:avLst/>
            <a:gdLst/>
            <a:ahLst/>
            <a:cxnLst>
              <a:cxn ang="0">
                <a:pos x="wd2" y="hd2"/>
              </a:cxn>
              <a:cxn ang="5400000">
                <a:pos x="wd2" y="hd2"/>
              </a:cxn>
              <a:cxn ang="10800000">
                <a:pos x="wd2" y="hd2"/>
              </a:cxn>
              <a:cxn ang="16200000">
                <a:pos x="wd2" y="hd2"/>
              </a:cxn>
            </a:cxnLst>
            <a:rect l="0" t="0" r="r" b="b"/>
            <a:pathLst>
              <a:path w="21600" h="21600" extrusionOk="0">
                <a:moveTo>
                  <a:pt x="13180" y="10800"/>
                </a:moveTo>
                <a:cubicBezTo>
                  <a:pt x="17939" y="15641"/>
                  <a:pt x="17939" y="15641"/>
                  <a:pt x="17939" y="15641"/>
                </a:cubicBezTo>
                <a:cubicBezTo>
                  <a:pt x="20136" y="13779"/>
                  <a:pt x="20136" y="13779"/>
                  <a:pt x="20136" y="13779"/>
                </a:cubicBezTo>
                <a:cubicBezTo>
                  <a:pt x="20136" y="13407"/>
                  <a:pt x="20502" y="13407"/>
                  <a:pt x="20868" y="13407"/>
                </a:cubicBezTo>
                <a:cubicBezTo>
                  <a:pt x="21234" y="13779"/>
                  <a:pt x="21600" y="13779"/>
                  <a:pt x="21600" y="14152"/>
                </a:cubicBezTo>
                <a:cubicBezTo>
                  <a:pt x="21600" y="20483"/>
                  <a:pt x="21600" y="20483"/>
                  <a:pt x="21600" y="20483"/>
                </a:cubicBezTo>
                <a:cubicBezTo>
                  <a:pt x="21600" y="21228"/>
                  <a:pt x="21234" y="21600"/>
                  <a:pt x="20502" y="21600"/>
                </a:cubicBezTo>
                <a:cubicBezTo>
                  <a:pt x="14278" y="21600"/>
                  <a:pt x="14278" y="21600"/>
                  <a:pt x="14278" y="21600"/>
                </a:cubicBezTo>
                <a:cubicBezTo>
                  <a:pt x="13912" y="21600"/>
                  <a:pt x="13546" y="21228"/>
                  <a:pt x="13546" y="20855"/>
                </a:cubicBezTo>
                <a:cubicBezTo>
                  <a:pt x="13546" y="20483"/>
                  <a:pt x="13546" y="20110"/>
                  <a:pt x="13912" y="20110"/>
                </a:cubicBezTo>
                <a:cubicBezTo>
                  <a:pt x="15742" y="17876"/>
                  <a:pt x="15742" y="17876"/>
                  <a:pt x="15742" y="17876"/>
                </a:cubicBezTo>
                <a:cubicBezTo>
                  <a:pt x="10983" y="13034"/>
                  <a:pt x="10983" y="13034"/>
                  <a:pt x="10983" y="13034"/>
                </a:cubicBezTo>
                <a:cubicBezTo>
                  <a:pt x="5858" y="17876"/>
                  <a:pt x="5858" y="17876"/>
                  <a:pt x="5858" y="17876"/>
                </a:cubicBezTo>
                <a:cubicBezTo>
                  <a:pt x="8054" y="20110"/>
                  <a:pt x="8054" y="20110"/>
                  <a:pt x="8054" y="20110"/>
                </a:cubicBezTo>
                <a:cubicBezTo>
                  <a:pt x="8054" y="20110"/>
                  <a:pt x="8054" y="20483"/>
                  <a:pt x="8054" y="20855"/>
                </a:cubicBezTo>
                <a:cubicBezTo>
                  <a:pt x="8054" y="21228"/>
                  <a:pt x="7688" y="21600"/>
                  <a:pt x="7322" y="21600"/>
                </a:cubicBezTo>
                <a:cubicBezTo>
                  <a:pt x="1098" y="21600"/>
                  <a:pt x="1098" y="21600"/>
                  <a:pt x="1098" y="21600"/>
                </a:cubicBezTo>
                <a:cubicBezTo>
                  <a:pt x="732" y="21600"/>
                  <a:pt x="0" y="21228"/>
                  <a:pt x="0" y="20483"/>
                </a:cubicBezTo>
                <a:cubicBezTo>
                  <a:pt x="0" y="14152"/>
                  <a:pt x="0" y="14152"/>
                  <a:pt x="0" y="14152"/>
                </a:cubicBezTo>
                <a:cubicBezTo>
                  <a:pt x="0" y="13779"/>
                  <a:pt x="366" y="13779"/>
                  <a:pt x="732" y="13407"/>
                </a:cubicBezTo>
                <a:cubicBezTo>
                  <a:pt x="1098" y="13407"/>
                  <a:pt x="1464" y="13407"/>
                  <a:pt x="1831" y="13779"/>
                </a:cubicBezTo>
                <a:cubicBezTo>
                  <a:pt x="3661" y="15641"/>
                  <a:pt x="3661" y="15641"/>
                  <a:pt x="3661" y="15641"/>
                </a:cubicBezTo>
                <a:cubicBezTo>
                  <a:pt x="8786" y="10800"/>
                  <a:pt x="8786" y="10800"/>
                  <a:pt x="8786" y="10800"/>
                </a:cubicBezTo>
                <a:cubicBezTo>
                  <a:pt x="3661" y="5586"/>
                  <a:pt x="3661" y="5586"/>
                  <a:pt x="3661" y="5586"/>
                </a:cubicBezTo>
                <a:cubicBezTo>
                  <a:pt x="1831" y="7821"/>
                  <a:pt x="1831" y="7821"/>
                  <a:pt x="1831" y="7821"/>
                </a:cubicBezTo>
                <a:cubicBezTo>
                  <a:pt x="1464" y="7821"/>
                  <a:pt x="1464" y="7821"/>
                  <a:pt x="1098" y="7821"/>
                </a:cubicBezTo>
                <a:cubicBezTo>
                  <a:pt x="1098" y="7821"/>
                  <a:pt x="732" y="7821"/>
                  <a:pt x="732" y="7821"/>
                </a:cubicBezTo>
                <a:cubicBezTo>
                  <a:pt x="366" y="7821"/>
                  <a:pt x="0" y="7448"/>
                  <a:pt x="0" y="7076"/>
                </a:cubicBezTo>
                <a:cubicBezTo>
                  <a:pt x="0" y="745"/>
                  <a:pt x="0" y="745"/>
                  <a:pt x="0" y="745"/>
                </a:cubicBezTo>
                <a:cubicBezTo>
                  <a:pt x="0" y="372"/>
                  <a:pt x="732" y="0"/>
                  <a:pt x="1098" y="0"/>
                </a:cubicBezTo>
                <a:cubicBezTo>
                  <a:pt x="7322" y="0"/>
                  <a:pt x="7322" y="0"/>
                  <a:pt x="7322" y="0"/>
                </a:cubicBezTo>
                <a:cubicBezTo>
                  <a:pt x="7688" y="0"/>
                  <a:pt x="8054" y="0"/>
                  <a:pt x="8054" y="372"/>
                </a:cubicBezTo>
                <a:cubicBezTo>
                  <a:pt x="8054" y="745"/>
                  <a:pt x="8054" y="1117"/>
                  <a:pt x="8054" y="1490"/>
                </a:cubicBezTo>
                <a:cubicBezTo>
                  <a:pt x="5858" y="3352"/>
                  <a:pt x="5858" y="3352"/>
                  <a:pt x="5858" y="3352"/>
                </a:cubicBezTo>
                <a:cubicBezTo>
                  <a:pt x="10983" y="8566"/>
                  <a:pt x="10983" y="8566"/>
                  <a:pt x="10983" y="8566"/>
                </a:cubicBezTo>
                <a:cubicBezTo>
                  <a:pt x="15742" y="3352"/>
                  <a:pt x="15742" y="3352"/>
                  <a:pt x="15742" y="3352"/>
                </a:cubicBezTo>
                <a:cubicBezTo>
                  <a:pt x="13912" y="1490"/>
                  <a:pt x="13912" y="1490"/>
                  <a:pt x="13912" y="1490"/>
                </a:cubicBezTo>
                <a:cubicBezTo>
                  <a:pt x="13546" y="1117"/>
                  <a:pt x="13546" y="745"/>
                  <a:pt x="13546" y="372"/>
                </a:cubicBezTo>
                <a:cubicBezTo>
                  <a:pt x="13546" y="0"/>
                  <a:pt x="13912" y="0"/>
                  <a:pt x="14278" y="0"/>
                </a:cubicBezTo>
                <a:cubicBezTo>
                  <a:pt x="20502" y="0"/>
                  <a:pt x="20502" y="0"/>
                  <a:pt x="20502" y="0"/>
                </a:cubicBezTo>
                <a:cubicBezTo>
                  <a:pt x="21234" y="0"/>
                  <a:pt x="21600" y="372"/>
                  <a:pt x="21600" y="745"/>
                </a:cubicBezTo>
                <a:cubicBezTo>
                  <a:pt x="21600" y="7076"/>
                  <a:pt x="21600" y="7076"/>
                  <a:pt x="21600" y="7076"/>
                </a:cubicBezTo>
                <a:cubicBezTo>
                  <a:pt x="21600" y="7448"/>
                  <a:pt x="21234" y="7821"/>
                  <a:pt x="20868" y="7821"/>
                </a:cubicBezTo>
                <a:cubicBezTo>
                  <a:pt x="20868" y="7821"/>
                  <a:pt x="20868" y="7821"/>
                  <a:pt x="20502" y="7821"/>
                </a:cubicBezTo>
                <a:cubicBezTo>
                  <a:pt x="20502" y="7821"/>
                  <a:pt x="20136" y="7821"/>
                  <a:pt x="20136" y="7821"/>
                </a:cubicBezTo>
                <a:cubicBezTo>
                  <a:pt x="17939" y="5586"/>
                  <a:pt x="17939" y="5586"/>
                  <a:pt x="17939" y="5586"/>
                </a:cubicBezTo>
                <a:lnTo>
                  <a:pt x="13180" y="10800"/>
                </a:lnTo>
                <a:close/>
              </a:path>
            </a:pathLst>
          </a:custGeom>
          <a:solidFill>
            <a:srgbClr val="FFFFFF"/>
          </a:solidFill>
          <a:ln w="12700">
            <a:miter lim="400000"/>
          </a:ln>
        </p:spPr>
        <p:txBody>
          <a:bodyPr tIns="91439" bIns="91439"/>
          <a:lstStyle/>
          <a:p>
            <a:pPr algn="ctr" defTabSz="1828800">
              <a:defRPr sz="3600" b="0">
                <a:latin typeface="Calibri"/>
                <a:ea typeface="Calibri"/>
                <a:cs typeface="Calibri"/>
                <a:sym typeface="Calibri"/>
              </a:defRPr>
            </a:pPr>
            <a:endParaRPr/>
          </a:p>
        </p:txBody>
      </p:sp>
      <p:sp>
        <p:nvSpPr>
          <p:cNvPr id="57" name="Oval 200">
            <a:extLst>
              <a:ext uri="{FF2B5EF4-FFF2-40B4-BE49-F238E27FC236}">
                <a16:creationId xmlns:a16="http://schemas.microsoft.com/office/drawing/2014/main" id="{31F00EE4-FE3B-764F-8134-AC125F3FCA54}"/>
              </a:ext>
            </a:extLst>
          </p:cNvPr>
          <p:cNvSpPr/>
          <p:nvPr/>
        </p:nvSpPr>
        <p:spPr>
          <a:xfrm>
            <a:off x="4751522" y="2668391"/>
            <a:ext cx="531970" cy="530553"/>
          </a:xfrm>
          <a:prstGeom prst="ellipse">
            <a:avLst/>
          </a:prstGeom>
          <a:solidFill>
            <a:srgbClr val="7524B9">
              <a:alpha val="83597"/>
            </a:srgbClr>
          </a:solidFill>
          <a:ln w="12700">
            <a:miter lim="400000"/>
          </a:ln>
        </p:spPr>
        <p:txBody>
          <a:bodyPr tIns="91439" bIns="91439" anchor="ctr"/>
          <a:lstStyle/>
          <a:p>
            <a:pPr algn="ctr" defTabSz="1828800">
              <a:defRPr sz="3200">
                <a:solidFill>
                  <a:srgbClr val="FFFFFF"/>
                </a:solidFill>
                <a:latin typeface="Calibri"/>
                <a:ea typeface="Calibri"/>
                <a:cs typeface="Calibri"/>
                <a:sym typeface="Calibri"/>
              </a:defRPr>
            </a:pPr>
            <a:endParaRPr/>
          </a:p>
        </p:txBody>
      </p:sp>
      <p:sp>
        <p:nvSpPr>
          <p:cNvPr id="58" name="Freeform 121">
            <a:extLst>
              <a:ext uri="{FF2B5EF4-FFF2-40B4-BE49-F238E27FC236}">
                <a16:creationId xmlns:a16="http://schemas.microsoft.com/office/drawing/2014/main" id="{D8131F85-F19C-8C57-5038-029F270260DF}"/>
              </a:ext>
            </a:extLst>
          </p:cNvPr>
          <p:cNvSpPr/>
          <p:nvPr/>
        </p:nvSpPr>
        <p:spPr>
          <a:xfrm>
            <a:off x="4891041" y="2831565"/>
            <a:ext cx="245045" cy="204203"/>
          </a:xfrm>
          <a:custGeom>
            <a:avLst/>
            <a:gdLst/>
            <a:ahLst/>
            <a:cxnLst>
              <a:cxn ang="0">
                <a:pos x="wd2" y="hd2"/>
              </a:cxn>
              <a:cxn ang="5400000">
                <a:pos x="wd2" y="hd2"/>
              </a:cxn>
              <a:cxn ang="10800000">
                <a:pos x="wd2" y="hd2"/>
              </a:cxn>
              <a:cxn ang="16200000">
                <a:pos x="wd2" y="hd2"/>
              </a:cxn>
            </a:cxnLst>
            <a:rect l="0" t="0" r="r" b="b"/>
            <a:pathLst>
              <a:path w="21600" h="21600" extrusionOk="0">
                <a:moveTo>
                  <a:pt x="21600" y="19155"/>
                </a:moveTo>
                <a:cubicBezTo>
                  <a:pt x="21600" y="20377"/>
                  <a:pt x="20588" y="21600"/>
                  <a:pt x="19575" y="21600"/>
                </a:cubicBezTo>
                <a:cubicBezTo>
                  <a:pt x="2362" y="21600"/>
                  <a:pt x="2362" y="21600"/>
                  <a:pt x="2362" y="21600"/>
                </a:cubicBezTo>
                <a:cubicBezTo>
                  <a:pt x="1012" y="21600"/>
                  <a:pt x="0" y="20377"/>
                  <a:pt x="0" y="19155"/>
                </a:cubicBezTo>
                <a:cubicBezTo>
                  <a:pt x="0" y="2445"/>
                  <a:pt x="0" y="2445"/>
                  <a:pt x="0" y="2445"/>
                </a:cubicBezTo>
                <a:cubicBezTo>
                  <a:pt x="0" y="815"/>
                  <a:pt x="1012" y="0"/>
                  <a:pt x="2362" y="0"/>
                </a:cubicBezTo>
                <a:cubicBezTo>
                  <a:pt x="19575" y="0"/>
                  <a:pt x="19575" y="0"/>
                  <a:pt x="19575" y="0"/>
                </a:cubicBezTo>
                <a:cubicBezTo>
                  <a:pt x="20588" y="0"/>
                  <a:pt x="21600" y="815"/>
                  <a:pt x="21600" y="2445"/>
                </a:cubicBezTo>
                <a:lnTo>
                  <a:pt x="21600" y="19155"/>
                </a:lnTo>
                <a:close/>
                <a:moveTo>
                  <a:pt x="6750" y="4075"/>
                </a:moveTo>
                <a:cubicBezTo>
                  <a:pt x="6750" y="4075"/>
                  <a:pt x="6413" y="3668"/>
                  <a:pt x="6413" y="3668"/>
                </a:cubicBezTo>
                <a:cubicBezTo>
                  <a:pt x="2362" y="3668"/>
                  <a:pt x="2362" y="3668"/>
                  <a:pt x="2362" y="3668"/>
                </a:cubicBezTo>
                <a:cubicBezTo>
                  <a:pt x="2025" y="3668"/>
                  <a:pt x="1687" y="4075"/>
                  <a:pt x="1687" y="4075"/>
                </a:cubicBezTo>
                <a:cubicBezTo>
                  <a:pt x="1687" y="7336"/>
                  <a:pt x="1687" y="7336"/>
                  <a:pt x="1687" y="7336"/>
                </a:cubicBezTo>
                <a:cubicBezTo>
                  <a:pt x="1687" y="7336"/>
                  <a:pt x="2025" y="7743"/>
                  <a:pt x="2362" y="7743"/>
                </a:cubicBezTo>
                <a:cubicBezTo>
                  <a:pt x="6413" y="7743"/>
                  <a:pt x="6413" y="7743"/>
                  <a:pt x="6413" y="7743"/>
                </a:cubicBezTo>
                <a:cubicBezTo>
                  <a:pt x="6413" y="7743"/>
                  <a:pt x="6750" y="7336"/>
                  <a:pt x="6750" y="7336"/>
                </a:cubicBezTo>
                <a:lnTo>
                  <a:pt x="6750" y="4075"/>
                </a:lnTo>
                <a:close/>
                <a:moveTo>
                  <a:pt x="6750" y="10189"/>
                </a:moveTo>
                <a:cubicBezTo>
                  <a:pt x="6750" y="9781"/>
                  <a:pt x="6413" y="9781"/>
                  <a:pt x="6413" y="9781"/>
                </a:cubicBezTo>
                <a:cubicBezTo>
                  <a:pt x="2362" y="9781"/>
                  <a:pt x="2362" y="9781"/>
                  <a:pt x="2362" y="9781"/>
                </a:cubicBezTo>
                <a:cubicBezTo>
                  <a:pt x="2025" y="9781"/>
                  <a:pt x="1687" y="9781"/>
                  <a:pt x="1687" y="10189"/>
                </a:cubicBezTo>
                <a:cubicBezTo>
                  <a:pt x="1687" y="13042"/>
                  <a:pt x="1687" y="13042"/>
                  <a:pt x="1687" y="13042"/>
                </a:cubicBezTo>
                <a:cubicBezTo>
                  <a:pt x="1687" y="13449"/>
                  <a:pt x="2025" y="13857"/>
                  <a:pt x="2362" y="13857"/>
                </a:cubicBezTo>
                <a:cubicBezTo>
                  <a:pt x="6413" y="13857"/>
                  <a:pt x="6413" y="13857"/>
                  <a:pt x="6413" y="13857"/>
                </a:cubicBezTo>
                <a:cubicBezTo>
                  <a:pt x="6413" y="13857"/>
                  <a:pt x="6750" y="13449"/>
                  <a:pt x="6750" y="13042"/>
                </a:cubicBezTo>
                <a:lnTo>
                  <a:pt x="6750" y="10189"/>
                </a:lnTo>
                <a:close/>
                <a:moveTo>
                  <a:pt x="6750" y="16302"/>
                </a:moveTo>
                <a:cubicBezTo>
                  <a:pt x="6750" y="15894"/>
                  <a:pt x="6413" y="15487"/>
                  <a:pt x="6413" y="15487"/>
                </a:cubicBezTo>
                <a:cubicBezTo>
                  <a:pt x="2362" y="15487"/>
                  <a:pt x="2362" y="15487"/>
                  <a:pt x="2362" y="15487"/>
                </a:cubicBezTo>
                <a:cubicBezTo>
                  <a:pt x="2025" y="15487"/>
                  <a:pt x="1687" y="15894"/>
                  <a:pt x="1687" y="16302"/>
                </a:cubicBezTo>
                <a:cubicBezTo>
                  <a:pt x="1687" y="19155"/>
                  <a:pt x="1687" y="19155"/>
                  <a:pt x="1687" y="19155"/>
                </a:cubicBezTo>
                <a:cubicBezTo>
                  <a:pt x="1687" y="19562"/>
                  <a:pt x="2025" y="19562"/>
                  <a:pt x="2362" y="19562"/>
                </a:cubicBezTo>
                <a:cubicBezTo>
                  <a:pt x="6413" y="19562"/>
                  <a:pt x="6413" y="19562"/>
                  <a:pt x="6413" y="19562"/>
                </a:cubicBezTo>
                <a:cubicBezTo>
                  <a:pt x="6413" y="19562"/>
                  <a:pt x="6750" y="19562"/>
                  <a:pt x="6750" y="19155"/>
                </a:cubicBezTo>
                <a:lnTo>
                  <a:pt x="6750" y="16302"/>
                </a:lnTo>
                <a:close/>
                <a:moveTo>
                  <a:pt x="13163" y="4075"/>
                </a:moveTo>
                <a:cubicBezTo>
                  <a:pt x="13163" y="4075"/>
                  <a:pt x="13163" y="3668"/>
                  <a:pt x="12825" y="3668"/>
                </a:cubicBezTo>
                <a:cubicBezTo>
                  <a:pt x="8775" y="3668"/>
                  <a:pt x="8775" y="3668"/>
                  <a:pt x="8775" y="3668"/>
                </a:cubicBezTo>
                <a:cubicBezTo>
                  <a:pt x="8438" y="3668"/>
                  <a:pt x="8438" y="4075"/>
                  <a:pt x="8438" y="4075"/>
                </a:cubicBezTo>
                <a:cubicBezTo>
                  <a:pt x="8438" y="7336"/>
                  <a:pt x="8438" y="7336"/>
                  <a:pt x="8438" y="7336"/>
                </a:cubicBezTo>
                <a:cubicBezTo>
                  <a:pt x="8438" y="7336"/>
                  <a:pt x="8438" y="7743"/>
                  <a:pt x="8775" y="7743"/>
                </a:cubicBezTo>
                <a:cubicBezTo>
                  <a:pt x="12825" y="7743"/>
                  <a:pt x="12825" y="7743"/>
                  <a:pt x="12825" y="7743"/>
                </a:cubicBezTo>
                <a:cubicBezTo>
                  <a:pt x="13163" y="7743"/>
                  <a:pt x="13163" y="7336"/>
                  <a:pt x="13163" y="7336"/>
                </a:cubicBezTo>
                <a:lnTo>
                  <a:pt x="13163" y="4075"/>
                </a:lnTo>
                <a:close/>
                <a:moveTo>
                  <a:pt x="13163" y="10189"/>
                </a:moveTo>
                <a:cubicBezTo>
                  <a:pt x="13163" y="9781"/>
                  <a:pt x="13163" y="9781"/>
                  <a:pt x="12825" y="9781"/>
                </a:cubicBezTo>
                <a:cubicBezTo>
                  <a:pt x="8775" y="9781"/>
                  <a:pt x="8775" y="9781"/>
                  <a:pt x="8775" y="9781"/>
                </a:cubicBezTo>
                <a:cubicBezTo>
                  <a:pt x="8438" y="9781"/>
                  <a:pt x="8438" y="9781"/>
                  <a:pt x="8438" y="10189"/>
                </a:cubicBezTo>
                <a:cubicBezTo>
                  <a:pt x="8438" y="13042"/>
                  <a:pt x="8438" y="13042"/>
                  <a:pt x="8438" y="13042"/>
                </a:cubicBezTo>
                <a:cubicBezTo>
                  <a:pt x="8438" y="13449"/>
                  <a:pt x="8438" y="13857"/>
                  <a:pt x="8775" y="13857"/>
                </a:cubicBezTo>
                <a:cubicBezTo>
                  <a:pt x="12825" y="13857"/>
                  <a:pt x="12825" y="13857"/>
                  <a:pt x="12825" y="13857"/>
                </a:cubicBezTo>
                <a:cubicBezTo>
                  <a:pt x="13163" y="13857"/>
                  <a:pt x="13163" y="13449"/>
                  <a:pt x="13163" y="13042"/>
                </a:cubicBezTo>
                <a:lnTo>
                  <a:pt x="13163" y="10189"/>
                </a:lnTo>
                <a:close/>
                <a:moveTo>
                  <a:pt x="13163" y="16302"/>
                </a:moveTo>
                <a:cubicBezTo>
                  <a:pt x="13163" y="15894"/>
                  <a:pt x="13163" y="15487"/>
                  <a:pt x="12825" y="15487"/>
                </a:cubicBezTo>
                <a:cubicBezTo>
                  <a:pt x="8775" y="15487"/>
                  <a:pt x="8775" y="15487"/>
                  <a:pt x="8775" y="15487"/>
                </a:cubicBezTo>
                <a:cubicBezTo>
                  <a:pt x="8438" y="15487"/>
                  <a:pt x="8438" y="15894"/>
                  <a:pt x="8438" y="16302"/>
                </a:cubicBezTo>
                <a:cubicBezTo>
                  <a:pt x="8438" y="19155"/>
                  <a:pt x="8438" y="19155"/>
                  <a:pt x="8438" y="19155"/>
                </a:cubicBezTo>
                <a:cubicBezTo>
                  <a:pt x="8438" y="19562"/>
                  <a:pt x="8438" y="19562"/>
                  <a:pt x="8775" y="19562"/>
                </a:cubicBezTo>
                <a:cubicBezTo>
                  <a:pt x="12825" y="19562"/>
                  <a:pt x="12825" y="19562"/>
                  <a:pt x="12825" y="19562"/>
                </a:cubicBezTo>
                <a:cubicBezTo>
                  <a:pt x="13163" y="19562"/>
                  <a:pt x="13163" y="19562"/>
                  <a:pt x="13163" y="19155"/>
                </a:cubicBezTo>
                <a:lnTo>
                  <a:pt x="13163" y="16302"/>
                </a:lnTo>
                <a:close/>
                <a:moveTo>
                  <a:pt x="19913" y="4075"/>
                </a:moveTo>
                <a:cubicBezTo>
                  <a:pt x="19913" y="4075"/>
                  <a:pt x="19575" y="3668"/>
                  <a:pt x="19575" y="3668"/>
                </a:cubicBezTo>
                <a:cubicBezTo>
                  <a:pt x="15188" y="3668"/>
                  <a:pt x="15188" y="3668"/>
                  <a:pt x="15188" y="3668"/>
                </a:cubicBezTo>
                <a:cubicBezTo>
                  <a:pt x="15188" y="3668"/>
                  <a:pt x="14850" y="4075"/>
                  <a:pt x="14850" y="4075"/>
                </a:cubicBezTo>
                <a:cubicBezTo>
                  <a:pt x="14850" y="7336"/>
                  <a:pt x="14850" y="7336"/>
                  <a:pt x="14850" y="7336"/>
                </a:cubicBezTo>
                <a:cubicBezTo>
                  <a:pt x="14850" y="7336"/>
                  <a:pt x="15188" y="7743"/>
                  <a:pt x="15188" y="7743"/>
                </a:cubicBezTo>
                <a:cubicBezTo>
                  <a:pt x="19575" y="7743"/>
                  <a:pt x="19575" y="7743"/>
                  <a:pt x="19575" y="7743"/>
                </a:cubicBezTo>
                <a:cubicBezTo>
                  <a:pt x="19575" y="7743"/>
                  <a:pt x="19913" y="7336"/>
                  <a:pt x="19913" y="7336"/>
                </a:cubicBezTo>
                <a:lnTo>
                  <a:pt x="19913" y="4075"/>
                </a:lnTo>
                <a:close/>
                <a:moveTo>
                  <a:pt x="19913" y="10189"/>
                </a:moveTo>
                <a:cubicBezTo>
                  <a:pt x="19913" y="9781"/>
                  <a:pt x="19575" y="9781"/>
                  <a:pt x="19575" y="9781"/>
                </a:cubicBezTo>
                <a:cubicBezTo>
                  <a:pt x="15188" y="9781"/>
                  <a:pt x="15188" y="9781"/>
                  <a:pt x="15188" y="9781"/>
                </a:cubicBezTo>
                <a:cubicBezTo>
                  <a:pt x="15188" y="9781"/>
                  <a:pt x="14850" y="9781"/>
                  <a:pt x="14850" y="10189"/>
                </a:cubicBezTo>
                <a:cubicBezTo>
                  <a:pt x="14850" y="13042"/>
                  <a:pt x="14850" y="13042"/>
                  <a:pt x="14850" y="13042"/>
                </a:cubicBezTo>
                <a:cubicBezTo>
                  <a:pt x="14850" y="13449"/>
                  <a:pt x="15188" y="13857"/>
                  <a:pt x="15188" y="13857"/>
                </a:cubicBezTo>
                <a:cubicBezTo>
                  <a:pt x="19575" y="13857"/>
                  <a:pt x="19575" y="13857"/>
                  <a:pt x="19575" y="13857"/>
                </a:cubicBezTo>
                <a:cubicBezTo>
                  <a:pt x="19575" y="13857"/>
                  <a:pt x="19913" y="13449"/>
                  <a:pt x="19913" y="13042"/>
                </a:cubicBezTo>
                <a:lnTo>
                  <a:pt x="19913" y="10189"/>
                </a:lnTo>
                <a:close/>
                <a:moveTo>
                  <a:pt x="19913" y="16302"/>
                </a:moveTo>
                <a:cubicBezTo>
                  <a:pt x="19913" y="15894"/>
                  <a:pt x="19575" y="15487"/>
                  <a:pt x="19575" y="15487"/>
                </a:cubicBezTo>
                <a:cubicBezTo>
                  <a:pt x="15188" y="15487"/>
                  <a:pt x="15188" y="15487"/>
                  <a:pt x="15188" y="15487"/>
                </a:cubicBezTo>
                <a:cubicBezTo>
                  <a:pt x="15188" y="15487"/>
                  <a:pt x="14850" y="15894"/>
                  <a:pt x="14850" y="16302"/>
                </a:cubicBezTo>
                <a:cubicBezTo>
                  <a:pt x="14850" y="19155"/>
                  <a:pt x="14850" y="19155"/>
                  <a:pt x="14850" y="19155"/>
                </a:cubicBezTo>
                <a:cubicBezTo>
                  <a:pt x="14850" y="19562"/>
                  <a:pt x="15188" y="19562"/>
                  <a:pt x="15188" y="19562"/>
                </a:cubicBezTo>
                <a:cubicBezTo>
                  <a:pt x="19575" y="19562"/>
                  <a:pt x="19575" y="19562"/>
                  <a:pt x="19575" y="19562"/>
                </a:cubicBezTo>
                <a:cubicBezTo>
                  <a:pt x="19575" y="19562"/>
                  <a:pt x="19913" y="19562"/>
                  <a:pt x="19913" y="19155"/>
                </a:cubicBezTo>
                <a:lnTo>
                  <a:pt x="19913" y="16302"/>
                </a:lnTo>
                <a:close/>
              </a:path>
            </a:pathLst>
          </a:custGeom>
          <a:solidFill>
            <a:srgbClr val="FFFFFF"/>
          </a:solidFill>
          <a:ln w="12700">
            <a:miter lim="400000"/>
          </a:ln>
        </p:spPr>
        <p:txBody>
          <a:bodyPr tIns="91439" bIns="91439"/>
          <a:lstStyle/>
          <a:p>
            <a:pPr algn="ctr" defTabSz="1828800">
              <a:defRPr sz="3600" b="0">
                <a:latin typeface="Calibri"/>
                <a:ea typeface="Calibri"/>
                <a:cs typeface="Calibri"/>
                <a:sym typeface="Calibri"/>
              </a:defRPr>
            </a:pPr>
            <a:endParaRPr/>
          </a:p>
        </p:txBody>
      </p:sp>
      <p:sp>
        <p:nvSpPr>
          <p:cNvPr id="59" name="Oval 194">
            <a:extLst>
              <a:ext uri="{FF2B5EF4-FFF2-40B4-BE49-F238E27FC236}">
                <a16:creationId xmlns:a16="http://schemas.microsoft.com/office/drawing/2014/main" id="{C08A762E-FE60-CCFB-F8C8-91EE958884AA}"/>
              </a:ext>
            </a:extLst>
          </p:cNvPr>
          <p:cNvSpPr/>
          <p:nvPr/>
        </p:nvSpPr>
        <p:spPr>
          <a:xfrm>
            <a:off x="7115152" y="2686223"/>
            <a:ext cx="531970" cy="530553"/>
          </a:xfrm>
          <a:prstGeom prst="ellipse">
            <a:avLst/>
          </a:prstGeom>
          <a:solidFill>
            <a:srgbClr val="DA274D"/>
          </a:solidFill>
          <a:ln w="12700">
            <a:miter lim="400000"/>
          </a:ln>
        </p:spPr>
        <p:txBody>
          <a:bodyPr tIns="91439" bIns="91439" anchor="ctr"/>
          <a:lstStyle/>
          <a:p>
            <a:pPr algn="ctr" defTabSz="1828800">
              <a:defRPr sz="3200">
                <a:solidFill>
                  <a:srgbClr val="FFFFFF"/>
                </a:solidFill>
                <a:latin typeface="Calibri"/>
                <a:ea typeface="Calibri"/>
                <a:cs typeface="Calibri"/>
                <a:sym typeface="Calibri"/>
              </a:defRPr>
            </a:pPr>
            <a:endParaRPr/>
          </a:p>
        </p:txBody>
      </p:sp>
      <p:sp>
        <p:nvSpPr>
          <p:cNvPr id="60" name="Freeform 397">
            <a:extLst>
              <a:ext uri="{FF2B5EF4-FFF2-40B4-BE49-F238E27FC236}">
                <a16:creationId xmlns:a16="http://schemas.microsoft.com/office/drawing/2014/main" id="{6DCBF987-DB7B-207B-1BF8-5BD6BF544B20}"/>
              </a:ext>
            </a:extLst>
          </p:cNvPr>
          <p:cNvSpPr/>
          <p:nvPr/>
        </p:nvSpPr>
        <p:spPr>
          <a:xfrm>
            <a:off x="7240232" y="2784081"/>
            <a:ext cx="301648" cy="320525"/>
          </a:xfrm>
          <a:custGeom>
            <a:avLst/>
            <a:gdLst/>
            <a:ahLst/>
            <a:cxnLst>
              <a:cxn ang="0">
                <a:pos x="wd2" y="hd2"/>
              </a:cxn>
              <a:cxn ang="5400000">
                <a:pos x="wd2" y="hd2"/>
              </a:cxn>
              <a:cxn ang="10800000">
                <a:pos x="wd2" y="hd2"/>
              </a:cxn>
              <a:cxn ang="16200000">
                <a:pos x="wd2" y="hd2"/>
              </a:cxn>
            </a:cxnLst>
            <a:rect l="0" t="0" r="r" b="b"/>
            <a:pathLst>
              <a:path w="21600" h="21439" extrusionOk="0">
                <a:moveTo>
                  <a:pt x="16841" y="7039"/>
                </a:moveTo>
                <a:cubicBezTo>
                  <a:pt x="15376" y="7039"/>
                  <a:pt x="14278" y="6010"/>
                  <a:pt x="14278" y="4639"/>
                </a:cubicBezTo>
                <a:cubicBezTo>
                  <a:pt x="14278" y="3268"/>
                  <a:pt x="15376" y="2239"/>
                  <a:pt x="16841" y="2239"/>
                </a:cubicBezTo>
                <a:cubicBezTo>
                  <a:pt x="18305" y="2239"/>
                  <a:pt x="19403" y="3268"/>
                  <a:pt x="19403" y="4639"/>
                </a:cubicBezTo>
                <a:cubicBezTo>
                  <a:pt x="19403" y="6010"/>
                  <a:pt x="18305" y="7039"/>
                  <a:pt x="16841" y="7039"/>
                </a:cubicBezTo>
                <a:moveTo>
                  <a:pt x="16292" y="10"/>
                </a:moveTo>
                <a:cubicBezTo>
                  <a:pt x="13546" y="353"/>
                  <a:pt x="11532" y="2925"/>
                  <a:pt x="12081" y="5496"/>
                </a:cubicBezTo>
                <a:cubicBezTo>
                  <a:pt x="12631" y="8239"/>
                  <a:pt x="15193" y="9096"/>
                  <a:pt x="16475" y="12010"/>
                </a:cubicBezTo>
                <a:cubicBezTo>
                  <a:pt x="16658" y="12353"/>
                  <a:pt x="17024" y="12353"/>
                  <a:pt x="17207" y="12010"/>
                </a:cubicBezTo>
                <a:cubicBezTo>
                  <a:pt x="18671" y="8753"/>
                  <a:pt x="21600" y="8068"/>
                  <a:pt x="21600" y="4639"/>
                </a:cubicBezTo>
                <a:cubicBezTo>
                  <a:pt x="21600" y="1896"/>
                  <a:pt x="19220" y="-161"/>
                  <a:pt x="16292" y="10"/>
                </a:cubicBezTo>
                <a:moveTo>
                  <a:pt x="19953" y="9953"/>
                </a:moveTo>
                <a:cubicBezTo>
                  <a:pt x="19220" y="10639"/>
                  <a:pt x="18488" y="11325"/>
                  <a:pt x="18122" y="12525"/>
                </a:cubicBezTo>
                <a:cubicBezTo>
                  <a:pt x="17939" y="12868"/>
                  <a:pt x="17390" y="13210"/>
                  <a:pt x="16841" y="13210"/>
                </a:cubicBezTo>
                <a:cubicBezTo>
                  <a:pt x="16292" y="13210"/>
                  <a:pt x="15742" y="12868"/>
                  <a:pt x="15559" y="12525"/>
                </a:cubicBezTo>
                <a:cubicBezTo>
                  <a:pt x="15010" y="11153"/>
                  <a:pt x="14095" y="10296"/>
                  <a:pt x="13363" y="9610"/>
                </a:cubicBezTo>
                <a:cubicBezTo>
                  <a:pt x="13180" y="9268"/>
                  <a:pt x="12997" y="9096"/>
                  <a:pt x="12814" y="8925"/>
                </a:cubicBezTo>
                <a:cubicBezTo>
                  <a:pt x="12814" y="8925"/>
                  <a:pt x="12814" y="8925"/>
                  <a:pt x="12814" y="8925"/>
                </a:cubicBezTo>
                <a:cubicBezTo>
                  <a:pt x="11898" y="9096"/>
                  <a:pt x="11349" y="10125"/>
                  <a:pt x="11715" y="10810"/>
                </a:cubicBezTo>
                <a:cubicBezTo>
                  <a:pt x="11898" y="11496"/>
                  <a:pt x="13729" y="11325"/>
                  <a:pt x="13546" y="12525"/>
                </a:cubicBezTo>
                <a:cubicBezTo>
                  <a:pt x="13363" y="13382"/>
                  <a:pt x="14827" y="13725"/>
                  <a:pt x="15193" y="13553"/>
                </a:cubicBezTo>
                <a:cubicBezTo>
                  <a:pt x="15742" y="13553"/>
                  <a:pt x="16475" y="14410"/>
                  <a:pt x="16108" y="14753"/>
                </a:cubicBezTo>
                <a:cubicBezTo>
                  <a:pt x="15742" y="15096"/>
                  <a:pt x="15010" y="15096"/>
                  <a:pt x="15010" y="15953"/>
                </a:cubicBezTo>
                <a:cubicBezTo>
                  <a:pt x="15193" y="16125"/>
                  <a:pt x="15925" y="16125"/>
                  <a:pt x="15925" y="16468"/>
                </a:cubicBezTo>
                <a:cubicBezTo>
                  <a:pt x="15925" y="16982"/>
                  <a:pt x="15559" y="17325"/>
                  <a:pt x="15925" y="17839"/>
                </a:cubicBezTo>
                <a:cubicBezTo>
                  <a:pt x="15925" y="17839"/>
                  <a:pt x="15925" y="18010"/>
                  <a:pt x="16108" y="18010"/>
                </a:cubicBezTo>
                <a:cubicBezTo>
                  <a:pt x="14461" y="19382"/>
                  <a:pt x="12447" y="20239"/>
                  <a:pt x="10068" y="20239"/>
                </a:cubicBezTo>
                <a:cubicBezTo>
                  <a:pt x="5125" y="20239"/>
                  <a:pt x="1281" y="16468"/>
                  <a:pt x="1281" y="12010"/>
                </a:cubicBezTo>
                <a:cubicBezTo>
                  <a:pt x="1281" y="10639"/>
                  <a:pt x="1647" y="9268"/>
                  <a:pt x="2197" y="8068"/>
                </a:cubicBezTo>
                <a:cubicBezTo>
                  <a:pt x="2197" y="9610"/>
                  <a:pt x="3112" y="10810"/>
                  <a:pt x="3478" y="11153"/>
                </a:cubicBezTo>
                <a:cubicBezTo>
                  <a:pt x="4759" y="12353"/>
                  <a:pt x="6590" y="12010"/>
                  <a:pt x="6956" y="13039"/>
                </a:cubicBezTo>
                <a:cubicBezTo>
                  <a:pt x="7139" y="14068"/>
                  <a:pt x="5675" y="14068"/>
                  <a:pt x="5675" y="14753"/>
                </a:cubicBezTo>
                <a:cubicBezTo>
                  <a:pt x="5858" y="15610"/>
                  <a:pt x="7871" y="15782"/>
                  <a:pt x="7322" y="16468"/>
                </a:cubicBezTo>
                <a:cubicBezTo>
                  <a:pt x="6773" y="17496"/>
                  <a:pt x="7688" y="17496"/>
                  <a:pt x="7505" y="18696"/>
                </a:cubicBezTo>
                <a:cubicBezTo>
                  <a:pt x="7322" y="19382"/>
                  <a:pt x="8237" y="19553"/>
                  <a:pt x="8603" y="19039"/>
                </a:cubicBezTo>
                <a:cubicBezTo>
                  <a:pt x="8969" y="18696"/>
                  <a:pt x="8969" y="18182"/>
                  <a:pt x="9519" y="17668"/>
                </a:cubicBezTo>
                <a:cubicBezTo>
                  <a:pt x="10251" y="16982"/>
                  <a:pt x="11715" y="16810"/>
                  <a:pt x="11532" y="15610"/>
                </a:cubicBezTo>
                <a:cubicBezTo>
                  <a:pt x="11349" y="13725"/>
                  <a:pt x="9336" y="13553"/>
                  <a:pt x="8420" y="13039"/>
                </a:cubicBezTo>
                <a:cubicBezTo>
                  <a:pt x="7505" y="12525"/>
                  <a:pt x="7688" y="11325"/>
                  <a:pt x="7505" y="10810"/>
                </a:cubicBezTo>
                <a:cubicBezTo>
                  <a:pt x="7322" y="9953"/>
                  <a:pt x="6224" y="10982"/>
                  <a:pt x="5675" y="10639"/>
                </a:cubicBezTo>
                <a:cubicBezTo>
                  <a:pt x="4759" y="9782"/>
                  <a:pt x="5858" y="8753"/>
                  <a:pt x="6590" y="8753"/>
                </a:cubicBezTo>
                <a:cubicBezTo>
                  <a:pt x="8237" y="8753"/>
                  <a:pt x="8603" y="10125"/>
                  <a:pt x="9153" y="10125"/>
                </a:cubicBezTo>
                <a:cubicBezTo>
                  <a:pt x="9702" y="10125"/>
                  <a:pt x="10068" y="9268"/>
                  <a:pt x="10251" y="8925"/>
                </a:cubicBezTo>
                <a:cubicBezTo>
                  <a:pt x="10434" y="8068"/>
                  <a:pt x="9885" y="8582"/>
                  <a:pt x="9702" y="8068"/>
                </a:cubicBezTo>
                <a:cubicBezTo>
                  <a:pt x="9336" y="7553"/>
                  <a:pt x="10617" y="6868"/>
                  <a:pt x="11166" y="6525"/>
                </a:cubicBezTo>
                <a:cubicBezTo>
                  <a:pt x="11349" y="6353"/>
                  <a:pt x="11349" y="6353"/>
                  <a:pt x="11349" y="6353"/>
                </a:cubicBezTo>
                <a:cubicBezTo>
                  <a:pt x="11532" y="6010"/>
                  <a:pt x="11349" y="5839"/>
                  <a:pt x="10983" y="5668"/>
                </a:cubicBezTo>
                <a:cubicBezTo>
                  <a:pt x="10251" y="5153"/>
                  <a:pt x="8969" y="4810"/>
                  <a:pt x="8969" y="4296"/>
                </a:cubicBezTo>
                <a:cubicBezTo>
                  <a:pt x="8969" y="3953"/>
                  <a:pt x="9702" y="3782"/>
                  <a:pt x="10617" y="3610"/>
                </a:cubicBezTo>
                <a:cubicBezTo>
                  <a:pt x="10800" y="3610"/>
                  <a:pt x="10800" y="3610"/>
                  <a:pt x="10983" y="3782"/>
                </a:cubicBezTo>
                <a:cubicBezTo>
                  <a:pt x="11166" y="3268"/>
                  <a:pt x="11166" y="2925"/>
                  <a:pt x="11349" y="2582"/>
                </a:cubicBezTo>
                <a:cubicBezTo>
                  <a:pt x="10983" y="2582"/>
                  <a:pt x="10434" y="2410"/>
                  <a:pt x="10068" y="2410"/>
                </a:cubicBezTo>
                <a:cubicBezTo>
                  <a:pt x="4576" y="2410"/>
                  <a:pt x="0" y="6696"/>
                  <a:pt x="0" y="12010"/>
                </a:cubicBezTo>
                <a:cubicBezTo>
                  <a:pt x="0" y="17153"/>
                  <a:pt x="4576" y="21439"/>
                  <a:pt x="10068" y="21439"/>
                </a:cubicBezTo>
                <a:cubicBezTo>
                  <a:pt x="15559" y="21439"/>
                  <a:pt x="20136" y="17153"/>
                  <a:pt x="20136" y="12010"/>
                </a:cubicBezTo>
                <a:cubicBezTo>
                  <a:pt x="20136" y="11153"/>
                  <a:pt x="20136" y="10468"/>
                  <a:pt x="19953" y="9953"/>
                </a:cubicBezTo>
              </a:path>
            </a:pathLst>
          </a:custGeom>
          <a:solidFill>
            <a:srgbClr val="FFFFFF"/>
          </a:solidFill>
          <a:ln w="12700">
            <a:miter lim="400000"/>
          </a:ln>
        </p:spPr>
        <p:txBody>
          <a:bodyPr tIns="91439" bIns="91439"/>
          <a:lstStyle/>
          <a:p>
            <a:pPr algn="ctr" defTabSz="1828800">
              <a:defRPr sz="3600" b="0">
                <a:latin typeface="Calibri"/>
                <a:ea typeface="Calibri"/>
                <a:cs typeface="Calibri"/>
                <a:sym typeface="Calibri"/>
              </a:defRPr>
            </a:pPr>
            <a:endParaRPr/>
          </a:p>
        </p:txBody>
      </p:sp>
      <p:sp>
        <p:nvSpPr>
          <p:cNvPr id="61" name="Oval 194">
            <a:extLst>
              <a:ext uri="{FF2B5EF4-FFF2-40B4-BE49-F238E27FC236}">
                <a16:creationId xmlns:a16="http://schemas.microsoft.com/office/drawing/2014/main" id="{F97CFE7C-78A6-FC30-0772-68F44175386D}"/>
              </a:ext>
            </a:extLst>
          </p:cNvPr>
          <p:cNvSpPr/>
          <p:nvPr/>
        </p:nvSpPr>
        <p:spPr>
          <a:xfrm>
            <a:off x="5925090" y="2173292"/>
            <a:ext cx="531970" cy="530553"/>
          </a:xfrm>
          <a:prstGeom prst="ellipse">
            <a:avLst/>
          </a:prstGeom>
          <a:solidFill>
            <a:srgbClr val="F03DAF"/>
          </a:solidFill>
          <a:ln w="12700">
            <a:miter lim="400000"/>
          </a:ln>
        </p:spPr>
        <p:txBody>
          <a:bodyPr tIns="91439" bIns="91439" anchor="ctr"/>
          <a:lstStyle/>
          <a:p>
            <a:pPr algn="ctr" defTabSz="1828800">
              <a:defRPr sz="3200">
                <a:solidFill>
                  <a:srgbClr val="FFFFFF"/>
                </a:solidFill>
                <a:latin typeface="Calibri"/>
                <a:ea typeface="Calibri"/>
                <a:cs typeface="Calibri"/>
                <a:sym typeface="Calibri"/>
              </a:defRPr>
            </a:pPr>
            <a:endParaRPr/>
          </a:p>
        </p:txBody>
      </p:sp>
      <p:sp>
        <p:nvSpPr>
          <p:cNvPr id="62" name="Freeform 1422">
            <a:extLst>
              <a:ext uri="{FF2B5EF4-FFF2-40B4-BE49-F238E27FC236}">
                <a16:creationId xmlns:a16="http://schemas.microsoft.com/office/drawing/2014/main" id="{56B208D7-4741-2A78-9FEE-48566B0D4D14}"/>
              </a:ext>
            </a:extLst>
          </p:cNvPr>
          <p:cNvSpPr/>
          <p:nvPr/>
        </p:nvSpPr>
        <p:spPr>
          <a:xfrm>
            <a:off x="6044585" y="2286890"/>
            <a:ext cx="299857" cy="300309"/>
          </a:xfrm>
          <a:custGeom>
            <a:avLst/>
            <a:gdLst/>
            <a:ahLst/>
            <a:cxnLst>
              <a:cxn ang="0">
                <a:pos x="wd2" y="hd2"/>
              </a:cxn>
              <a:cxn ang="5400000">
                <a:pos x="wd2" y="hd2"/>
              </a:cxn>
              <a:cxn ang="10800000">
                <a:pos x="wd2" y="hd2"/>
              </a:cxn>
              <a:cxn ang="16200000">
                <a:pos x="wd2" y="hd2"/>
              </a:cxn>
            </a:cxnLst>
            <a:rect l="0" t="0" r="r" b="b"/>
            <a:pathLst>
              <a:path w="21600" h="21600" extrusionOk="0">
                <a:moveTo>
                  <a:pt x="12976" y="0"/>
                </a:moveTo>
                <a:lnTo>
                  <a:pt x="12488" y="16"/>
                </a:lnTo>
                <a:lnTo>
                  <a:pt x="12016" y="73"/>
                </a:lnTo>
                <a:lnTo>
                  <a:pt x="11561" y="179"/>
                </a:lnTo>
                <a:lnTo>
                  <a:pt x="11113" y="309"/>
                </a:lnTo>
                <a:lnTo>
                  <a:pt x="10682" y="479"/>
                </a:lnTo>
                <a:lnTo>
                  <a:pt x="10275" y="682"/>
                </a:lnTo>
                <a:lnTo>
                  <a:pt x="9885" y="918"/>
                </a:lnTo>
                <a:lnTo>
                  <a:pt x="9519" y="1186"/>
                </a:lnTo>
                <a:lnTo>
                  <a:pt x="9177" y="1487"/>
                </a:lnTo>
                <a:lnTo>
                  <a:pt x="8852" y="1803"/>
                </a:lnTo>
                <a:lnTo>
                  <a:pt x="8567" y="2145"/>
                </a:lnTo>
                <a:lnTo>
                  <a:pt x="8298" y="2510"/>
                </a:lnTo>
                <a:lnTo>
                  <a:pt x="8062" y="2900"/>
                </a:lnTo>
                <a:lnTo>
                  <a:pt x="7859" y="3306"/>
                </a:lnTo>
                <a:lnTo>
                  <a:pt x="7680" y="3737"/>
                </a:lnTo>
                <a:lnTo>
                  <a:pt x="7550" y="4175"/>
                </a:lnTo>
                <a:lnTo>
                  <a:pt x="7452" y="4630"/>
                </a:lnTo>
                <a:lnTo>
                  <a:pt x="7387" y="5110"/>
                </a:lnTo>
                <a:lnTo>
                  <a:pt x="7371" y="5589"/>
                </a:lnTo>
                <a:lnTo>
                  <a:pt x="7387" y="6068"/>
                </a:lnTo>
                <a:lnTo>
                  <a:pt x="7452" y="6539"/>
                </a:lnTo>
                <a:lnTo>
                  <a:pt x="7550" y="7002"/>
                </a:lnTo>
                <a:lnTo>
                  <a:pt x="7680" y="7441"/>
                </a:lnTo>
                <a:lnTo>
                  <a:pt x="7859" y="7863"/>
                </a:lnTo>
                <a:lnTo>
                  <a:pt x="8062" y="8278"/>
                </a:lnTo>
                <a:lnTo>
                  <a:pt x="8298" y="8668"/>
                </a:lnTo>
                <a:lnTo>
                  <a:pt x="8567" y="9033"/>
                </a:lnTo>
                <a:lnTo>
                  <a:pt x="8852" y="9374"/>
                </a:lnTo>
                <a:lnTo>
                  <a:pt x="9177" y="9699"/>
                </a:lnTo>
                <a:lnTo>
                  <a:pt x="9519" y="9992"/>
                </a:lnTo>
                <a:lnTo>
                  <a:pt x="9885" y="10260"/>
                </a:lnTo>
                <a:lnTo>
                  <a:pt x="10275" y="10487"/>
                </a:lnTo>
                <a:lnTo>
                  <a:pt x="10682" y="10690"/>
                </a:lnTo>
                <a:lnTo>
                  <a:pt x="11113" y="10861"/>
                </a:lnTo>
                <a:lnTo>
                  <a:pt x="11561" y="11007"/>
                </a:lnTo>
                <a:lnTo>
                  <a:pt x="12016" y="11097"/>
                </a:lnTo>
                <a:lnTo>
                  <a:pt x="12488" y="11153"/>
                </a:lnTo>
                <a:lnTo>
                  <a:pt x="12976" y="11178"/>
                </a:lnTo>
                <a:lnTo>
                  <a:pt x="13448" y="11153"/>
                </a:lnTo>
                <a:lnTo>
                  <a:pt x="13928" y="11097"/>
                </a:lnTo>
                <a:lnTo>
                  <a:pt x="14384" y="11007"/>
                </a:lnTo>
                <a:lnTo>
                  <a:pt x="14831" y="10861"/>
                </a:lnTo>
                <a:lnTo>
                  <a:pt x="15254" y="10690"/>
                </a:lnTo>
                <a:lnTo>
                  <a:pt x="15669" y="10487"/>
                </a:lnTo>
                <a:lnTo>
                  <a:pt x="16052" y="10260"/>
                </a:lnTo>
                <a:lnTo>
                  <a:pt x="16426" y="9992"/>
                </a:lnTo>
                <a:lnTo>
                  <a:pt x="16767" y="9699"/>
                </a:lnTo>
                <a:lnTo>
                  <a:pt x="17093" y="9374"/>
                </a:lnTo>
                <a:lnTo>
                  <a:pt x="17378" y="9033"/>
                </a:lnTo>
                <a:lnTo>
                  <a:pt x="17646" y="8668"/>
                </a:lnTo>
                <a:lnTo>
                  <a:pt x="17882" y="8278"/>
                </a:lnTo>
                <a:lnTo>
                  <a:pt x="18094" y="7863"/>
                </a:lnTo>
                <a:lnTo>
                  <a:pt x="18264" y="7441"/>
                </a:lnTo>
                <a:lnTo>
                  <a:pt x="18395" y="7002"/>
                </a:lnTo>
                <a:lnTo>
                  <a:pt x="18492" y="6539"/>
                </a:lnTo>
                <a:lnTo>
                  <a:pt x="18549" y="6068"/>
                </a:lnTo>
                <a:lnTo>
                  <a:pt x="18574" y="5589"/>
                </a:lnTo>
                <a:lnTo>
                  <a:pt x="18549" y="5110"/>
                </a:lnTo>
                <a:lnTo>
                  <a:pt x="18492" y="4630"/>
                </a:lnTo>
                <a:lnTo>
                  <a:pt x="18395" y="4175"/>
                </a:lnTo>
                <a:lnTo>
                  <a:pt x="18264" y="3737"/>
                </a:lnTo>
                <a:lnTo>
                  <a:pt x="18094" y="3306"/>
                </a:lnTo>
                <a:lnTo>
                  <a:pt x="17882" y="2900"/>
                </a:lnTo>
                <a:lnTo>
                  <a:pt x="17646" y="2510"/>
                </a:lnTo>
                <a:lnTo>
                  <a:pt x="17378" y="2145"/>
                </a:lnTo>
                <a:lnTo>
                  <a:pt x="17093" y="1803"/>
                </a:lnTo>
                <a:lnTo>
                  <a:pt x="16767" y="1487"/>
                </a:lnTo>
                <a:lnTo>
                  <a:pt x="16426" y="1186"/>
                </a:lnTo>
                <a:lnTo>
                  <a:pt x="16052" y="918"/>
                </a:lnTo>
                <a:lnTo>
                  <a:pt x="15669" y="682"/>
                </a:lnTo>
                <a:lnTo>
                  <a:pt x="15254" y="479"/>
                </a:lnTo>
                <a:lnTo>
                  <a:pt x="14831" y="309"/>
                </a:lnTo>
                <a:lnTo>
                  <a:pt x="14384" y="179"/>
                </a:lnTo>
                <a:lnTo>
                  <a:pt x="13928" y="73"/>
                </a:lnTo>
                <a:lnTo>
                  <a:pt x="13448" y="16"/>
                </a:lnTo>
                <a:lnTo>
                  <a:pt x="12976" y="0"/>
                </a:lnTo>
                <a:close/>
                <a:moveTo>
                  <a:pt x="12334" y="1470"/>
                </a:moveTo>
                <a:lnTo>
                  <a:pt x="13619" y="1470"/>
                </a:lnTo>
                <a:lnTo>
                  <a:pt x="13619" y="2104"/>
                </a:lnTo>
                <a:lnTo>
                  <a:pt x="13912" y="2161"/>
                </a:lnTo>
                <a:lnTo>
                  <a:pt x="14197" y="2250"/>
                </a:lnTo>
                <a:lnTo>
                  <a:pt x="14449" y="2356"/>
                </a:lnTo>
                <a:lnTo>
                  <a:pt x="14677" y="2494"/>
                </a:lnTo>
                <a:lnTo>
                  <a:pt x="14872" y="2640"/>
                </a:lnTo>
                <a:lnTo>
                  <a:pt x="15043" y="2803"/>
                </a:lnTo>
                <a:lnTo>
                  <a:pt x="15189" y="2989"/>
                </a:lnTo>
                <a:lnTo>
                  <a:pt x="15303" y="3192"/>
                </a:lnTo>
                <a:lnTo>
                  <a:pt x="15401" y="3404"/>
                </a:lnTo>
                <a:lnTo>
                  <a:pt x="15474" y="3631"/>
                </a:lnTo>
                <a:lnTo>
                  <a:pt x="15515" y="3883"/>
                </a:lnTo>
                <a:lnTo>
                  <a:pt x="15523" y="4151"/>
                </a:lnTo>
                <a:lnTo>
                  <a:pt x="14245" y="4151"/>
                </a:lnTo>
                <a:lnTo>
                  <a:pt x="14245" y="4086"/>
                </a:lnTo>
                <a:lnTo>
                  <a:pt x="14237" y="4013"/>
                </a:lnTo>
                <a:lnTo>
                  <a:pt x="14197" y="3859"/>
                </a:lnTo>
                <a:lnTo>
                  <a:pt x="14164" y="3769"/>
                </a:lnTo>
                <a:lnTo>
                  <a:pt x="14099" y="3688"/>
                </a:lnTo>
                <a:lnTo>
                  <a:pt x="14026" y="3599"/>
                </a:lnTo>
                <a:lnTo>
                  <a:pt x="13920" y="3526"/>
                </a:lnTo>
                <a:lnTo>
                  <a:pt x="13782" y="3461"/>
                </a:lnTo>
                <a:lnTo>
                  <a:pt x="13619" y="3404"/>
                </a:lnTo>
                <a:lnTo>
                  <a:pt x="13619" y="4996"/>
                </a:lnTo>
                <a:lnTo>
                  <a:pt x="13912" y="5053"/>
                </a:lnTo>
                <a:lnTo>
                  <a:pt x="14197" y="5134"/>
                </a:lnTo>
                <a:lnTo>
                  <a:pt x="14449" y="5248"/>
                </a:lnTo>
                <a:lnTo>
                  <a:pt x="14677" y="5378"/>
                </a:lnTo>
                <a:lnTo>
                  <a:pt x="14872" y="5532"/>
                </a:lnTo>
                <a:lnTo>
                  <a:pt x="15043" y="5694"/>
                </a:lnTo>
                <a:lnTo>
                  <a:pt x="15189" y="5873"/>
                </a:lnTo>
                <a:lnTo>
                  <a:pt x="15303" y="6084"/>
                </a:lnTo>
                <a:lnTo>
                  <a:pt x="15401" y="6296"/>
                </a:lnTo>
                <a:lnTo>
                  <a:pt x="15474" y="6523"/>
                </a:lnTo>
                <a:lnTo>
                  <a:pt x="15515" y="6775"/>
                </a:lnTo>
                <a:lnTo>
                  <a:pt x="15523" y="7035"/>
                </a:lnTo>
                <a:lnTo>
                  <a:pt x="15515" y="7287"/>
                </a:lnTo>
                <a:lnTo>
                  <a:pt x="15474" y="7538"/>
                </a:lnTo>
                <a:lnTo>
                  <a:pt x="15401" y="7774"/>
                </a:lnTo>
                <a:lnTo>
                  <a:pt x="15303" y="7993"/>
                </a:lnTo>
                <a:lnTo>
                  <a:pt x="15189" y="8188"/>
                </a:lnTo>
                <a:lnTo>
                  <a:pt x="15043" y="8367"/>
                </a:lnTo>
                <a:lnTo>
                  <a:pt x="14872" y="8538"/>
                </a:lnTo>
                <a:lnTo>
                  <a:pt x="14677" y="8684"/>
                </a:lnTo>
                <a:lnTo>
                  <a:pt x="14449" y="8822"/>
                </a:lnTo>
                <a:lnTo>
                  <a:pt x="14197" y="8928"/>
                </a:lnTo>
                <a:lnTo>
                  <a:pt x="13912" y="9017"/>
                </a:lnTo>
                <a:lnTo>
                  <a:pt x="13619" y="9082"/>
                </a:lnTo>
                <a:lnTo>
                  <a:pt x="13619" y="9707"/>
                </a:lnTo>
                <a:lnTo>
                  <a:pt x="12334" y="9707"/>
                </a:lnTo>
                <a:lnTo>
                  <a:pt x="12334" y="9082"/>
                </a:lnTo>
                <a:lnTo>
                  <a:pt x="12033" y="9017"/>
                </a:lnTo>
                <a:lnTo>
                  <a:pt x="11756" y="8928"/>
                </a:lnTo>
                <a:lnTo>
                  <a:pt x="11504" y="8822"/>
                </a:lnTo>
                <a:lnTo>
                  <a:pt x="11260" y="8684"/>
                </a:lnTo>
                <a:lnTo>
                  <a:pt x="11073" y="8538"/>
                </a:lnTo>
                <a:lnTo>
                  <a:pt x="10902" y="8367"/>
                </a:lnTo>
                <a:lnTo>
                  <a:pt x="10755" y="8188"/>
                </a:lnTo>
                <a:lnTo>
                  <a:pt x="10633" y="7993"/>
                </a:lnTo>
                <a:lnTo>
                  <a:pt x="10544" y="7774"/>
                </a:lnTo>
                <a:lnTo>
                  <a:pt x="10479" y="7538"/>
                </a:lnTo>
                <a:lnTo>
                  <a:pt x="10438" y="7287"/>
                </a:lnTo>
                <a:lnTo>
                  <a:pt x="10422" y="7035"/>
                </a:lnTo>
                <a:lnTo>
                  <a:pt x="11707" y="7035"/>
                </a:lnTo>
                <a:lnTo>
                  <a:pt x="11707" y="7165"/>
                </a:lnTo>
                <a:lnTo>
                  <a:pt x="11723" y="7238"/>
                </a:lnTo>
                <a:lnTo>
                  <a:pt x="11748" y="7327"/>
                </a:lnTo>
                <a:lnTo>
                  <a:pt x="11780" y="7408"/>
                </a:lnTo>
                <a:lnTo>
                  <a:pt x="11837" y="7498"/>
                </a:lnTo>
                <a:lnTo>
                  <a:pt x="11919" y="7579"/>
                </a:lnTo>
                <a:lnTo>
                  <a:pt x="12024" y="7644"/>
                </a:lnTo>
                <a:lnTo>
                  <a:pt x="12163" y="7717"/>
                </a:lnTo>
                <a:lnTo>
                  <a:pt x="12334" y="7766"/>
                </a:lnTo>
                <a:lnTo>
                  <a:pt x="12334" y="6182"/>
                </a:lnTo>
                <a:lnTo>
                  <a:pt x="12033" y="6117"/>
                </a:lnTo>
                <a:lnTo>
                  <a:pt x="11756" y="6036"/>
                </a:lnTo>
                <a:lnTo>
                  <a:pt x="11504" y="5930"/>
                </a:lnTo>
                <a:lnTo>
                  <a:pt x="11260" y="5792"/>
                </a:lnTo>
                <a:lnTo>
                  <a:pt x="11073" y="5638"/>
                </a:lnTo>
                <a:lnTo>
                  <a:pt x="10902" y="5483"/>
                </a:lnTo>
                <a:lnTo>
                  <a:pt x="10755" y="5296"/>
                </a:lnTo>
                <a:lnTo>
                  <a:pt x="10633" y="5101"/>
                </a:lnTo>
                <a:lnTo>
                  <a:pt x="10544" y="4882"/>
                </a:lnTo>
                <a:lnTo>
                  <a:pt x="10479" y="4655"/>
                </a:lnTo>
                <a:lnTo>
                  <a:pt x="10438" y="4403"/>
                </a:lnTo>
                <a:lnTo>
                  <a:pt x="10422" y="4151"/>
                </a:lnTo>
                <a:lnTo>
                  <a:pt x="10438" y="3883"/>
                </a:lnTo>
                <a:lnTo>
                  <a:pt x="10479" y="3631"/>
                </a:lnTo>
                <a:lnTo>
                  <a:pt x="10544" y="3404"/>
                </a:lnTo>
                <a:lnTo>
                  <a:pt x="10633" y="3192"/>
                </a:lnTo>
                <a:lnTo>
                  <a:pt x="10755" y="2989"/>
                </a:lnTo>
                <a:lnTo>
                  <a:pt x="10902" y="2803"/>
                </a:lnTo>
                <a:lnTo>
                  <a:pt x="11073" y="2640"/>
                </a:lnTo>
                <a:lnTo>
                  <a:pt x="11260" y="2494"/>
                </a:lnTo>
                <a:lnTo>
                  <a:pt x="11504" y="2356"/>
                </a:lnTo>
                <a:lnTo>
                  <a:pt x="11756" y="2250"/>
                </a:lnTo>
                <a:lnTo>
                  <a:pt x="12033" y="2161"/>
                </a:lnTo>
                <a:lnTo>
                  <a:pt x="12334" y="2104"/>
                </a:lnTo>
                <a:lnTo>
                  <a:pt x="12334" y="1470"/>
                </a:lnTo>
                <a:close/>
                <a:moveTo>
                  <a:pt x="12334" y="3420"/>
                </a:moveTo>
                <a:lnTo>
                  <a:pt x="12163" y="3477"/>
                </a:lnTo>
                <a:lnTo>
                  <a:pt x="12024" y="3542"/>
                </a:lnTo>
                <a:lnTo>
                  <a:pt x="11927" y="3615"/>
                </a:lnTo>
                <a:lnTo>
                  <a:pt x="11845" y="3696"/>
                </a:lnTo>
                <a:lnTo>
                  <a:pt x="11788" y="3785"/>
                </a:lnTo>
                <a:lnTo>
                  <a:pt x="11756" y="3867"/>
                </a:lnTo>
                <a:lnTo>
                  <a:pt x="11732" y="3948"/>
                </a:lnTo>
                <a:lnTo>
                  <a:pt x="11715" y="4021"/>
                </a:lnTo>
                <a:lnTo>
                  <a:pt x="11715" y="4273"/>
                </a:lnTo>
                <a:lnTo>
                  <a:pt x="11732" y="4354"/>
                </a:lnTo>
                <a:lnTo>
                  <a:pt x="11756" y="4435"/>
                </a:lnTo>
                <a:lnTo>
                  <a:pt x="11788" y="4525"/>
                </a:lnTo>
                <a:lnTo>
                  <a:pt x="11845" y="4606"/>
                </a:lnTo>
                <a:lnTo>
                  <a:pt x="11927" y="4687"/>
                </a:lnTo>
                <a:lnTo>
                  <a:pt x="12024" y="4760"/>
                </a:lnTo>
                <a:lnTo>
                  <a:pt x="12163" y="4833"/>
                </a:lnTo>
                <a:lnTo>
                  <a:pt x="12334" y="4874"/>
                </a:lnTo>
                <a:lnTo>
                  <a:pt x="12334" y="3420"/>
                </a:lnTo>
                <a:close/>
                <a:moveTo>
                  <a:pt x="13611" y="6296"/>
                </a:moveTo>
                <a:lnTo>
                  <a:pt x="13611" y="7758"/>
                </a:lnTo>
                <a:lnTo>
                  <a:pt x="13774" y="7701"/>
                </a:lnTo>
                <a:lnTo>
                  <a:pt x="13912" y="7628"/>
                </a:lnTo>
                <a:lnTo>
                  <a:pt x="14009" y="7563"/>
                </a:lnTo>
                <a:lnTo>
                  <a:pt x="14091" y="7482"/>
                </a:lnTo>
                <a:lnTo>
                  <a:pt x="14148" y="7400"/>
                </a:lnTo>
                <a:lnTo>
                  <a:pt x="14188" y="7319"/>
                </a:lnTo>
                <a:lnTo>
                  <a:pt x="14205" y="7230"/>
                </a:lnTo>
                <a:lnTo>
                  <a:pt x="14221" y="7157"/>
                </a:lnTo>
                <a:lnTo>
                  <a:pt x="14229" y="7092"/>
                </a:lnTo>
                <a:lnTo>
                  <a:pt x="14229" y="6970"/>
                </a:lnTo>
                <a:lnTo>
                  <a:pt x="14221" y="6905"/>
                </a:lnTo>
                <a:lnTo>
                  <a:pt x="14188" y="6751"/>
                </a:lnTo>
                <a:lnTo>
                  <a:pt x="14148" y="6661"/>
                </a:lnTo>
                <a:lnTo>
                  <a:pt x="14091" y="6580"/>
                </a:lnTo>
                <a:lnTo>
                  <a:pt x="14009" y="6499"/>
                </a:lnTo>
                <a:lnTo>
                  <a:pt x="13912" y="6426"/>
                </a:lnTo>
                <a:lnTo>
                  <a:pt x="13774" y="6361"/>
                </a:lnTo>
                <a:lnTo>
                  <a:pt x="13611" y="6296"/>
                </a:lnTo>
                <a:close/>
                <a:moveTo>
                  <a:pt x="9860" y="11941"/>
                </a:moveTo>
                <a:lnTo>
                  <a:pt x="4450" y="12786"/>
                </a:lnTo>
                <a:lnTo>
                  <a:pt x="4450" y="19813"/>
                </a:lnTo>
                <a:lnTo>
                  <a:pt x="7574" y="19455"/>
                </a:lnTo>
                <a:lnTo>
                  <a:pt x="13627" y="21161"/>
                </a:lnTo>
                <a:lnTo>
                  <a:pt x="21600" y="16758"/>
                </a:lnTo>
                <a:lnTo>
                  <a:pt x="21128" y="14939"/>
                </a:lnTo>
                <a:lnTo>
                  <a:pt x="15775" y="16409"/>
                </a:lnTo>
                <a:lnTo>
                  <a:pt x="11227" y="15296"/>
                </a:lnTo>
                <a:lnTo>
                  <a:pt x="11528" y="14045"/>
                </a:lnTo>
                <a:lnTo>
                  <a:pt x="15759" y="15077"/>
                </a:lnTo>
                <a:lnTo>
                  <a:pt x="15767" y="15077"/>
                </a:lnTo>
                <a:lnTo>
                  <a:pt x="15767" y="13420"/>
                </a:lnTo>
                <a:lnTo>
                  <a:pt x="9860" y="11941"/>
                </a:lnTo>
                <a:close/>
                <a:moveTo>
                  <a:pt x="0" y="12892"/>
                </a:moveTo>
                <a:lnTo>
                  <a:pt x="0" y="21600"/>
                </a:lnTo>
                <a:lnTo>
                  <a:pt x="3173" y="21600"/>
                </a:lnTo>
                <a:lnTo>
                  <a:pt x="3173" y="12892"/>
                </a:lnTo>
                <a:lnTo>
                  <a:pt x="0" y="12892"/>
                </a:lnTo>
                <a:close/>
              </a:path>
            </a:pathLst>
          </a:custGeom>
          <a:solidFill>
            <a:srgbClr val="FFFFFF"/>
          </a:solidFill>
          <a:ln w="12700">
            <a:miter lim="400000"/>
          </a:ln>
        </p:spPr>
        <p:txBody>
          <a:bodyPr tIns="91439" bIns="91439"/>
          <a:lstStyle/>
          <a:p>
            <a:pPr algn="ctr" defTabSz="1828800">
              <a:defRPr sz="3600" b="0">
                <a:latin typeface="Calibri"/>
                <a:ea typeface="Calibri"/>
                <a:cs typeface="Calibri"/>
                <a:sym typeface="Calibri"/>
              </a:defRPr>
            </a:pPr>
            <a:endParaRPr/>
          </a:p>
        </p:txBody>
      </p:sp>
      <p:sp>
        <p:nvSpPr>
          <p:cNvPr id="63" name="Oval 198">
            <a:extLst>
              <a:ext uri="{FF2B5EF4-FFF2-40B4-BE49-F238E27FC236}">
                <a16:creationId xmlns:a16="http://schemas.microsoft.com/office/drawing/2014/main" id="{E4F84248-295C-69EC-4695-175E2F4D4919}"/>
              </a:ext>
            </a:extLst>
          </p:cNvPr>
          <p:cNvSpPr/>
          <p:nvPr/>
        </p:nvSpPr>
        <p:spPr>
          <a:xfrm>
            <a:off x="4505673" y="4037043"/>
            <a:ext cx="531970" cy="530553"/>
          </a:xfrm>
          <a:prstGeom prst="ellipse">
            <a:avLst/>
          </a:prstGeom>
          <a:solidFill>
            <a:srgbClr val="285FDD"/>
          </a:solidFill>
          <a:ln w="12700">
            <a:miter lim="400000"/>
          </a:ln>
        </p:spPr>
        <p:txBody>
          <a:bodyPr tIns="91439" bIns="91439" anchor="ctr"/>
          <a:lstStyle/>
          <a:p>
            <a:pPr algn="ctr" defTabSz="1828800">
              <a:defRPr sz="3200">
                <a:solidFill>
                  <a:srgbClr val="FFFFFF"/>
                </a:solidFill>
                <a:latin typeface="Calibri"/>
                <a:ea typeface="Calibri"/>
                <a:cs typeface="Calibri"/>
                <a:sym typeface="Calibri"/>
              </a:defRPr>
            </a:pPr>
            <a:endParaRPr/>
          </a:p>
        </p:txBody>
      </p:sp>
      <p:sp>
        <p:nvSpPr>
          <p:cNvPr id="64" name="Oval 198">
            <a:extLst>
              <a:ext uri="{FF2B5EF4-FFF2-40B4-BE49-F238E27FC236}">
                <a16:creationId xmlns:a16="http://schemas.microsoft.com/office/drawing/2014/main" id="{03CD83DC-B837-1DF1-83E1-96CBCC15208B}"/>
              </a:ext>
            </a:extLst>
          </p:cNvPr>
          <p:cNvSpPr/>
          <p:nvPr/>
        </p:nvSpPr>
        <p:spPr>
          <a:xfrm>
            <a:off x="5228716" y="4936591"/>
            <a:ext cx="531970" cy="530553"/>
          </a:xfrm>
          <a:prstGeom prst="ellipse">
            <a:avLst/>
          </a:prstGeom>
          <a:solidFill>
            <a:srgbClr val="50AEF6"/>
          </a:solidFill>
          <a:ln w="12700">
            <a:miter lim="400000"/>
          </a:ln>
        </p:spPr>
        <p:txBody>
          <a:bodyPr tIns="91439" bIns="91439" anchor="ctr"/>
          <a:lstStyle/>
          <a:p>
            <a:pPr algn="ctr" defTabSz="1828800">
              <a:defRPr sz="3200">
                <a:solidFill>
                  <a:srgbClr val="FFFFFF"/>
                </a:solidFill>
                <a:latin typeface="Calibri"/>
                <a:ea typeface="Calibri"/>
                <a:cs typeface="Calibri"/>
                <a:sym typeface="Calibri"/>
              </a:defRPr>
            </a:pPr>
            <a:endParaRPr/>
          </a:p>
        </p:txBody>
      </p:sp>
      <p:sp>
        <p:nvSpPr>
          <p:cNvPr id="65" name="Freeform 120">
            <a:extLst>
              <a:ext uri="{FF2B5EF4-FFF2-40B4-BE49-F238E27FC236}">
                <a16:creationId xmlns:a16="http://schemas.microsoft.com/office/drawing/2014/main" id="{3D222E92-BA35-2EE7-ADEF-8D3CD7EB820B}"/>
              </a:ext>
            </a:extLst>
          </p:cNvPr>
          <p:cNvSpPr/>
          <p:nvPr/>
        </p:nvSpPr>
        <p:spPr>
          <a:xfrm>
            <a:off x="5374548" y="5103178"/>
            <a:ext cx="261027" cy="223735"/>
          </a:xfrm>
          <a:custGeom>
            <a:avLst/>
            <a:gdLst/>
            <a:ahLst/>
            <a:cxnLst>
              <a:cxn ang="0">
                <a:pos x="wd2" y="hd2"/>
              </a:cxn>
              <a:cxn ang="5400000">
                <a:pos x="wd2" y="hd2"/>
              </a:cxn>
              <a:cxn ang="10800000">
                <a:pos x="wd2" y="hd2"/>
              </a:cxn>
              <a:cxn ang="16200000">
                <a:pos x="wd2" y="hd2"/>
              </a:cxn>
            </a:cxnLst>
            <a:rect l="0" t="0" r="r" b="b"/>
            <a:pathLst>
              <a:path w="21600" h="21600" extrusionOk="0">
                <a:moveTo>
                  <a:pt x="3494" y="21600"/>
                </a:moveTo>
                <a:cubicBezTo>
                  <a:pt x="2859" y="21600"/>
                  <a:pt x="2859" y="21600"/>
                  <a:pt x="2859" y="21600"/>
                </a:cubicBezTo>
                <a:cubicBezTo>
                  <a:pt x="1271" y="21600"/>
                  <a:pt x="0" y="20110"/>
                  <a:pt x="0" y="18248"/>
                </a:cubicBezTo>
                <a:cubicBezTo>
                  <a:pt x="0" y="6703"/>
                  <a:pt x="0" y="6703"/>
                  <a:pt x="0" y="6703"/>
                </a:cubicBezTo>
                <a:cubicBezTo>
                  <a:pt x="0" y="4841"/>
                  <a:pt x="1271" y="3352"/>
                  <a:pt x="2859" y="3352"/>
                </a:cubicBezTo>
                <a:cubicBezTo>
                  <a:pt x="3494" y="3352"/>
                  <a:pt x="3494" y="3352"/>
                  <a:pt x="3494" y="3352"/>
                </a:cubicBezTo>
                <a:lnTo>
                  <a:pt x="3494" y="21600"/>
                </a:lnTo>
                <a:close/>
                <a:moveTo>
                  <a:pt x="17153" y="21600"/>
                </a:moveTo>
                <a:cubicBezTo>
                  <a:pt x="4765" y="21600"/>
                  <a:pt x="4765" y="21600"/>
                  <a:pt x="4765" y="21600"/>
                </a:cubicBezTo>
                <a:cubicBezTo>
                  <a:pt x="4765" y="3352"/>
                  <a:pt x="4765" y="3352"/>
                  <a:pt x="4765" y="3352"/>
                </a:cubicBezTo>
                <a:cubicBezTo>
                  <a:pt x="6353" y="3352"/>
                  <a:pt x="6353" y="3352"/>
                  <a:pt x="6353" y="3352"/>
                </a:cubicBezTo>
                <a:cubicBezTo>
                  <a:pt x="6353" y="1117"/>
                  <a:pt x="6353" y="1117"/>
                  <a:pt x="6353" y="1117"/>
                </a:cubicBezTo>
                <a:cubicBezTo>
                  <a:pt x="6353" y="372"/>
                  <a:pt x="6988" y="0"/>
                  <a:pt x="7624" y="0"/>
                </a:cubicBezTo>
                <a:cubicBezTo>
                  <a:pt x="14294" y="0"/>
                  <a:pt x="14294" y="0"/>
                  <a:pt x="14294" y="0"/>
                </a:cubicBezTo>
                <a:cubicBezTo>
                  <a:pt x="14929" y="0"/>
                  <a:pt x="15565" y="372"/>
                  <a:pt x="15565" y="1117"/>
                </a:cubicBezTo>
                <a:cubicBezTo>
                  <a:pt x="15565" y="3352"/>
                  <a:pt x="15565" y="3352"/>
                  <a:pt x="15565" y="3352"/>
                </a:cubicBezTo>
                <a:cubicBezTo>
                  <a:pt x="17153" y="3352"/>
                  <a:pt x="17153" y="3352"/>
                  <a:pt x="17153" y="3352"/>
                </a:cubicBezTo>
                <a:lnTo>
                  <a:pt x="17153" y="21600"/>
                </a:lnTo>
                <a:close/>
                <a:moveTo>
                  <a:pt x="13976" y="3352"/>
                </a:moveTo>
                <a:cubicBezTo>
                  <a:pt x="13976" y="1490"/>
                  <a:pt x="13976" y="1490"/>
                  <a:pt x="13976" y="1490"/>
                </a:cubicBezTo>
                <a:cubicBezTo>
                  <a:pt x="7941" y="1490"/>
                  <a:pt x="7941" y="1490"/>
                  <a:pt x="7941" y="1490"/>
                </a:cubicBezTo>
                <a:cubicBezTo>
                  <a:pt x="7941" y="3352"/>
                  <a:pt x="7941" y="3352"/>
                  <a:pt x="7941" y="3352"/>
                </a:cubicBezTo>
                <a:lnTo>
                  <a:pt x="13976" y="3352"/>
                </a:lnTo>
                <a:close/>
                <a:moveTo>
                  <a:pt x="21600" y="18248"/>
                </a:moveTo>
                <a:cubicBezTo>
                  <a:pt x="21600" y="20110"/>
                  <a:pt x="20647" y="21600"/>
                  <a:pt x="19059" y="21600"/>
                </a:cubicBezTo>
                <a:cubicBezTo>
                  <a:pt x="18424" y="21600"/>
                  <a:pt x="18424" y="21600"/>
                  <a:pt x="18424" y="21600"/>
                </a:cubicBezTo>
                <a:cubicBezTo>
                  <a:pt x="18424" y="3352"/>
                  <a:pt x="18424" y="3352"/>
                  <a:pt x="18424" y="3352"/>
                </a:cubicBezTo>
                <a:cubicBezTo>
                  <a:pt x="19059" y="3352"/>
                  <a:pt x="19059" y="3352"/>
                  <a:pt x="19059" y="3352"/>
                </a:cubicBezTo>
                <a:cubicBezTo>
                  <a:pt x="20647" y="3352"/>
                  <a:pt x="21600" y="4841"/>
                  <a:pt x="21600" y="6703"/>
                </a:cubicBezTo>
                <a:lnTo>
                  <a:pt x="21600" y="18248"/>
                </a:lnTo>
                <a:close/>
              </a:path>
            </a:pathLst>
          </a:custGeom>
          <a:solidFill>
            <a:srgbClr val="FFFFFF"/>
          </a:solidFill>
          <a:ln w="12700">
            <a:miter lim="400000"/>
          </a:ln>
        </p:spPr>
        <p:txBody>
          <a:bodyPr tIns="91439" bIns="91439"/>
          <a:lstStyle/>
          <a:p>
            <a:pPr algn="ctr" defTabSz="1828800">
              <a:defRPr sz="3600" b="0">
                <a:latin typeface="Calibri"/>
                <a:ea typeface="Calibri"/>
                <a:cs typeface="Calibri"/>
                <a:sym typeface="Calibri"/>
              </a:defRPr>
            </a:pPr>
            <a:endParaRPr/>
          </a:p>
        </p:txBody>
      </p:sp>
      <p:sp>
        <p:nvSpPr>
          <p:cNvPr id="66" name="Oval 196">
            <a:extLst>
              <a:ext uri="{FF2B5EF4-FFF2-40B4-BE49-F238E27FC236}">
                <a16:creationId xmlns:a16="http://schemas.microsoft.com/office/drawing/2014/main" id="{571231E1-0760-3970-8F7F-05DDE9CE25FC}"/>
              </a:ext>
            </a:extLst>
          </p:cNvPr>
          <p:cNvSpPr/>
          <p:nvPr/>
        </p:nvSpPr>
        <p:spPr>
          <a:xfrm>
            <a:off x="6566390" y="4921682"/>
            <a:ext cx="531970" cy="530553"/>
          </a:xfrm>
          <a:prstGeom prst="ellipse">
            <a:avLst/>
          </a:prstGeom>
          <a:solidFill>
            <a:srgbClr val="62D84E"/>
          </a:solidFill>
          <a:ln w="12700">
            <a:miter lim="400000"/>
          </a:ln>
        </p:spPr>
        <p:txBody>
          <a:bodyPr tIns="91439" bIns="91439" anchor="ctr"/>
          <a:lstStyle/>
          <a:p>
            <a:pPr algn="ctr" defTabSz="1828800">
              <a:defRPr sz="3200">
                <a:solidFill>
                  <a:srgbClr val="FFFFFF"/>
                </a:solidFill>
                <a:latin typeface="Calibri"/>
                <a:ea typeface="Calibri"/>
                <a:cs typeface="Calibri"/>
                <a:sym typeface="Calibri"/>
              </a:defRPr>
            </a:pPr>
            <a:endParaRPr/>
          </a:p>
        </p:txBody>
      </p:sp>
      <p:sp>
        <p:nvSpPr>
          <p:cNvPr id="67" name="Freeform 396">
            <a:extLst>
              <a:ext uri="{FF2B5EF4-FFF2-40B4-BE49-F238E27FC236}">
                <a16:creationId xmlns:a16="http://schemas.microsoft.com/office/drawing/2014/main" id="{5567AFF1-1C26-B481-3998-62E6FA398BF2}"/>
              </a:ext>
            </a:extLst>
          </p:cNvPr>
          <p:cNvSpPr/>
          <p:nvPr/>
        </p:nvSpPr>
        <p:spPr>
          <a:xfrm>
            <a:off x="4627742" y="4150610"/>
            <a:ext cx="303421" cy="303421"/>
          </a:xfrm>
          <a:custGeom>
            <a:avLst/>
            <a:gdLst/>
            <a:ahLst/>
            <a:cxnLst>
              <a:cxn ang="0">
                <a:pos x="wd2" y="hd2"/>
              </a:cxn>
              <a:cxn ang="5400000">
                <a:pos x="wd2" y="hd2"/>
              </a:cxn>
              <a:cxn ang="10800000">
                <a:pos x="wd2" y="hd2"/>
              </a:cxn>
              <a:cxn ang="16200000">
                <a:pos x="wd2" y="hd2"/>
              </a:cxn>
            </a:cxnLst>
            <a:rect l="0" t="0" r="r" b="b"/>
            <a:pathLst>
              <a:path w="21600" h="21600" extrusionOk="0">
                <a:moveTo>
                  <a:pt x="3478" y="20868"/>
                </a:moveTo>
                <a:cubicBezTo>
                  <a:pt x="3112" y="20868"/>
                  <a:pt x="2746" y="20502"/>
                  <a:pt x="2746" y="20136"/>
                </a:cubicBezTo>
                <a:cubicBezTo>
                  <a:pt x="2746" y="19769"/>
                  <a:pt x="3112" y="19403"/>
                  <a:pt x="3478" y="19403"/>
                </a:cubicBezTo>
                <a:cubicBezTo>
                  <a:pt x="4027" y="19403"/>
                  <a:pt x="4393" y="19769"/>
                  <a:pt x="4393" y="20136"/>
                </a:cubicBezTo>
                <a:cubicBezTo>
                  <a:pt x="4393" y="20502"/>
                  <a:pt x="4027" y="20868"/>
                  <a:pt x="3478" y="20868"/>
                </a:cubicBezTo>
                <a:moveTo>
                  <a:pt x="3478" y="18671"/>
                </a:moveTo>
                <a:cubicBezTo>
                  <a:pt x="2746" y="18671"/>
                  <a:pt x="2014" y="19403"/>
                  <a:pt x="2014" y="20136"/>
                </a:cubicBezTo>
                <a:cubicBezTo>
                  <a:pt x="2014" y="21051"/>
                  <a:pt x="2746" y="21600"/>
                  <a:pt x="3478" y="21600"/>
                </a:cubicBezTo>
                <a:cubicBezTo>
                  <a:pt x="4393" y="21600"/>
                  <a:pt x="5125" y="21051"/>
                  <a:pt x="5125" y="20136"/>
                </a:cubicBezTo>
                <a:cubicBezTo>
                  <a:pt x="5125" y="19403"/>
                  <a:pt x="4393" y="18671"/>
                  <a:pt x="3478" y="18671"/>
                </a:cubicBezTo>
                <a:moveTo>
                  <a:pt x="11349" y="20868"/>
                </a:moveTo>
                <a:cubicBezTo>
                  <a:pt x="10983" y="20868"/>
                  <a:pt x="10617" y="20502"/>
                  <a:pt x="10617" y="20136"/>
                </a:cubicBezTo>
                <a:cubicBezTo>
                  <a:pt x="10617" y="19769"/>
                  <a:pt x="10983" y="19403"/>
                  <a:pt x="11349" y="19403"/>
                </a:cubicBezTo>
                <a:cubicBezTo>
                  <a:pt x="11715" y="19403"/>
                  <a:pt x="12081" y="19769"/>
                  <a:pt x="12081" y="20136"/>
                </a:cubicBezTo>
                <a:cubicBezTo>
                  <a:pt x="12081" y="20502"/>
                  <a:pt x="11715" y="20868"/>
                  <a:pt x="11349" y="20868"/>
                </a:cubicBezTo>
                <a:moveTo>
                  <a:pt x="11349" y="18671"/>
                </a:moveTo>
                <a:cubicBezTo>
                  <a:pt x="10434" y="18671"/>
                  <a:pt x="9885" y="19403"/>
                  <a:pt x="9885" y="20136"/>
                </a:cubicBezTo>
                <a:cubicBezTo>
                  <a:pt x="9885" y="21051"/>
                  <a:pt x="10434" y="21600"/>
                  <a:pt x="11349" y="21600"/>
                </a:cubicBezTo>
                <a:cubicBezTo>
                  <a:pt x="12081" y="21600"/>
                  <a:pt x="12814" y="21051"/>
                  <a:pt x="12814" y="20136"/>
                </a:cubicBezTo>
                <a:cubicBezTo>
                  <a:pt x="12814" y="19403"/>
                  <a:pt x="12081" y="18671"/>
                  <a:pt x="11349" y="18671"/>
                </a:cubicBezTo>
                <a:moveTo>
                  <a:pt x="14827" y="17573"/>
                </a:moveTo>
                <a:cubicBezTo>
                  <a:pt x="14827" y="19220"/>
                  <a:pt x="14827" y="19220"/>
                  <a:pt x="14827" y="19220"/>
                </a:cubicBezTo>
                <a:cubicBezTo>
                  <a:pt x="14827" y="19586"/>
                  <a:pt x="14461" y="19953"/>
                  <a:pt x="14095" y="19953"/>
                </a:cubicBezTo>
                <a:cubicBezTo>
                  <a:pt x="13363" y="19953"/>
                  <a:pt x="13363" y="19953"/>
                  <a:pt x="13363" y="19953"/>
                </a:cubicBezTo>
                <a:cubicBezTo>
                  <a:pt x="13180" y="18854"/>
                  <a:pt x="12264" y="18122"/>
                  <a:pt x="11349" y="18122"/>
                </a:cubicBezTo>
                <a:cubicBezTo>
                  <a:pt x="10434" y="18122"/>
                  <a:pt x="9519" y="18854"/>
                  <a:pt x="9336" y="19953"/>
                </a:cubicBezTo>
                <a:cubicBezTo>
                  <a:pt x="5492" y="19953"/>
                  <a:pt x="5492" y="19953"/>
                  <a:pt x="5492" y="19953"/>
                </a:cubicBezTo>
                <a:cubicBezTo>
                  <a:pt x="5308" y="18854"/>
                  <a:pt x="4576" y="18122"/>
                  <a:pt x="3478" y="18122"/>
                </a:cubicBezTo>
                <a:cubicBezTo>
                  <a:pt x="2563" y="18122"/>
                  <a:pt x="1831" y="18854"/>
                  <a:pt x="1647" y="19953"/>
                </a:cubicBezTo>
                <a:cubicBezTo>
                  <a:pt x="732" y="19953"/>
                  <a:pt x="732" y="19953"/>
                  <a:pt x="732" y="19953"/>
                </a:cubicBezTo>
                <a:cubicBezTo>
                  <a:pt x="183" y="19953"/>
                  <a:pt x="0" y="19586"/>
                  <a:pt x="0" y="19220"/>
                </a:cubicBezTo>
                <a:cubicBezTo>
                  <a:pt x="0" y="17573"/>
                  <a:pt x="0" y="17573"/>
                  <a:pt x="0" y="17573"/>
                </a:cubicBezTo>
                <a:lnTo>
                  <a:pt x="14827" y="17573"/>
                </a:lnTo>
                <a:close/>
                <a:moveTo>
                  <a:pt x="10434" y="13912"/>
                </a:moveTo>
                <a:cubicBezTo>
                  <a:pt x="10434" y="13729"/>
                  <a:pt x="10434" y="13729"/>
                  <a:pt x="10617" y="13729"/>
                </a:cubicBezTo>
                <a:cubicBezTo>
                  <a:pt x="10983" y="13729"/>
                  <a:pt x="10983" y="13729"/>
                  <a:pt x="10983" y="13729"/>
                </a:cubicBezTo>
                <a:cubicBezTo>
                  <a:pt x="11166" y="13729"/>
                  <a:pt x="11166" y="13729"/>
                  <a:pt x="11166" y="13729"/>
                </a:cubicBezTo>
                <a:cubicBezTo>
                  <a:pt x="13363" y="15925"/>
                  <a:pt x="13363" y="15925"/>
                  <a:pt x="13363" y="15925"/>
                </a:cubicBezTo>
                <a:cubicBezTo>
                  <a:pt x="13363" y="15925"/>
                  <a:pt x="13363" y="16108"/>
                  <a:pt x="13180" y="16108"/>
                </a:cubicBezTo>
                <a:cubicBezTo>
                  <a:pt x="10617" y="16108"/>
                  <a:pt x="10617" y="16108"/>
                  <a:pt x="10617" y="16108"/>
                </a:cubicBezTo>
                <a:cubicBezTo>
                  <a:pt x="10434" y="16108"/>
                  <a:pt x="10434" y="16108"/>
                  <a:pt x="10434" y="15925"/>
                </a:cubicBezTo>
                <a:lnTo>
                  <a:pt x="10434" y="13912"/>
                </a:lnTo>
                <a:close/>
                <a:moveTo>
                  <a:pt x="14827" y="17207"/>
                </a:moveTo>
                <a:cubicBezTo>
                  <a:pt x="14827" y="16658"/>
                  <a:pt x="14827" y="16658"/>
                  <a:pt x="14827" y="16658"/>
                </a:cubicBezTo>
                <a:cubicBezTo>
                  <a:pt x="14827" y="16475"/>
                  <a:pt x="14644" y="16108"/>
                  <a:pt x="14461" y="15925"/>
                </a:cubicBezTo>
                <a:cubicBezTo>
                  <a:pt x="11715" y="13180"/>
                  <a:pt x="11715" y="13180"/>
                  <a:pt x="11715" y="13180"/>
                </a:cubicBezTo>
                <a:cubicBezTo>
                  <a:pt x="11532" y="12997"/>
                  <a:pt x="11166" y="12997"/>
                  <a:pt x="10983" y="12997"/>
                </a:cubicBezTo>
                <a:cubicBezTo>
                  <a:pt x="9519" y="12997"/>
                  <a:pt x="9519" y="12997"/>
                  <a:pt x="9519" y="12997"/>
                </a:cubicBezTo>
                <a:cubicBezTo>
                  <a:pt x="9519" y="12447"/>
                  <a:pt x="9519" y="12447"/>
                  <a:pt x="9519" y="12447"/>
                </a:cubicBezTo>
                <a:cubicBezTo>
                  <a:pt x="9519" y="12081"/>
                  <a:pt x="9336" y="11715"/>
                  <a:pt x="8786" y="11715"/>
                </a:cubicBezTo>
                <a:cubicBezTo>
                  <a:pt x="732" y="11715"/>
                  <a:pt x="732" y="11715"/>
                  <a:pt x="732" y="11715"/>
                </a:cubicBezTo>
                <a:cubicBezTo>
                  <a:pt x="183" y="11715"/>
                  <a:pt x="0" y="12081"/>
                  <a:pt x="0" y="12447"/>
                </a:cubicBezTo>
                <a:cubicBezTo>
                  <a:pt x="0" y="17207"/>
                  <a:pt x="0" y="17207"/>
                  <a:pt x="0" y="17207"/>
                </a:cubicBezTo>
                <a:lnTo>
                  <a:pt x="14827" y="17207"/>
                </a:lnTo>
                <a:close/>
                <a:moveTo>
                  <a:pt x="18671" y="14644"/>
                </a:moveTo>
                <a:cubicBezTo>
                  <a:pt x="18122" y="14278"/>
                  <a:pt x="17573" y="14095"/>
                  <a:pt x="16841" y="13912"/>
                </a:cubicBezTo>
                <a:cubicBezTo>
                  <a:pt x="17207" y="12631"/>
                  <a:pt x="17390" y="11349"/>
                  <a:pt x="17573" y="10068"/>
                </a:cubicBezTo>
                <a:cubicBezTo>
                  <a:pt x="20502" y="10068"/>
                  <a:pt x="20502" y="10068"/>
                  <a:pt x="20502" y="10068"/>
                </a:cubicBezTo>
                <a:cubicBezTo>
                  <a:pt x="20319" y="11715"/>
                  <a:pt x="19769" y="13363"/>
                  <a:pt x="18671" y="14644"/>
                </a:cubicBezTo>
                <a:moveTo>
                  <a:pt x="15193" y="1831"/>
                </a:moveTo>
                <a:cubicBezTo>
                  <a:pt x="16292" y="2380"/>
                  <a:pt x="17207" y="2929"/>
                  <a:pt x="18122" y="3661"/>
                </a:cubicBezTo>
                <a:cubicBezTo>
                  <a:pt x="17573" y="4027"/>
                  <a:pt x="17207" y="4210"/>
                  <a:pt x="16658" y="4393"/>
                </a:cubicBezTo>
                <a:cubicBezTo>
                  <a:pt x="16292" y="3295"/>
                  <a:pt x="15742" y="2563"/>
                  <a:pt x="15193" y="1831"/>
                </a:cubicBezTo>
                <a:moveTo>
                  <a:pt x="12631" y="9153"/>
                </a:moveTo>
                <a:cubicBezTo>
                  <a:pt x="12631" y="5858"/>
                  <a:pt x="12631" y="5858"/>
                  <a:pt x="12631" y="5858"/>
                </a:cubicBezTo>
                <a:cubicBezTo>
                  <a:pt x="13912" y="5858"/>
                  <a:pt x="15010" y="5675"/>
                  <a:pt x="16108" y="5492"/>
                </a:cubicBezTo>
                <a:cubicBezTo>
                  <a:pt x="16292" y="6590"/>
                  <a:pt x="16475" y="7688"/>
                  <a:pt x="16658" y="9153"/>
                </a:cubicBezTo>
                <a:lnTo>
                  <a:pt x="12631" y="9153"/>
                </a:lnTo>
                <a:close/>
                <a:moveTo>
                  <a:pt x="12631" y="1281"/>
                </a:moveTo>
                <a:cubicBezTo>
                  <a:pt x="12814" y="1281"/>
                  <a:pt x="12997" y="1281"/>
                  <a:pt x="13180" y="1281"/>
                </a:cubicBezTo>
                <a:cubicBezTo>
                  <a:pt x="14278" y="1831"/>
                  <a:pt x="15010" y="2929"/>
                  <a:pt x="15742" y="4576"/>
                </a:cubicBezTo>
                <a:cubicBezTo>
                  <a:pt x="14827" y="4759"/>
                  <a:pt x="13729" y="4942"/>
                  <a:pt x="12631" y="4942"/>
                </a:cubicBezTo>
                <a:lnTo>
                  <a:pt x="12631" y="1281"/>
                </a:lnTo>
                <a:close/>
                <a:moveTo>
                  <a:pt x="20502" y="9153"/>
                </a:moveTo>
                <a:cubicBezTo>
                  <a:pt x="17573" y="9153"/>
                  <a:pt x="17573" y="9153"/>
                  <a:pt x="17573" y="9153"/>
                </a:cubicBezTo>
                <a:cubicBezTo>
                  <a:pt x="17390" y="7688"/>
                  <a:pt x="17207" y="6407"/>
                  <a:pt x="16841" y="5125"/>
                </a:cubicBezTo>
                <a:cubicBezTo>
                  <a:pt x="17573" y="4942"/>
                  <a:pt x="18122" y="4759"/>
                  <a:pt x="18671" y="4393"/>
                </a:cubicBezTo>
                <a:cubicBezTo>
                  <a:pt x="19769" y="5858"/>
                  <a:pt x="20319" y="7322"/>
                  <a:pt x="20502" y="9153"/>
                </a:cubicBezTo>
                <a:moveTo>
                  <a:pt x="11715" y="4942"/>
                </a:moveTo>
                <a:cubicBezTo>
                  <a:pt x="10617" y="4942"/>
                  <a:pt x="9702" y="4759"/>
                  <a:pt x="8786" y="4576"/>
                </a:cubicBezTo>
                <a:cubicBezTo>
                  <a:pt x="9336" y="2929"/>
                  <a:pt x="10251" y="1831"/>
                  <a:pt x="11349" y="1281"/>
                </a:cubicBezTo>
                <a:cubicBezTo>
                  <a:pt x="11349" y="1281"/>
                  <a:pt x="11532" y="1281"/>
                  <a:pt x="11715" y="1281"/>
                </a:cubicBezTo>
                <a:lnTo>
                  <a:pt x="11715" y="4942"/>
                </a:lnTo>
                <a:close/>
                <a:moveTo>
                  <a:pt x="11715" y="9153"/>
                </a:moveTo>
                <a:cubicBezTo>
                  <a:pt x="7871" y="9153"/>
                  <a:pt x="7871" y="9153"/>
                  <a:pt x="7871" y="9153"/>
                </a:cubicBezTo>
                <a:cubicBezTo>
                  <a:pt x="7871" y="7688"/>
                  <a:pt x="8054" y="6590"/>
                  <a:pt x="8420" y="5492"/>
                </a:cubicBezTo>
                <a:cubicBezTo>
                  <a:pt x="9519" y="5675"/>
                  <a:pt x="10617" y="5858"/>
                  <a:pt x="11715" y="5858"/>
                </a:cubicBezTo>
                <a:lnTo>
                  <a:pt x="11715" y="9153"/>
                </a:lnTo>
                <a:close/>
                <a:moveTo>
                  <a:pt x="7871" y="4393"/>
                </a:moveTo>
                <a:cubicBezTo>
                  <a:pt x="7322" y="4210"/>
                  <a:pt x="6773" y="4027"/>
                  <a:pt x="6407" y="3661"/>
                </a:cubicBezTo>
                <a:cubicBezTo>
                  <a:pt x="7139" y="2929"/>
                  <a:pt x="8054" y="2380"/>
                  <a:pt x="9153" y="1831"/>
                </a:cubicBezTo>
                <a:cubicBezTo>
                  <a:pt x="8603" y="2563"/>
                  <a:pt x="8237" y="3295"/>
                  <a:pt x="7871" y="4393"/>
                </a:cubicBezTo>
                <a:moveTo>
                  <a:pt x="6956" y="9153"/>
                </a:moveTo>
                <a:cubicBezTo>
                  <a:pt x="4027" y="9153"/>
                  <a:pt x="4027" y="9153"/>
                  <a:pt x="4027" y="9153"/>
                </a:cubicBezTo>
                <a:cubicBezTo>
                  <a:pt x="4027" y="7322"/>
                  <a:pt x="4759" y="5858"/>
                  <a:pt x="5858" y="4393"/>
                </a:cubicBezTo>
                <a:cubicBezTo>
                  <a:pt x="6224" y="4759"/>
                  <a:pt x="6956" y="4942"/>
                  <a:pt x="7505" y="5125"/>
                </a:cubicBezTo>
                <a:cubicBezTo>
                  <a:pt x="7139" y="6407"/>
                  <a:pt x="6956" y="7688"/>
                  <a:pt x="6956" y="9153"/>
                </a:cubicBezTo>
                <a:moveTo>
                  <a:pt x="19403" y="3295"/>
                </a:moveTo>
                <a:cubicBezTo>
                  <a:pt x="17573" y="1281"/>
                  <a:pt x="15010" y="0"/>
                  <a:pt x="12264" y="0"/>
                </a:cubicBezTo>
                <a:cubicBezTo>
                  <a:pt x="9519" y="0"/>
                  <a:pt x="6773" y="1281"/>
                  <a:pt x="5125" y="3295"/>
                </a:cubicBezTo>
                <a:cubicBezTo>
                  <a:pt x="3661" y="5125"/>
                  <a:pt x="2746" y="7322"/>
                  <a:pt x="2746" y="9519"/>
                </a:cubicBezTo>
                <a:cubicBezTo>
                  <a:pt x="2746" y="9885"/>
                  <a:pt x="2746" y="10434"/>
                  <a:pt x="2929" y="10800"/>
                </a:cubicBezTo>
                <a:cubicBezTo>
                  <a:pt x="4027" y="10800"/>
                  <a:pt x="4027" y="10800"/>
                  <a:pt x="4027" y="10800"/>
                </a:cubicBezTo>
                <a:cubicBezTo>
                  <a:pt x="4027" y="10434"/>
                  <a:pt x="4027" y="10251"/>
                  <a:pt x="4027" y="10068"/>
                </a:cubicBezTo>
                <a:cubicBezTo>
                  <a:pt x="6956" y="10068"/>
                  <a:pt x="6956" y="10068"/>
                  <a:pt x="6956" y="10068"/>
                </a:cubicBezTo>
                <a:cubicBezTo>
                  <a:pt x="6956" y="10251"/>
                  <a:pt x="6956" y="10434"/>
                  <a:pt x="6956" y="10800"/>
                </a:cubicBezTo>
                <a:cubicBezTo>
                  <a:pt x="7871" y="10800"/>
                  <a:pt x="7871" y="10800"/>
                  <a:pt x="7871" y="10800"/>
                </a:cubicBezTo>
                <a:cubicBezTo>
                  <a:pt x="7871" y="10434"/>
                  <a:pt x="7871" y="10251"/>
                  <a:pt x="7871" y="10068"/>
                </a:cubicBezTo>
                <a:cubicBezTo>
                  <a:pt x="11715" y="10068"/>
                  <a:pt x="11715" y="10068"/>
                  <a:pt x="11715" y="10068"/>
                </a:cubicBezTo>
                <a:cubicBezTo>
                  <a:pt x="11715" y="12081"/>
                  <a:pt x="11715" y="12081"/>
                  <a:pt x="11715" y="12081"/>
                </a:cubicBezTo>
                <a:cubicBezTo>
                  <a:pt x="11898" y="12264"/>
                  <a:pt x="12081" y="12447"/>
                  <a:pt x="12264" y="12631"/>
                </a:cubicBezTo>
                <a:cubicBezTo>
                  <a:pt x="12631" y="12814"/>
                  <a:pt x="12631" y="12814"/>
                  <a:pt x="12631" y="12814"/>
                </a:cubicBezTo>
                <a:cubicBezTo>
                  <a:pt x="12631" y="10068"/>
                  <a:pt x="12631" y="10068"/>
                  <a:pt x="12631" y="10068"/>
                </a:cubicBezTo>
                <a:cubicBezTo>
                  <a:pt x="16658" y="10068"/>
                  <a:pt x="16658" y="10068"/>
                  <a:pt x="16658" y="10068"/>
                </a:cubicBezTo>
                <a:cubicBezTo>
                  <a:pt x="16475" y="11349"/>
                  <a:pt x="16292" y="12447"/>
                  <a:pt x="16108" y="13546"/>
                </a:cubicBezTo>
                <a:cubicBezTo>
                  <a:pt x="15010" y="13363"/>
                  <a:pt x="14095" y="13180"/>
                  <a:pt x="12997" y="13180"/>
                </a:cubicBezTo>
                <a:cubicBezTo>
                  <a:pt x="13912" y="14095"/>
                  <a:pt x="13912" y="14095"/>
                  <a:pt x="13912" y="14095"/>
                </a:cubicBezTo>
                <a:cubicBezTo>
                  <a:pt x="14644" y="14278"/>
                  <a:pt x="15193" y="14278"/>
                  <a:pt x="15742" y="14461"/>
                </a:cubicBezTo>
                <a:cubicBezTo>
                  <a:pt x="15559" y="14827"/>
                  <a:pt x="15376" y="15193"/>
                  <a:pt x="15193" y="15559"/>
                </a:cubicBezTo>
                <a:cubicBezTo>
                  <a:pt x="15559" y="15742"/>
                  <a:pt x="15742" y="16108"/>
                  <a:pt x="15742" y="16658"/>
                </a:cubicBezTo>
                <a:cubicBezTo>
                  <a:pt x="16108" y="16108"/>
                  <a:pt x="16292" y="15376"/>
                  <a:pt x="16658" y="14827"/>
                </a:cubicBezTo>
                <a:cubicBezTo>
                  <a:pt x="17207" y="14827"/>
                  <a:pt x="17573" y="15010"/>
                  <a:pt x="18122" y="15376"/>
                </a:cubicBezTo>
                <a:cubicBezTo>
                  <a:pt x="17390" y="15925"/>
                  <a:pt x="16475" y="16658"/>
                  <a:pt x="15742" y="17024"/>
                </a:cubicBezTo>
                <a:cubicBezTo>
                  <a:pt x="15742" y="18305"/>
                  <a:pt x="15742" y="18305"/>
                  <a:pt x="15742" y="18305"/>
                </a:cubicBezTo>
                <a:cubicBezTo>
                  <a:pt x="17024" y="17756"/>
                  <a:pt x="18305" y="16841"/>
                  <a:pt x="19403" y="15742"/>
                </a:cubicBezTo>
                <a:cubicBezTo>
                  <a:pt x="20868" y="13912"/>
                  <a:pt x="21600" y="11715"/>
                  <a:pt x="21600" y="9519"/>
                </a:cubicBezTo>
                <a:cubicBezTo>
                  <a:pt x="21600" y="7322"/>
                  <a:pt x="20868" y="5125"/>
                  <a:pt x="19403" y="3295"/>
                </a:cubicBezTo>
              </a:path>
            </a:pathLst>
          </a:custGeom>
          <a:solidFill>
            <a:srgbClr val="FFFFFF"/>
          </a:solidFill>
          <a:ln w="12700">
            <a:miter lim="400000"/>
          </a:ln>
        </p:spPr>
        <p:txBody>
          <a:bodyPr tIns="91439" bIns="91439"/>
          <a:lstStyle/>
          <a:p>
            <a:pPr algn="ctr" defTabSz="1828800">
              <a:defRPr sz="3600" b="0">
                <a:latin typeface="Calibri"/>
                <a:ea typeface="Calibri"/>
                <a:cs typeface="Calibri"/>
                <a:sym typeface="Calibri"/>
              </a:defRPr>
            </a:pPr>
            <a:endParaRPr/>
          </a:p>
        </p:txBody>
      </p:sp>
      <p:sp>
        <p:nvSpPr>
          <p:cNvPr id="68" name="Freeform 399">
            <a:extLst>
              <a:ext uri="{FF2B5EF4-FFF2-40B4-BE49-F238E27FC236}">
                <a16:creationId xmlns:a16="http://schemas.microsoft.com/office/drawing/2014/main" id="{CAE0C7A9-CCFD-5E72-C2A2-3C83A09B51AB}"/>
              </a:ext>
            </a:extLst>
          </p:cNvPr>
          <p:cNvSpPr/>
          <p:nvPr/>
        </p:nvSpPr>
        <p:spPr>
          <a:xfrm>
            <a:off x="6682381" y="5116334"/>
            <a:ext cx="324794" cy="181278"/>
          </a:xfrm>
          <a:custGeom>
            <a:avLst/>
            <a:gdLst/>
            <a:ahLst/>
            <a:cxnLst>
              <a:cxn ang="0">
                <a:pos x="wd2" y="hd2"/>
              </a:cxn>
              <a:cxn ang="5400000">
                <a:pos x="wd2" y="hd2"/>
              </a:cxn>
              <a:cxn ang="10800000">
                <a:pos x="wd2" y="hd2"/>
              </a:cxn>
              <a:cxn ang="16200000">
                <a:pos x="wd2" y="hd2"/>
              </a:cxn>
            </a:cxnLst>
            <a:rect l="0" t="0" r="r" b="b"/>
            <a:pathLst>
              <a:path w="21600" h="21600" extrusionOk="0">
                <a:moveTo>
                  <a:pt x="19785" y="9027"/>
                </a:moveTo>
                <a:cubicBezTo>
                  <a:pt x="17062" y="4513"/>
                  <a:pt x="17062" y="4513"/>
                  <a:pt x="17062" y="4513"/>
                </a:cubicBezTo>
                <a:cubicBezTo>
                  <a:pt x="17062" y="4513"/>
                  <a:pt x="17062" y="4513"/>
                  <a:pt x="16881" y="4513"/>
                </a:cubicBezTo>
                <a:cubicBezTo>
                  <a:pt x="16336" y="4513"/>
                  <a:pt x="16336" y="4513"/>
                  <a:pt x="16336" y="4513"/>
                </a:cubicBezTo>
                <a:cubicBezTo>
                  <a:pt x="16155" y="4513"/>
                  <a:pt x="16155" y="4513"/>
                  <a:pt x="16155" y="4513"/>
                </a:cubicBezTo>
                <a:cubicBezTo>
                  <a:pt x="16155" y="9349"/>
                  <a:pt x="16155" y="9349"/>
                  <a:pt x="16155" y="9349"/>
                </a:cubicBezTo>
                <a:cubicBezTo>
                  <a:pt x="16155" y="9349"/>
                  <a:pt x="16155" y="9349"/>
                  <a:pt x="16336" y="9349"/>
                </a:cubicBezTo>
                <a:cubicBezTo>
                  <a:pt x="19603" y="9349"/>
                  <a:pt x="19603" y="9349"/>
                  <a:pt x="19603" y="9349"/>
                </a:cubicBezTo>
                <a:cubicBezTo>
                  <a:pt x="19785" y="9349"/>
                  <a:pt x="19785" y="9349"/>
                  <a:pt x="19785" y="9027"/>
                </a:cubicBezTo>
                <a:moveTo>
                  <a:pt x="12161" y="3546"/>
                </a:moveTo>
                <a:cubicBezTo>
                  <a:pt x="10346" y="3546"/>
                  <a:pt x="10346" y="3546"/>
                  <a:pt x="10346" y="3546"/>
                </a:cubicBezTo>
                <a:cubicBezTo>
                  <a:pt x="9802" y="9027"/>
                  <a:pt x="9802" y="9027"/>
                  <a:pt x="9802" y="9027"/>
                </a:cubicBezTo>
                <a:cubicBezTo>
                  <a:pt x="11617" y="9027"/>
                  <a:pt x="11617" y="9027"/>
                  <a:pt x="11617" y="9027"/>
                </a:cubicBezTo>
                <a:cubicBezTo>
                  <a:pt x="11798" y="8060"/>
                  <a:pt x="11798" y="8060"/>
                  <a:pt x="11798" y="8060"/>
                </a:cubicBezTo>
                <a:cubicBezTo>
                  <a:pt x="10528" y="8060"/>
                  <a:pt x="10528" y="8060"/>
                  <a:pt x="10528" y="8060"/>
                </a:cubicBezTo>
                <a:cubicBezTo>
                  <a:pt x="10528" y="6770"/>
                  <a:pt x="10528" y="6770"/>
                  <a:pt x="10528" y="6770"/>
                </a:cubicBezTo>
                <a:cubicBezTo>
                  <a:pt x="11617" y="6770"/>
                  <a:pt x="11617" y="6770"/>
                  <a:pt x="11617" y="6770"/>
                </a:cubicBezTo>
                <a:cubicBezTo>
                  <a:pt x="11798" y="5803"/>
                  <a:pt x="11798" y="5803"/>
                  <a:pt x="11798" y="5803"/>
                </a:cubicBezTo>
                <a:cubicBezTo>
                  <a:pt x="10709" y="5803"/>
                  <a:pt x="10709" y="5803"/>
                  <a:pt x="10709" y="5803"/>
                </a:cubicBezTo>
                <a:cubicBezTo>
                  <a:pt x="10891" y="4513"/>
                  <a:pt x="10891" y="4513"/>
                  <a:pt x="10891" y="4513"/>
                </a:cubicBezTo>
                <a:cubicBezTo>
                  <a:pt x="12161" y="4513"/>
                  <a:pt x="12161" y="4513"/>
                  <a:pt x="12161" y="4513"/>
                </a:cubicBezTo>
                <a:lnTo>
                  <a:pt x="12161" y="3546"/>
                </a:lnTo>
                <a:close/>
                <a:moveTo>
                  <a:pt x="9802" y="3546"/>
                </a:moveTo>
                <a:cubicBezTo>
                  <a:pt x="7987" y="3546"/>
                  <a:pt x="7987" y="3546"/>
                  <a:pt x="7987" y="3546"/>
                </a:cubicBezTo>
                <a:cubicBezTo>
                  <a:pt x="7261" y="9027"/>
                  <a:pt x="7261" y="9027"/>
                  <a:pt x="7261" y="9027"/>
                </a:cubicBezTo>
                <a:cubicBezTo>
                  <a:pt x="9257" y="9027"/>
                  <a:pt x="9257" y="9027"/>
                  <a:pt x="9257" y="9027"/>
                </a:cubicBezTo>
                <a:cubicBezTo>
                  <a:pt x="9257" y="8060"/>
                  <a:pt x="9257" y="8060"/>
                  <a:pt x="9257" y="8060"/>
                </a:cubicBezTo>
                <a:cubicBezTo>
                  <a:pt x="7987" y="8060"/>
                  <a:pt x="7987" y="8060"/>
                  <a:pt x="7987" y="8060"/>
                </a:cubicBezTo>
                <a:cubicBezTo>
                  <a:pt x="8168" y="6770"/>
                  <a:pt x="8168" y="6770"/>
                  <a:pt x="8168" y="6770"/>
                </a:cubicBezTo>
                <a:cubicBezTo>
                  <a:pt x="9076" y="6770"/>
                  <a:pt x="9076" y="6770"/>
                  <a:pt x="9076" y="6770"/>
                </a:cubicBezTo>
                <a:cubicBezTo>
                  <a:pt x="9257" y="5803"/>
                  <a:pt x="9257" y="5803"/>
                  <a:pt x="9257" y="5803"/>
                </a:cubicBezTo>
                <a:cubicBezTo>
                  <a:pt x="8168" y="5803"/>
                  <a:pt x="8168" y="5803"/>
                  <a:pt x="8168" y="5803"/>
                </a:cubicBezTo>
                <a:cubicBezTo>
                  <a:pt x="8350" y="4513"/>
                  <a:pt x="8350" y="4513"/>
                  <a:pt x="8350" y="4513"/>
                </a:cubicBezTo>
                <a:cubicBezTo>
                  <a:pt x="9620" y="4513"/>
                  <a:pt x="9620" y="4513"/>
                  <a:pt x="9620" y="4513"/>
                </a:cubicBezTo>
                <a:lnTo>
                  <a:pt x="9802" y="3546"/>
                </a:lnTo>
                <a:close/>
                <a:moveTo>
                  <a:pt x="6353" y="6770"/>
                </a:moveTo>
                <a:cubicBezTo>
                  <a:pt x="6353" y="6770"/>
                  <a:pt x="6353" y="6770"/>
                  <a:pt x="6353" y="6770"/>
                </a:cubicBezTo>
                <a:cubicBezTo>
                  <a:pt x="6897" y="6448"/>
                  <a:pt x="7079" y="5481"/>
                  <a:pt x="7079" y="4836"/>
                </a:cubicBezTo>
                <a:cubicBezTo>
                  <a:pt x="7079" y="4191"/>
                  <a:pt x="6897" y="3869"/>
                  <a:pt x="6716" y="3546"/>
                </a:cubicBezTo>
                <a:cubicBezTo>
                  <a:pt x="6534" y="3546"/>
                  <a:pt x="6353" y="3546"/>
                  <a:pt x="6171" y="3546"/>
                </a:cubicBezTo>
                <a:cubicBezTo>
                  <a:pt x="5082" y="3546"/>
                  <a:pt x="5082" y="3546"/>
                  <a:pt x="5082" y="3546"/>
                </a:cubicBezTo>
                <a:cubicBezTo>
                  <a:pt x="4538" y="9027"/>
                  <a:pt x="4538" y="9027"/>
                  <a:pt x="4538" y="9027"/>
                </a:cubicBezTo>
                <a:cubicBezTo>
                  <a:pt x="5082" y="9027"/>
                  <a:pt x="5082" y="9027"/>
                  <a:pt x="5082" y="9027"/>
                </a:cubicBezTo>
                <a:cubicBezTo>
                  <a:pt x="5264" y="7093"/>
                  <a:pt x="5264" y="7093"/>
                  <a:pt x="5264" y="7093"/>
                </a:cubicBezTo>
                <a:cubicBezTo>
                  <a:pt x="5808" y="7093"/>
                  <a:pt x="5808" y="7093"/>
                  <a:pt x="5808" y="7093"/>
                </a:cubicBezTo>
                <a:cubicBezTo>
                  <a:pt x="6171" y="9027"/>
                  <a:pt x="6171" y="9027"/>
                  <a:pt x="6171" y="9027"/>
                </a:cubicBezTo>
                <a:cubicBezTo>
                  <a:pt x="6897" y="9027"/>
                  <a:pt x="6897" y="9027"/>
                  <a:pt x="6897" y="9027"/>
                </a:cubicBezTo>
                <a:cubicBezTo>
                  <a:pt x="6353" y="7093"/>
                  <a:pt x="6353" y="7093"/>
                  <a:pt x="6353" y="7093"/>
                </a:cubicBezTo>
                <a:cubicBezTo>
                  <a:pt x="6353" y="6770"/>
                  <a:pt x="6353" y="6770"/>
                  <a:pt x="6353" y="6770"/>
                </a:cubicBezTo>
                <a:moveTo>
                  <a:pt x="3086" y="5803"/>
                </a:moveTo>
                <a:cubicBezTo>
                  <a:pt x="3267" y="4513"/>
                  <a:pt x="3267" y="4513"/>
                  <a:pt x="3267" y="4513"/>
                </a:cubicBezTo>
                <a:cubicBezTo>
                  <a:pt x="4538" y="4513"/>
                  <a:pt x="4538" y="4513"/>
                  <a:pt x="4538" y="4513"/>
                </a:cubicBezTo>
                <a:cubicBezTo>
                  <a:pt x="4538" y="3546"/>
                  <a:pt x="4538" y="3546"/>
                  <a:pt x="4538" y="3546"/>
                </a:cubicBezTo>
                <a:cubicBezTo>
                  <a:pt x="2904" y="3546"/>
                  <a:pt x="2904" y="3546"/>
                  <a:pt x="2904" y="3546"/>
                </a:cubicBezTo>
                <a:cubicBezTo>
                  <a:pt x="2178" y="9027"/>
                  <a:pt x="2178" y="9027"/>
                  <a:pt x="2178" y="9027"/>
                </a:cubicBezTo>
                <a:cubicBezTo>
                  <a:pt x="2723" y="9027"/>
                  <a:pt x="2723" y="9027"/>
                  <a:pt x="2723" y="9027"/>
                </a:cubicBezTo>
                <a:cubicBezTo>
                  <a:pt x="3086" y="6770"/>
                  <a:pt x="3086" y="6770"/>
                  <a:pt x="3086" y="6770"/>
                </a:cubicBezTo>
                <a:cubicBezTo>
                  <a:pt x="3993" y="6770"/>
                  <a:pt x="3993" y="6770"/>
                  <a:pt x="3993" y="6770"/>
                </a:cubicBezTo>
                <a:cubicBezTo>
                  <a:pt x="4175" y="5803"/>
                  <a:pt x="4175" y="5803"/>
                  <a:pt x="4175" y="5803"/>
                </a:cubicBezTo>
                <a:lnTo>
                  <a:pt x="3086" y="5803"/>
                </a:lnTo>
                <a:close/>
                <a:moveTo>
                  <a:pt x="21600" y="11928"/>
                </a:moveTo>
                <a:cubicBezTo>
                  <a:pt x="0" y="11928"/>
                  <a:pt x="0" y="11928"/>
                  <a:pt x="0" y="11928"/>
                </a:cubicBezTo>
                <a:cubicBezTo>
                  <a:pt x="0" y="1290"/>
                  <a:pt x="0" y="1290"/>
                  <a:pt x="0" y="1290"/>
                </a:cubicBezTo>
                <a:cubicBezTo>
                  <a:pt x="0" y="645"/>
                  <a:pt x="363" y="0"/>
                  <a:pt x="908" y="0"/>
                </a:cubicBezTo>
                <a:cubicBezTo>
                  <a:pt x="14339" y="0"/>
                  <a:pt x="14339" y="0"/>
                  <a:pt x="14339" y="0"/>
                </a:cubicBezTo>
                <a:cubicBezTo>
                  <a:pt x="14703" y="0"/>
                  <a:pt x="15066" y="645"/>
                  <a:pt x="15066" y="1290"/>
                </a:cubicBezTo>
                <a:cubicBezTo>
                  <a:pt x="15066" y="2579"/>
                  <a:pt x="15066" y="2579"/>
                  <a:pt x="15066" y="2579"/>
                </a:cubicBezTo>
                <a:cubicBezTo>
                  <a:pt x="16881" y="2579"/>
                  <a:pt x="16881" y="2579"/>
                  <a:pt x="16881" y="2579"/>
                </a:cubicBezTo>
                <a:cubicBezTo>
                  <a:pt x="17244" y="2579"/>
                  <a:pt x="17425" y="2901"/>
                  <a:pt x="17788" y="3224"/>
                </a:cubicBezTo>
                <a:cubicBezTo>
                  <a:pt x="21237" y="9349"/>
                  <a:pt x="21237" y="9349"/>
                  <a:pt x="21237" y="9349"/>
                </a:cubicBezTo>
                <a:cubicBezTo>
                  <a:pt x="21418" y="9672"/>
                  <a:pt x="21600" y="10316"/>
                  <a:pt x="21600" y="10639"/>
                </a:cubicBezTo>
                <a:lnTo>
                  <a:pt x="21600" y="11928"/>
                </a:lnTo>
                <a:close/>
                <a:moveTo>
                  <a:pt x="5445" y="18376"/>
                </a:moveTo>
                <a:cubicBezTo>
                  <a:pt x="5445" y="17409"/>
                  <a:pt x="4901" y="16764"/>
                  <a:pt x="4538" y="16764"/>
                </a:cubicBezTo>
                <a:cubicBezTo>
                  <a:pt x="3993" y="16764"/>
                  <a:pt x="3630" y="17409"/>
                  <a:pt x="3630" y="18376"/>
                </a:cubicBezTo>
                <a:cubicBezTo>
                  <a:pt x="3630" y="19343"/>
                  <a:pt x="3993" y="19988"/>
                  <a:pt x="4538" y="19988"/>
                </a:cubicBezTo>
                <a:cubicBezTo>
                  <a:pt x="4901" y="19988"/>
                  <a:pt x="5445" y="19343"/>
                  <a:pt x="5445" y="18376"/>
                </a:cubicBezTo>
                <a:moveTo>
                  <a:pt x="6353" y="18376"/>
                </a:moveTo>
                <a:cubicBezTo>
                  <a:pt x="6353" y="20310"/>
                  <a:pt x="5445" y="21600"/>
                  <a:pt x="4538" y="21600"/>
                </a:cubicBezTo>
                <a:cubicBezTo>
                  <a:pt x="3449" y="21600"/>
                  <a:pt x="2723" y="20310"/>
                  <a:pt x="2723" y="18376"/>
                </a:cubicBezTo>
                <a:cubicBezTo>
                  <a:pt x="2723" y="16764"/>
                  <a:pt x="3449" y="15152"/>
                  <a:pt x="4538" y="15152"/>
                </a:cubicBezTo>
                <a:cubicBezTo>
                  <a:pt x="5445" y="15152"/>
                  <a:pt x="6353" y="16764"/>
                  <a:pt x="6353" y="18376"/>
                </a:cubicBezTo>
                <a:moveTo>
                  <a:pt x="18151" y="18376"/>
                </a:moveTo>
                <a:cubicBezTo>
                  <a:pt x="18151" y="17409"/>
                  <a:pt x="17788" y="16764"/>
                  <a:pt x="17244" y="16764"/>
                </a:cubicBezTo>
                <a:cubicBezTo>
                  <a:pt x="16881" y="16764"/>
                  <a:pt x="16336" y="17409"/>
                  <a:pt x="16336" y="18376"/>
                </a:cubicBezTo>
                <a:cubicBezTo>
                  <a:pt x="16336" y="19343"/>
                  <a:pt x="16881" y="19988"/>
                  <a:pt x="17244" y="19988"/>
                </a:cubicBezTo>
                <a:cubicBezTo>
                  <a:pt x="17788" y="19988"/>
                  <a:pt x="18151" y="19343"/>
                  <a:pt x="18151" y="18376"/>
                </a:cubicBezTo>
                <a:moveTo>
                  <a:pt x="19059" y="18376"/>
                </a:moveTo>
                <a:cubicBezTo>
                  <a:pt x="19059" y="20310"/>
                  <a:pt x="18333" y="21600"/>
                  <a:pt x="17244" y="21600"/>
                </a:cubicBezTo>
                <a:cubicBezTo>
                  <a:pt x="16336" y="21600"/>
                  <a:pt x="15429" y="20310"/>
                  <a:pt x="15429" y="18376"/>
                </a:cubicBezTo>
                <a:cubicBezTo>
                  <a:pt x="15429" y="16764"/>
                  <a:pt x="16336" y="15152"/>
                  <a:pt x="17244" y="15152"/>
                </a:cubicBezTo>
                <a:cubicBezTo>
                  <a:pt x="18333" y="15152"/>
                  <a:pt x="19059" y="16764"/>
                  <a:pt x="19059" y="18376"/>
                </a:cubicBezTo>
                <a:moveTo>
                  <a:pt x="6171" y="4513"/>
                </a:moveTo>
                <a:cubicBezTo>
                  <a:pt x="5627" y="4513"/>
                  <a:pt x="5627" y="4513"/>
                  <a:pt x="5627" y="4513"/>
                </a:cubicBezTo>
                <a:cubicBezTo>
                  <a:pt x="5445" y="6125"/>
                  <a:pt x="5445" y="6125"/>
                  <a:pt x="5445" y="6125"/>
                </a:cubicBezTo>
                <a:cubicBezTo>
                  <a:pt x="5808" y="6125"/>
                  <a:pt x="5808" y="6125"/>
                  <a:pt x="5808" y="6125"/>
                </a:cubicBezTo>
                <a:cubicBezTo>
                  <a:pt x="6171" y="6125"/>
                  <a:pt x="6534" y="5803"/>
                  <a:pt x="6534" y="5158"/>
                </a:cubicBezTo>
                <a:cubicBezTo>
                  <a:pt x="6534" y="4513"/>
                  <a:pt x="6353" y="4513"/>
                  <a:pt x="6171" y="4513"/>
                </a:cubicBezTo>
                <a:moveTo>
                  <a:pt x="21600" y="12896"/>
                </a:moveTo>
                <a:cubicBezTo>
                  <a:pt x="21600" y="16119"/>
                  <a:pt x="21600" y="16119"/>
                  <a:pt x="21600" y="16119"/>
                </a:cubicBezTo>
                <a:cubicBezTo>
                  <a:pt x="21600" y="17087"/>
                  <a:pt x="21055" y="17731"/>
                  <a:pt x="20692" y="17731"/>
                </a:cubicBezTo>
                <a:cubicBezTo>
                  <a:pt x="19785" y="17731"/>
                  <a:pt x="19785" y="17731"/>
                  <a:pt x="19785" y="17731"/>
                </a:cubicBezTo>
                <a:cubicBezTo>
                  <a:pt x="19603" y="15797"/>
                  <a:pt x="18514" y="14185"/>
                  <a:pt x="17244" y="14185"/>
                </a:cubicBezTo>
                <a:cubicBezTo>
                  <a:pt x="16155" y="14185"/>
                  <a:pt x="15066" y="15797"/>
                  <a:pt x="14884" y="17731"/>
                </a:cubicBezTo>
                <a:cubicBezTo>
                  <a:pt x="6897" y="17731"/>
                  <a:pt x="6897" y="17731"/>
                  <a:pt x="6897" y="17731"/>
                </a:cubicBezTo>
                <a:cubicBezTo>
                  <a:pt x="6716" y="15797"/>
                  <a:pt x="5627" y="14185"/>
                  <a:pt x="4538" y="14185"/>
                </a:cubicBezTo>
                <a:cubicBezTo>
                  <a:pt x="3267" y="14185"/>
                  <a:pt x="2178" y="15797"/>
                  <a:pt x="1997" y="17731"/>
                </a:cubicBezTo>
                <a:cubicBezTo>
                  <a:pt x="908" y="17731"/>
                  <a:pt x="908" y="17731"/>
                  <a:pt x="908" y="17731"/>
                </a:cubicBezTo>
                <a:cubicBezTo>
                  <a:pt x="363" y="17731"/>
                  <a:pt x="0" y="17087"/>
                  <a:pt x="0" y="16119"/>
                </a:cubicBezTo>
                <a:cubicBezTo>
                  <a:pt x="0" y="12896"/>
                  <a:pt x="0" y="12896"/>
                  <a:pt x="0" y="12896"/>
                </a:cubicBezTo>
                <a:lnTo>
                  <a:pt x="21600" y="12896"/>
                </a:lnTo>
                <a:close/>
              </a:path>
            </a:pathLst>
          </a:custGeom>
          <a:solidFill>
            <a:srgbClr val="FFFFFF"/>
          </a:solidFill>
          <a:ln w="12700">
            <a:miter lim="400000"/>
          </a:ln>
        </p:spPr>
        <p:txBody>
          <a:bodyPr tIns="91439" bIns="91439"/>
          <a:lstStyle/>
          <a:p>
            <a:pPr algn="ctr" defTabSz="1828800">
              <a:defRPr sz="3600" b="0">
                <a:latin typeface="Calibri"/>
                <a:ea typeface="Calibri"/>
                <a:cs typeface="Calibri"/>
                <a:sym typeface="Calibri"/>
              </a:defRPr>
            </a:pPr>
            <a:endParaRPr/>
          </a:p>
        </p:txBody>
      </p:sp>
      <p:sp>
        <p:nvSpPr>
          <p:cNvPr id="83" name="TextBox 82">
            <a:extLst>
              <a:ext uri="{FF2B5EF4-FFF2-40B4-BE49-F238E27FC236}">
                <a16:creationId xmlns:a16="http://schemas.microsoft.com/office/drawing/2014/main" id="{6B1FAD57-8E3D-AF8B-D80D-42C9BC1EB69A}"/>
              </a:ext>
            </a:extLst>
          </p:cNvPr>
          <p:cNvSpPr txBox="1"/>
          <p:nvPr/>
        </p:nvSpPr>
        <p:spPr>
          <a:xfrm>
            <a:off x="8213880" y="2121263"/>
            <a:ext cx="1830950" cy="369332"/>
          </a:xfrm>
          <a:prstGeom prst="rect">
            <a:avLst/>
          </a:prstGeom>
          <a:noFill/>
        </p:spPr>
        <p:txBody>
          <a:bodyPr wrap="none" rtlCol="0">
            <a:spAutoFit/>
          </a:bodyPr>
          <a:lstStyle/>
          <a:p>
            <a:r>
              <a:rPr lang="en-CA" b="1" dirty="0">
                <a:solidFill>
                  <a:srgbClr val="E67089"/>
                </a:solidFill>
                <a:latin typeface="Consolas" panose="020B0609020204030204" pitchFamily="49" charset="0"/>
              </a:rPr>
              <a:t>Web Artifacts</a:t>
            </a:r>
          </a:p>
        </p:txBody>
      </p:sp>
      <p:sp>
        <p:nvSpPr>
          <p:cNvPr id="84" name="TextBox 83">
            <a:extLst>
              <a:ext uri="{FF2B5EF4-FFF2-40B4-BE49-F238E27FC236}">
                <a16:creationId xmlns:a16="http://schemas.microsoft.com/office/drawing/2014/main" id="{77D3C10D-D3E2-D177-AD42-D0191F515717}"/>
              </a:ext>
            </a:extLst>
          </p:cNvPr>
          <p:cNvSpPr txBox="1"/>
          <p:nvPr/>
        </p:nvSpPr>
        <p:spPr>
          <a:xfrm>
            <a:off x="8228697" y="2475566"/>
            <a:ext cx="1931939"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Consolas" panose="020B0609020204030204" pitchFamily="49" charset="0"/>
              </a:rPr>
              <a:t>Web History</a:t>
            </a:r>
          </a:p>
          <a:p>
            <a:pPr marL="285750" indent="-285750">
              <a:buFont typeface="Arial" panose="020B0604020202020204" pitchFamily="34" charset="0"/>
              <a:buChar char="•"/>
            </a:pPr>
            <a:r>
              <a:rPr lang="en-US" sz="1600" dirty="0">
                <a:latin typeface="Consolas" panose="020B0609020204030204" pitchFamily="49" charset="0"/>
              </a:rPr>
              <a:t>Web Bookmarks</a:t>
            </a:r>
          </a:p>
          <a:p>
            <a:pPr marL="285750" indent="-285750">
              <a:buFont typeface="Arial" panose="020B0604020202020204" pitchFamily="34" charset="0"/>
              <a:buChar char="•"/>
            </a:pPr>
            <a:r>
              <a:rPr lang="en-US" sz="1600" dirty="0">
                <a:latin typeface="Consolas" panose="020B0609020204030204" pitchFamily="49" charset="0"/>
              </a:rPr>
              <a:t>Web Cookies</a:t>
            </a:r>
          </a:p>
          <a:p>
            <a:pPr marL="285750" indent="-285750">
              <a:buFont typeface="Arial" panose="020B0604020202020204" pitchFamily="34" charset="0"/>
              <a:buChar char="•"/>
            </a:pPr>
            <a:r>
              <a:rPr lang="en-US" sz="1600" dirty="0">
                <a:latin typeface="Consolas" panose="020B0609020204030204" pitchFamily="49" charset="0"/>
              </a:rPr>
              <a:t>Web Downloads</a:t>
            </a:r>
            <a:endParaRPr lang="en-CA" sz="1600" dirty="0">
              <a:latin typeface="Consolas" panose="020B0609020204030204" pitchFamily="49" charset="0"/>
            </a:endParaRPr>
          </a:p>
        </p:txBody>
      </p:sp>
      <p:sp>
        <p:nvSpPr>
          <p:cNvPr id="87" name="TextBox 86">
            <a:extLst>
              <a:ext uri="{FF2B5EF4-FFF2-40B4-BE49-F238E27FC236}">
                <a16:creationId xmlns:a16="http://schemas.microsoft.com/office/drawing/2014/main" id="{3C2B3BCB-DBBF-2BFB-786A-01DE6D3FD3C8}"/>
              </a:ext>
            </a:extLst>
          </p:cNvPr>
          <p:cNvSpPr txBox="1"/>
          <p:nvPr/>
        </p:nvSpPr>
        <p:spPr>
          <a:xfrm>
            <a:off x="8342643" y="3773289"/>
            <a:ext cx="1704313" cy="369332"/>
          </a:xfrm>
          <a:prstGeom prst="rect">
            <a:avLst/>
          </a:prstGeom>
          <a:noFill/>
        </p:spPr>
        <p:txBody>
          <a:bodyPr wrap="none" rtlCol="0">
            <a:spAutoFit/>
          </a:bodyPr>
          <a:lstStyle/>
          <a:p>
            <a:r>
              <a:rPr lang="en-CA" b="1" dirty="0">
                <a:solidFill>
                  <a:srgbClr val="FDC148"/>
                </a:solidFill>
                <a:latin typeface="Consolas" panose="020B0609020204030204" pitchFamily="49" charset="0"/>
              </a:rPr>
              <a:t>OS Artifacts</a:t>
            </a:r>
          </a:p>
        </p:txBody>
      </p:sp>
      <p:sp>
        <p:nvSpPr>
          <p:cNvPr id="88" name="TextBox 87">
            <a:extLst>
              <a:ext uri="{FF2B5EF4-FFF2-40B4-BE49-F238E27FC236}">
                <a16:creationId xmlns:a16="http://schemas.microsoft.com/office/drawing/2014/main" id="{5D3BEC0E-D8D2-8207-2F34-9DF2052B90E9}"/>
              </a:ext>
            </a:extLst>
          </p:cNvPr>
          <p:cNvSpPr txBox="1"/>
          <p:nvPr/>
        </p:nvSpPr>
        <p:spPr>
          <a:xfrm>
            <a:off x="8357460" y="4127592"/>
            <a:ext cx="3166251"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Consolas" panose="020B0609020204030204" pitchFamily="49" charset="0"/>
              </a:rPr>
              <a:t>Recent Documents</a:t>
            </a:r>
          </a:p>
          <a:p>
            <a:pPr marL="285750" indent="-285750">
              <a:buFont typeface="Arial" panose="020B0604020202020204" pitchFamily="34" charset="0"/>
              <a:buChar char="•"/>
            </a:pPr>
            <a:r>
              <a:rPr lang="en-US" sz="1600" dirty="0">
                <a:latin typeface="Consolas" panose="020B0609020204030204" pitchFamily="49" charset="0"/>
              </a:rPr>
              <a:t>User Accounts</a:t>
            </a:r>
          </a:p>
          <a:p>
            <a:pPr marL="285750" indent="-285750">
              <a:buFont typeface="Arial" panose="020B0604020202020204" pitchFamily="34" charset="0"/>
              <a:buChar char="•"/>
            </a:pPr>
            <a:r>
              <a:rPr lang="en-US" sz="1600" dirty="0">
                <a:latin typeface="Consolas" panose="020B0609020204030204" pitchFamily="49" charset="0"/>
              </a:rPr>
              <a:t>Recycle Bin</a:t>
            </a:r>
          </a:p>
          <a:p>
            <a:pPr marL="285750" indent="-285750">
              <a:buFont typeface="Arial" panose="020B0604020202020204" pitchFamily="34" charset="0"/>
              <a:buChar char="•"/>
            </a:pPr>
            <a:r>
              <a:rPr lang="en-US" sz="1600" dirty="0">
                <a:latin typeface="Consolas" panose="020B0609020204030204" pitchFamily="49" charset="0"/>
              </a:rPr>
              <a:t>Prefetch Files (Windows)</a:t>
            </a:r>
            <a:endParaRPr lang="en-CA" sz="1600" dirty="0">
              <a:latin typeface="Consolas" panose="020B0609020204030204" pitchFamily="49" charset="0"/>
            </a:endParaRPr>
          </a:p>
        </p:txBody>
      </p:sp>
      <p:sp>
        <p:nvSpPr>
          <p:cNvPr id="89" name="TextBox 88">
            <a:extLst>
              <a:ext uri="{FF2B5EF4-FFF2-40B4-BE49-F238E27FC236}">
                <a16:creationId xmlns:a16="http://schemas.microsoft.com/office/drawing/2014/main" id="{FB98A5CB-72D6-2351-FFF9-531EA86D4032}"/>
              </a:ext>
            </a:extLst>
          </p:cNvPr>
          <p:cNvSpPr txBox="1"/>
          <p:nvPr/>
        </p:nvSpPr>
        <p:spPr>
          <a:xfrm>
            <a:off x="427589" y="3614486"/>
            <a:ext cx="3983783" cy="369332"/>
          </a:xfrm>
          <a:prstGeom prst="rect">
            <a:avLst/>
          </a:prstGeom>
          <a:noFill/>
        </p:spPr>
        <p:txBody>
          <a:bodyPr wrap="none" rtlCol="0">
            <a:spAutoFit/>
          </a:bodyPr>
          <a:lstStyle/>
          <a:p>
            <a:r>
              <a:rPr lang="en-CA" b="1" dirty="0">
                <a:solidFill>
                  <a:srgbClr val="285FDD"/>
                </a:solidFill>
                <a:latin typeface="Consolas" panose="020B0609020204030204" pitchFamily="49" charset="0"/>
              </a:rPr>
              <a:t>System Configuration Artifacts</a:t>
            </a:r>
          </a:p>
        </p:txBody>
      </p:sp>
      <p:sp>
        <p:nvSpPr>
          <p:cNvPr id="90" name="TextBox 89">
            <a:extLst>
              <a:ext uri="{FF2B5EF4-FFF2-40B4-BE49-F238E27FC236}">
                <a16:creationId xmlns:a16="http://schemas.microsoft.com/office/drawing/2014/main" id="{4D6F34DE-ED5A-AC8E-7646-E14C90935E63}"/>
              </a:ext>
            </a:extLst>
          </p:cNvPr>
          <p:cNvSpPr txBox="1"/>
          <p:nvPr/>
        </p:nvSpPr>
        <p:spPr>
          <a:xfrm>
            <a:off x="475548" y="3914631"/>
            <a:ext cx="2829621"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Consolas" panose="020B0609020204030204" pitchFamily="49" charset="0"/>
              </a:rPr>
              <a:t>Windows Registry</a:t>
            </a:r>
          </a:p>
          <a:p>
            <a:pPr marL="285750" indent="-285750">
              <a:buFont typeface="Arial" panose="020B0604020202020204" pitchFamily="34" charset="0"/>
              <a:buChar char="•"/>
            </a:pPr>
            <a:r>
              <a:rPr lang="en-US" sz="1600" dirty="0">
                <a:latin typeface="Consolas" panose="020B0609020204030204" pitchFamily="49" charset="0"/>
              </a:rPr>
              <a:t>System Logs</a:t>
            </a:r>
          </a:p>
          <a:p>
            <a:pPr marL="285750" indent="-285750">
              <a:buFont typeface="Arial" panose="020B0604020202020204" pitchFamily="34" charset="0"/>
              <a:buChar char="•"/>
            </a:pPr>
            <a:r>
              <a:rPr lang="en-US" sz="1600" dirty="0">
                <a:latin typeface="Consolas" panose="020B0609020204030204" pitchFamily="49" charset="0"/>
              </a:rPr>
              <a:t>Network Configuration</a:t>
            </a:r>
            <a:endParaRPr lang="en-CA" sz="1600" dirty="0">
              <a:latin typeface="Consolas" panose="020B0609020204030204" pitchFamily="49" charset="0"/>
            </a:endParaRPr>
          </a:p>
        </p:txBody>
      </p:sp>
      <p:sp>
        <p:nvSpPr>
          <p:cNvPr id="91" name="TextBox 90">
            <a:extLst>
              <a:ext uri="{FF2B5EF4-FFF2-40B4-BE49-F238E27FC236}">
                <a16:creationId xmlns:a16="http://schemas.microsoft.com/office/drawing/2014/main" id="{CAF9717C-3B94-7800-331F-D6A72F90BDED}"/>
              </a:ext>
            </a:extLst>
          </p:cNvPr>
          <p:cNvSpPr txBox="1"/>
          <p:nvPr/>
        </p:nvSpPr>
        <p:spPr>
          <a:xfrm>
            <a:off x="767181" y="1591634"/>
            <a:ext cx="2844048" cy="369332"/>
          </a:xfrm>
          <a:prstGeom prst="rect">
            <a:avLst/>
          </a:prstGeom>
          <a:noFill/>
        </p:spPr>
        <p:txBody>
          <a:bodyPr wrap="none" rtlCol="0">
            <a:spAutoFit/>
          </a:bodyPr>
          <a:lstStyle/>
          <a:p>
            <a:r>
              <a:rPr lang="en-CA" b="1" dirty="0">
                <a:solidFill>
                  <a:srgbClr val="621E9B"/>
                </a:solidFill>
                <a:latin typeface="Consolas" panose="020B0609020204030204" pitchFamily="49" charset="0"/>
              </a:rPr>
              <a:t>Application Artifacts</a:t>
            </a:r>
          </a:p>
        </p:txBody>
      </p:sp>
      <p:sp>
        <p:nvSpPr>
          <p:cNvPr id="92" name="TextBox 91">
            <a:extLst>
              <a:ext uri="{FF2B5EF4-FFF2-40B4-BE49-F238E27FC236}">
                <a16:creationId xmlns:a16="http://schemas.microsoft.com/office/drawing/2014/main" id="{BAD9EFF9-C0A2-A4F2-C118-0FD28E05066B}"/>
              </a:ext>
            </a:extLst>
          </p:cNvPr>
          <p:cNvSpPr txBox="1"/>
          <p:nvPr/>
        </p:nvSpPr>
        <p:spPr>
          <a:xfrm>
            <a:off x="807548" y="1920621"/>
            <a:ext cx="3615092"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Consolas" panose="020B0609020204030204" pitchFamily="49" charset="0"/>
              </a:rPr>
              <a:t>Email Artifacts</a:t>
            </a:r>
          </a:p>
          <a:p>
            <a:pPr marL="285750" indent="-285750">
              <a:buFont typeface="Arial" panose="020B0604020202020204" pitchFamily="34" charset="0"/>
              <a:buChar char="•"/>
            </a:pPr>
            <a:r>
              <a:rPr lang="en-US" sz="1600" dirty="0">
                <a:latin typeface="Consolas" panose="020B0609020204030204" pitchFamily="49" charset="0"/>
              </a:rPr>
              <a:t>Chat and Messaging Artifacts</a:t>
            </a:r>
          </a:p>
          <a:p>
            <a:pPr marL="285750" indent="-285750">
              <a:buFont typeface="Arial" panose="020B0604020202020204" pitchFamily="34" charset="0"/>
              <a:buChar char="•"/>
            </a:pPr>
            <a:r>
              <a:rPr lang="en-US" sz="1600" dirty="0">
                <a:latin typeface="Consolas" panose="020B0609020204030204" pitchFamily="49" charset="0"/>
              </a:rPr>
              <a:t>Application Logs</a:t>
            </a:r>
            <a:endParaRPr lang="en-CA" sz="1600" dirty="0">
              <a:latin typeface="Consolas" panose="020B0609020204030204" pitchFamily="49" charset="0"/>
            </a:endParaRPr>
          </a:p>
        </p:txBody>
      </p:sp>
      <p:sp>
        <p:nvSpPr>
          <p:cNvPr id="93" name="TextBox 92">
            <a:extLst>
              <a:ext uri="{FF2B5EF4-FFF2-40B4-BE49-F238E27FC236}">
                <a16:creationId xmlns:a16="http://schemas.microsoft.com/office/drawing/2014/main" id="{46A4927C-1E88-2801-F929-555200AA657B}"/>
              </a:ext>
            </a:extLst>
          </p:cNvPr>
          <p:cNvSpPr txBox="1"/>
          <p:nvPr/>
        </p:nvSpPr>
        <p:spPr>
          <a:xfrm>
            <a:off x="7387719" y="5371675"/>
            <a:ext cx="2844048" cy="369332"/>
          </a:xfrm>
          <a:prstGeom prst="rect">
            <a:avLst/>
          </a:prstGeom>
          <a:noFill/>
        </p:spPr>
        <p:txBody>
          <a:bodyPr wrap="none" rtlCol="0">
            <a:spAutoFit/>
          </a:bodyPr>
          <a:lstStyle/>
          <a:p>
            <a:r>
              <a:rPr lang="en-CA" b="1" dirty="0">
                <a:solidFill>
                  <a:srgbClr val="62D84E"/>
                </a:solidFill>
                <a:latin typeface="Consolas" panose="020B0609020204030204" pitchFamily="49" charset="0"/>
              </a:rPr>
              <a:t>File System Artifacts</a:t>
            </a:r>
          </a:p>
        </p:txBody>
      </p:sp>
      <p:sp>
        <p:nvSpPr>
          <p:cNvPr id="94" name="TextBox 93">
            <a:extLst>
              <a:ext uri="{FF2B5EF4-FFF2-40B4-BE49-F238E27FC236}">
                <a16:creationId xmlns:a16="http://schemas.microsoft.com/office/drawing/2014/main" id="{C748CA4A-33A9-F61B-0172-F8F1C8A3BDAE}"/>
              </a:ext>
            </a:extLst>
          </p:cNvPr>
          <p:cNvSpPr txBox="1"/>
          <p:nvPr/>
        </p:nvSpPr>
        <p:spPr>
          <a:xfrm>
            <a:off x="7402603" y="5703264"/>
            <a:ext cx="2268570"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Consolas" panose="020B0609020204030204" pitchFamily="49" charset="0"/>
              </a:rPr>
              <a:t>File Metadata</a:t>
            </a:r>
          </a:p>
          <a:p>
            <a:pPr marL="285750" indent="-285750">
              <a:buFont typeface="Arial" panose="020B0604020202020204" pitchFamily="34" charset="0"/>
              <a:buChar char="•"/>
            </a:pPr>
            <a:r>
              <a:rPr lang="en-US" sz="1600" dirty="0">
                <a:latin typeface="Consolas" panose="020B0609020204030204" pitchFamily="49" charset="0"/>
              </a:rPr>
              <a:t>Deleted Files</a:t>
            </a:r>
          </a:p>
          <a:p>
            <a:pPr marL="285750" indent="-285750">
              <a:buFont typeface="Arial" panose="020B0604020202020204" pitchFamily="34" charset="0"/>
              <a:buChar char="•"/>
            </a:pPr>
            <a:r>
              <a:rPr lang="en-US" sz="1600" dirty="0">
                <a:latin typeface="Consolas" panose="020B0609020204030204" pitchFamily="49" charset="0"/>
              </a:rPr>
              <a:t>File Permissions</a:t>
            </a:r>
            <a:endParaRPr lang="en-CA" sz="1600" dirty="0">
              <a:latin typeface="Consolas" panose="020B0609020204030204" pitchFamily="49" charset="0"/>
            </a:endParaRPr>
          </a:p>
        </p:txBody>
      </p:sp>
      <p:sp>
        <p:nvSpPr>
          <p:cNvPr id="95" name="TextBox 94">
            <a:extLst>
              <a:ext uri="{FF2B5EF4-FFF2-40B4-BE49-F238E27FC236}">
                <a16:creationId xmlns:a16="http://schemas.microsoft.com/office/drawing/2014/main" id="{6AC423F0-36EE-A1D1-470E-1CABD43C3AC4}"/>
              </a:ext>
            </a:extLst>
          </p:cNvPr>
          <p:cNvSpPr txBox="1"/>
          <p:nvPr/>
        </p:nvSpPr>
        <p:spPr>
          <a:xfrm>
            <a:off x="608292" y="5276683"/>
            <a:ext cx="4237057" cy="369332"/>
          </a:xfrm>
          <a:prstGeom prst="rect">
            <a:avLst/>
          </a:prstGeom>
          <a:noFill/>
        </p:spPr>
        <p:txBody>
          <a:bodyPr wrap="none" rtlCol="0">
            <a:spAutoFit/>
          </a:bodyPr>
          <a:lstStyle/>
          <a:p>
            <a:r>
              <a:rPr lang="en-CA" b="1" dirty="0">
                <a:solidFill>
                  <a:srgbClr val="50AEF6"/>
                </a:solidFill>
                <a:latin typeface="Consolas" panose="020B0609020204030204" pitchFamily="49" charset="0"/>
              </a:rPr>
              <a:t>Executable and Malware Artifacts</a:t>
            </a:r>
          </a:p>
        </p:txBody>
      </p:sp>
      <p:sp>
        <p:nvSpPr>
          <p:cNvPr id="96" name="TextBox 95">
            <a:extLst>
              <a:ext uri="{FF2B5EF4-FFF2-40B4-BE49-F238E27FC236}">
                <a16:creationId xmlns:a16="http://schemas.microsoft.com/office/drawing/2014/main" id="{DFFEC5A4-C7BF-DAD9-4D79-41A9BA4F45D9}"/>
              </a:ext>
            </a:extLst>
          </p:cNvPr>
          <p:cNvSpPr txBox="1"/>
          <p:nvPr/>
        </p:nvSpPr>
        <p:spPr>
          <a:xfrm>
            <a:off x="673936" y="5622994"/>
            <a:ext cx="4288353"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Consolas" panose="020B0609020204030204" pitchFamily="49" charset="0"/>
              </a:rPr>
              <a:t>Suspicious Executables</a:t>
            </a:r>
          </a:p>
          <a:p>
            <a:pPr marL="285750" indent="-285750">
              <a:buFont typeface="Arial" panose="020B0604020202020204" pitchFamily="34" charset="0"/>
              <a:buChar char="•"/>
            </a:pPr>
            <a:r>
              <a:rPr lang="en-US" sz="1600" dirty="0">
                <a:latin typeface="Consolas" panose="020B0609020204030204" pitchFamily="49" charset="0"/>
              </a:rPr>
              <a:t>Hash Matches</a:t>
            </a:r>
          </a:p>
          <a:p>
            <a:pPr marL="285750" indent="-285750">
              <a:buFont typeface="Arial" panose="020B0604020202020204" pitchFamily="34" charset="0"/>
              <a:buChar char="•"/>
            </a:pPr>
            <a:r>
              <a:rPr lang="en-US" sz="1600" dirty="0">
                <a:latin typeface="Consolas" panose="020B0609020204030204" pitchFamily="49" charset="0"/>
              </a:rPr>
              <a:t>Running Processes and Memory Dumps</a:t>
            </a:r>
            <a:endParaRPr lang="en-CA" sz="1600" dirty="0">
              <a:latin typeface="Consolas" panose="020B0609020204030204" pitchFamily="49" charset="0"/>
            </a:endParaRPr>
          </a:p>
        </p:txBody>
      </p:sp>
      <p:sp>
        <p:nvSpPr>
          <p:cNvPr id="97" name="TextBox 96">
            <a:extLst>
              <a:ext uri="{FF2B5EF4-FFF2-40B4-BE49-F238E27FC236}">
                <a16:creationId xmlns:a16="http://schemas.microsoft.com/office/drawing/2014/main" id="{3E50B970-16A8-ABFD-2D0B-CFF03729E374}"/>
              </a:ext>
            </a:extLst>
          </p:cNvPr>
          <p:cNvSpPr txBox="1"/>
          <p:nvPr/>
        </p:nvSpPr>
        <p:spPr>
          <a:xfrm>
            <a:off x="6598839" y="1169656"/>
            <a:ext cx="3730508" cy="369332"/>
          </a:xfrm>
          <a:prstGeom prst="rect">
            <a:avLst/>
          </a:prstGeom>
          <a:noFill/>
        </p:spPr>
        <p:txBody>
          <a:bodyPr wrap="none" rtlCol="0">
            <a:spAutoFit/>
          </a:bodyPr>
          <a:lstStyle/>
          <a:p>
            <a:r>
              <a:rPr lang="en-US" b="1" dirty="0">
                <a:solidFill>
                  <a:srgbClr val="F03DAF"/>
                </a:solidFill>
                <a:latin typeface="Consolas" panose="020B0609020204030204" pitchFamily="49" charset="0"/>
              </a:rPr>
              <a:t>Keyword and Hash Set Matches</a:t>
            </a:r>
            <a:endParaRPr lang="en-CA" b="1" dirty="0">
              <a:solidFill>
                <a:srgbClr val="F03DAF"/>
              </a:solidFill>
              <a:latin typeface="Consolas" panose="020B0609020204030204" pitchFamily="49" charset="0"/>
            </a:endParaRPr>
          </a:p>
        </p:txBody>
      </p:sp>
      <p:sp>
        <p:nvSpPr>
          <p:cNvPr id="98" name="TextBox 97">
            <a:extLst>
              <a:ext uri="{FF2B5EF4-FFF2-40B4-BE49-F238E27FC236}">
                <a16:creationId xmlns:a16="http://schemas.microsoft.com/office/drawing/2014/main" id="{56785760-A0E0-9C17-BEB3-E225A2B54B5D}"/>
              </a:ext>
            </a:extLst>
          </p:cNvPr>
          <p:cNvSpPr txBox="1"/>
          <p:nvPr/>
        </p:nvSpPr>
        <p:spPr>
          <a:xfrm>
            <a:off x="6620859" y="1503829"/>
            <a:ext cx="1931939"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Consolas" panose="020B0609020204030204" pitchFamily="49" charset="0"/>
              </a:rPr>
              <a:t>Keyword Hits</a:t>
            </a:r>
          </a:p>
          <a:p>
            <a:pPr marL="285750" indent="-285750">
              <a:buFont typeface="Arial" panose="020B0604020202020204" pitchFamily="34" charset="0"/>
              <a:buChar char="•"/>
            </a:pPr>
            <a:r>
              <a:rPr lang="en-US" sz="1600" dirty="0">
                <a:latin typeface="Consolas" panose="020B0609020204030204" pitchFamily="49" charset="0"/>
              </a:rPr>
              <a:t>Hash Set Hits</a:t>
            </a:r>
            <a:endParaRPr lang="en-CA" sz="1600" dirty="0">
              <a:latin typeface="Consolas" panose="020B0609020204030204" pitchFamily="49" charset="0"/>
            </a:endParaRPr>
          </a:p>
        </p:txBody>
      </p:sp>
      <p:sp>
        <p:nvSpPr>
          <p:cNvPr id="99" name="Title 1">
            <a:extLst>
              <a:ext uri="{FF2B5EF4-FFF2-40B4-BE49-F238E27FC236}">
                <a16:creationId xmlns:a16="http://schemas.microsoft.com/office/drawing/2014/main" id="{79341F6E-F9F5-C0DD-2330-93F1C14AFC3A}"/>
              </a:ext>
            </a:extLst>
          </p:cNvPr>
          <p:cNvSpPr>
            <a:spLocks noGrp="1"/>
          </p:cNvSpPr>
          <p:nvPr>
            <p:ph type="title"/>
          </p:nvPr>
        </p:nvSpPr>
        <p:spPr>
          <a:xfrm>
            <a:off x="838200" y="365126"/>
            <a:ext cx="10515600" cy="610826"/>
          </a:xfrm>
        </p:spPr>
        <p:txBody>
          <a:bodyPr>
            <a:normAutofit/>
          </a:bodyPr>
          <a:lstStyle/>
          <a:p>
            <a:pPr algn="ctr"/>
            <a:r>
              <a:rPr lang="en-CA" sz="3600" dirty="0">
                <a:latin typeface="Consolas" panose="020B0609020204030204" pitchFamily="49" charset="0"/>
              </a:rPr>
              <a:t>Data Artifacts</a:t>
            </a:r>
          </a:p>
        </p:txBody>
      </p:sp>
    </p:spTree>
    <p:extLst>
      <p:ext uri="{BB962C8B-B14F-4D97-AF65-F5344CB8AC3E}">
        <p14:creationId xmlns:p14="http://schemas.microsoft.com/office/powerpoint/2010/main" val="8087737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AC0-A654-E4F2-FB53-051B96A71E8F}"/>
              </a:ext>
            </a:extLst>
          </p:cNvPr>
          <p:cNvSpPr>
            <a:spLocks noGrp="1"/>
          </p:cNvSpPr>
          <p:nvPr>
            <p:ph type="title"/>
          </p:nvPr>
        </p:nvSpPr>
        <p:spPr/>
        <p:txBody>
          <a:bodyPr>
            <a:normAutofit/>
          </a:bodyPr>
          <a:lstStyle/>
          <a:p>
            <a:r>
              <a:rPr lang="en-CA" sz="3200" dirty="0">
                <a:latin typeface="Consolas" panose="020B0609020204030204" pitchFamily="49" charset="0"/>
              </a:rPr>
              <a:t>USP (Uninterruptible Power Supply)</a:t>
            </a:r>
          </a:p>
        </p:txBody>
      </p:sp>
      <p:sp>
        <p:nvSpPr>
          <p:cNvPr id="3" name="Content Placeholder 2">
            <a:extLst>
              <a:ext uri="{FF2B5EF4-FFF2-40B4-BE49-F238E27FC236}">
                <a16:creationId xmlns:a16="http://schemas.microsoft.com/office/drawing/2014/main" id="{4AF22AA0-519A-8391-55EB-65683AA6618C}"/>
              </a:ext>
            </a:extLst>
          </p:cNvPr>
          <p:cNvSpPr>
            <a:spLocks noGrp="1"/>
          </p:cNvSpPr>
          <p:nvPr>
            <p:ph idx="1"/>
          </p:nvPr>
        </p:nvSpPr>
        <p:spPr/>
        <p:txBody>
          <a:bodyPr/>
          <a:lstStyle/>
          <a:p>
            <a:endParaRPr lang="en-CA">
              <a:latin typeface="Consolas" panose="020B0609020204030204" pitchFamily="49" charset="0"/>
            </a:endParaRPr>
          </a:p>
        </p:txBody>
      </p:sp>
      <p:sp>
        <p:nvSpPr>
          <p:cNvPr id="4" name="Footer Placeholder 3">
            <a:extLst>
              <a:ext uri="{FF2B5EF4-FFF2-40B4-BE49-F238E27FC236}">
                <a16:creationId xmlns:a16="http://schemas.microsoft.com/office/drawing/2014/main" id="{057DD6F1-6B9A-7077-0D26-ED8FFA5E5199}"/>
              </a:ext>
            </a:extLst>
          </p:cNvPr>
          <p:cNvSpPr>
            <a:spLocks noGrp="1"/>
          </p:cNvSpPr>
          <p:nvPr>
            <p:ph type="ftr" sz="quarter" idx="11"/>
          </p:nvPr>
        </p:nvSpPr>
        <p:spPr/>
        <p:txBody>
          <a:bodyPr/>
          <a:lstStyle/>
          <a:p>
            <a:r>
              <a:rPr lang="sv-SE"/>
              <a:t>INST. : ENG.ALI BANI BAKAR &amp; ENG.Dana Al-Mahrouk</a:t>
            </a:r>
            <a:endParaRPr lang="en-CA"/>
          </a:p>
        </p:txBody>
      </p:sp>
      <p:pic>
        <p:nvPicPr>
          <p:cNvPr id="6" name="Picture 5">
            <a:extLst>
              <a:ext uri="{FF2B5EF4-FFF2-40B4-BE49-F238E27FC236}">
                <a16:creationId xmlns:a16="http://schemas.microsoft.com/office/drawing/2014/main" id="{1DD2429F-01CF-B875-66A9-1D78A9C52D3E}"/>
              </a:ext>
            </a:extLst>
          </p:cNvPr>
          <p:cNvPicPr>
            <a:picLocks noChangeAspect="1"/>
          </p:cNvPicPr>
          <p:nvPr/>
        </p:nvPicPr>
        <p:blipFill>
          <a:blip r:embed="rId2"/>
          <a:stretch>
            <a:fillRect/>
          </a:stretch>
        </p:blipFill>
        <p:spPr>
          <a:xfrm>
            <a:off x="838200" y="1825625"/>
            <a:ext cx="10515600" cy="4377786"/>
          </a:xfrm>
          <a:prstGeom prst="rect">
            <a:avLst/>
          </a:prstGeom>
        </p:spPr>
      </p:pic>
    </p:spTree>
    <p:extLst>
      <p:ext uri="{BB962C8B-B14F-4D97-AF65-F5344CB8AC3E}">
        <p14:creationId xmlns:p14="http://schemas.microsoft.com/office/powerpoint/2010/main" val="306795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1236-A314-642C-EB85-C52D222C3455}"/>
              </a:ext>
            </a:extLst>
          </p:cNvPr>
          <p:cNvSpPr>
            <a:spLocks noGrp="1"/>
          </p:cNvSpPr>
          <p:nvPr>
            <p:ph type="title"/>
          </p:nvPr>
        </p:nvSpPr>
        <p:spPr>
          <a:xfrm>
            <a:off x="463252" y="409353"/>
            <a:ext cx="1684129" cy="738664"/>
          </a:xfrm>
        </p:spPr>
        <p:txBody>
          <a:bodyPr/>
          <a:lstStyle/>
          <a:p>
            <a:r>
              <a:rPr lang="en-US" sz="3200" dirty="0" err="1">
                <a:latin typeface="Consolas" panose="020B0609020204030204" pitchFamily="49" charset="0"/>
              </a:rPr>
              <a:t>Cont</a:t>
            </a:r>
            <a:r>
              <a:rPr lang="en-US" sz="3200" dirty="0">
                <a:latin typeface="Consolas" panose="020B0609020204030204" pitchFamily="49" charset="0"/>
              </a:rPr>
              <a:t>…</a:t>
            </a:r>
            <a:endParaRPr lang="en-CA" sz="3200" dirty="0">
              <a:latin typeface="Consolas" panose="020B0609020204030204" pitchFamily="49" charset="0"/>
            </a:endParaRPr>
          </a:p>
        </p:txBody>
      </p:sp>
      <p:sp>
        <p:nvSpPr>
          <p:cNvPr id="4" name="Footer Placeholder 3">
            <a:extLst>
              <a:ext uri="{FF2B5EF4-FFF2-40B4-BE49-F238E27FC236}">
                <a16:creationId xmlns:a16="http://schemas.microsoft.com/office/drawing/2014/main" id="{D7D72559-AFAB-B25E-5D8A-B03158BE8BB6}"/>
              </a:ext>
            </a:extLst>
          </p:cNvPr>
          <p:cNvSpPr>
            <a:spLocks noGrp="1"/>
          </p:cNvSpPr>
          <p:nvPr>
            <p:ph type="ftr" sz="quarter" idx="11"/>
          </p:nvPr>
        </p:nvSpPr>
        <p:spPr/>
        <p:txBody>
          <a:bodyPr/>
          <a:lstStyle/>
          <a:p>
            <a:r>
              <a:rPr lang="sv-SE"/>
              <a:t>INST. : ENG.ALI BANI BAKAR &amp; ENG.Dana Al-Mahrouk</a:t>
            </a:r>
            <a:endParaRPr lang="en-CA"/>
          </a:p>
        </p:txBody>
      </p:sp>
      <p:pic>
        <p:nvPicPr>
          <p:cNvPr id="5" name="Picture 4" descr="A cartoon of a policeman&#10;&#10;Description automatically generated">
            <a:extLst>
              <a:ext uri="{FF2B5EF4-FFF2-40B4-BE49-F238E27FC236}">
                <a16:creationId xmlns:a16="http://schemas.microsoft.com/office/drawing/2014/main" id="{46913FF9-B02D-75C5-4DF3-B9B1ADC85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915" y="136525"/>
            <a:ext cx="1023105" cy="1023105"/>
          </a:xfrm>
          <a:prstGeom prst="rect">
            <a:avLst/>
          </a:prstGeom>
        </p:spPr>
      </p:pic>
      <p:pic>
        <p:nvPicPr>
          <p:cNvPr id="6" name="Picture 5" descr="A blue and white shield with black background&#10;&#10;Description automatically generated">
            <a:extLst>
              <a:ext uri="{FF2B5EF4-FFF2-40B4-BE49-F238E27FC236}">
                <a16:creationId xmlns:a16="http://schemas.microsoft.com/office/drawing/2014/main" id="{F87F450F-8233-83D4-88BA-4488D3C12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106" y="795950"/>
            <a:ext cx="666138" cy="666138"/>
          </a:xfrm>
          <a:prstGeom prst="rect">
            <a:avLst/>
          </a:prstGeom>
        </p:spPr>
      </p:pic>
      <p:sp>
        <p:nvSpPr>
          <p:cNvPr id="7" name="TextBox 6">
            <a:extLst>
              <a:ext uri="{FF2B5EF4-FFF2-40B4-BE49-F238E27FC236}">
                <a16:creationId xmlns:a16="http://schemas.microsoft.com/office/drawing/2014/main" id="{28887320-9C28-BF3E-223B-F0BC9ED516D9}"/>
              </a:ext>
            </a:extLst>
          </p:cNvPr>
          <p:cNvSpPr txBox="1"/>
          <p:nvPr/>
        </p:nvSpPr>
        <p:spPr>
          <a:xfrm>
            <a:off x="4409018" y="648077"/>
            <a:ext cx="1023105" cy="307777"/>
          </a:xfrm>
          <a:prstGeom prst="rect">
            <a:avLst/>
          </a:prstGeom>
          <a:noFill/>
        </p:spPr>
        <p:txBody>
          <a:bodyPr wrap="square" rtlCol="0">
            <a:spAutoFit/>
          </a:bodyPr>
          <a:lstStyle/>
          <a:p>
            <a:r>
              <a:rPr lang="en-US" sz="1400" dirty="0">
                <a:highlight>
                  <a:srgbClr val="808080"/>
                </a:highlight>
                <a:latin typeface="Consolas" panose="020B0609020204030204" pitchFamily="49" charset="0"/>
              </a:rPr>
              <a:t>Reached. </a:t>
            </a:r>
            <a:endParaRPr lang="ar-JO" sz="1400" dirty="0">
              <a:highlight>
                <a:srgbClr val="808080"/>
              </a:highlight>
              <a:latin typeface="Consolas" panose="020B0609020204030204" pitchFamily="49" charset="0"/>
            </a:endParaRPr>
          </a:p>
        </p:txBody>
      </p:sp>
      <p:sp>
        <p:nvSpPr>
          <p:cNvPr id="9" name="TextBox 8">
            <a:extLst>
              <a:ext uri="{FF2B5EF4-FFF2-40B4-BE49-F238E27FC236}">
                <a16:creationId xmlns:a16="http://schemas.microsoft.com/office/drawing/2014/main" id="{D9CBED68-7E63-F0CF-2C9D-CD0332C08995}"/>
              </a:ext>
            </a:extLst>
          </p:cNvPr>
          <p:cNvSpPr txBox="1"/>
          <p:nvPr/>
        </p:nvSpPr>
        <p:spPr>
          <a:xfrm>
            <a:off x="1235918" y="1564962"/>
            <a:ext cx="4299091" cy="1600438"/>
          </a:xfrm>
          <a:prstGeom prst="rect">
            <a:avLst/>
          </a:prstGeom>
          <a:noFill/>
        </p:spPr>
        <p:txBody>
          <a:bodyPr wrap="square" rtlCol="0">
            <a:spAutoFit/>
          </a:bodyPr>
          <a:lstStyle/>
          <a:p>
            <a:r>
              <a:rPr lang="en-US" sz="1400" dirty="0">
                <a:latin typeface="Consolas" panose="020B0609020204030204" pitchFamily="49" charset="0"/>
              </a:rPr>
              <a:t>Go directly to the infected device and take a image/snapshot of the RAM.</a:t>
            </a:r>
          </a:p>
          <a:p>
            <a:r>
              <a:rPr lang="en-US" sz="1400" dirty="0">
                <a:latin typeface="Consolas" panose="020B0609020204030204" pitchFamily="49" charset="0"/>
              </a:rPr>
              <a:t>Use: FTK-Lite inside USB</a:t>
            </a:r>
          </a:p>
          <a:p>
            <a:endParaRPr lang="en-US" sz="1400" dirty="0">
              <a:latin typeface="Consolas" panose="020B0609020204030204" pitchFamily="49" charset="0"/>
            </a:endParaRPr>
          </a:p>
          <a:p>
            <a:endParaRPr lang="en-US" sz="1400" dirty="0">
              <a:latin typeface="Consolas" panose="020B0609020204030204" pitchFamily="49" charset="0"/>
            </a:endParaRPr>
          </a:p>
          <a:p>
            <a:r>
              <a:rPr lang="en-US" sz="1400" dirty="0">
                <a:latin typeface="Consolas" panose="020B0609020204030204" pitchFamily="49" charset="0"/>
              </a:rPr>
              <a:t>- Capture volatile data (RAM, active network connections, running processes)</a:t>
            </a:r>
            <a:endParaRPr lang="en-CA" sz="1400" dirty="0">
              <a:latin typeface="Consolas" panose="020B0609020204030204" pitchFamily="49" charset="0"/>
            </a:endParaRPr>
          </a:p>
        </p:txBody>
      </p:sp>
      <p:pic>
        <p:nvPicPr>
          <p:cNvPr id="12" name="Picture 11" descr="A computer screen with a gear and a sad face&#10;&#10;Description automatically generated">
            <a:extLst>
              <a:ext uri="{FF2B5EF4-FFF2-40B4-BE49-F238E27FC236}">
                <a16:creationId xmlns:a16="http://schemas.microsoft.com/office/drawing/2014/main" id="{9DA084D1-720E-A850-67F4-CECCDF235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44" y="1462088"/>
            <a:ext cx="1023105" cy="1023105"/>
          </a:xfrm>
          <a:prstGeom prst="rect">
            <a:avLst/>
          </a:prstGeom>
        </p:spPr>
      </p:pic>
      <p:pic>
        <p:nvPicPr>
          <p:cNvPr id="16" name="Graphic 15" descr="Warning with solid fill">
            <a:extLst>
              <a:ext uri="{FF2B5EF4-FFF2-40B4-BE49-F238E27FC236}">
                <a16:creationId xmlns:a16="http://schemas.microsoft.com/office/drawing/2014/main" id="{124D5152-6793-56C3-69B0-C124662889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138" y="4502889"/>
            <a:ext cx="511552" cy="511552"/>
          </a:xfrm>
          <a:prstGeom prst="rect">
            <a:avLst/>
          </a:prstGeom>
        </p:spPr>
      </p:pic>
      <p:grpSp>
        <p:nvGrpSpPr>
          <p:cNvPr id="18" name="Group 17">
            <a:extLst>
              <a:ext uri="{FF2B5EF4-FFF2-40B4-BE49-F238E27FC236}">
                <a16:creationId xmlns:a16="http://schemas.microsoft.com/office/drawing/2014/main" id="{2D4C50B6-8DE9-B3BE-9FE1-1D31E2CB4847}"/>
              </a:ext>
            </a:extLst>
          </p:cNvPr>
          <p:cNvGrpSpPr/>
          <p:nvPr/>
        </p:nvGrpSpPr>
        <p:grpSpPr>
          <a:xfrm>
            <a:off x="317454" y="5598362"/>
            <a:ext cx="448919" cy="448919"/>
            <a:chOff x="177778" y="4914563"/>
            <a:chExt cx="597788" cy="597788"/>
          </a:xfrm>
        </p:grpSpPr>
        <p:pic>
          <p:nvPicPr>
            <p:cNvPr id="14" name="Graphic 13" descr="Exclamation mark with solid fill">
              <a:extLst>
                <a:ext uri="{FF2B5EF4-FFF2-40B4-BE49-F238E27FC236}">
                  <a16:creationId xmlns:a16="http://schemas.microsoft.com/office/drawing/2014/main" id="{6A54FCC6-B263-E731-E2CD-3F05D10E68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836" y="4942621"/>
              <a:ext cx="541668" cy="541668"/>
            </a:xfrm>
            <a:prstGeom prst="rect">
              <a:avLst/>
            </a:prstGeom>
          </p:spPr>
        </p:pic>
        <p:sp>
          <p:nvSpPr>
            <p:cNvPr id="17" name="Oval 16">
              <a:extLst>
                <a:ext uri="{FF2B5EF4-FFF2-40B4-BE49-F238E27FC236}">
                  <a16:creationId xmlns:a16="http://schemas.microsoft.com/office/drawing/2014/main" id="{1F3141DF-E9CF-6900-F356-5185FAA16A31}"/>
                </a:ext>
              </a:extLst>
            </p:cNvPr>
            <p:cNvSpPr/>
            <p:nvPr/>
          </p:nvSpPr>
          <p:spPr>
            <a:xfrm>
              <a:off x="177778" y="4914563"/>
              <a:ext cx="597788" cy="597788"/>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a:extLst>
              <a:ext uri="{FF2B5EF4-FFF2-40B4-BE49-F238E27FC236}">
                <a16:creationId xmlns:a16="http://schemas.microsoft.com/office/drawing/2014/main" id="{F8C17188-63C5-A691-D556-8AA023EAA2BE}"/>
              </a:ext>
            </a:extLst>
          </p:cNvPr>
          <p:cNvSpPr txBox="1"/>
          <p:nvPr/>
        </p:nvSpPr>
        <p:spPr>
          <a:xfrm>
            <a:off x="838200" y="5538768"/>
            <a:ext cx="5879568" cy="954107"/>
          </a:xfrm>
          <a:prstGeom prst="rect">
            <a:avLst/>
          </a:prstGeom>
          <a:noFill/>
        </p:spPr>
        <p:txBody>
          <a:bodyPr wrap="square" rtlCol="0">
            <a:spAutoFit/>
          </a:bodyPr>
          <a:lstStyle/>
          <a:p>
            <a:r>
              <a:rPr lang="en-CA" sz="1400" dirty="0">
                <a:latin typeface="Consolas" panose="020B0609020204030204" pitchFamily="49" charset="0"/>
              </a:rPr>
              <a:t>FTK Imager Lite:</a:t>
            </a:r>
          </a:p>
          <a:p>
            <a:r>
              <a:rPr lang="en-US" sz="1400" dirty="0">
                <a:latin typeface="Consolas" panose="020B0609020204030204" pitchFamily="49" charset="0"/>
              </a:rPr>
              <a:t>used for its speed, portability, and effectiveness in creating forensic images while maintaining data integrity.</a:t>
            </a:r>
            <a:endParaRPr lang="en-CA" sz="1400" dirty="0">
              <a:latin typeface="Consolas" panose="020B0609020204030204" pitchFamily="49" charset="0"/>
            </a:endParaRPr>
          </a:p>
        </p:txBody>
      </p:sp>
      <p:sp>
        <p:nvSpPr>
          <p:cNvPr id="20" name="TextBox 19">
            <a:extLst>
              <a:ext uri="{FF2B5EF4-FFF2-40B4-BE49-F238E27FC236}">
                <a16:creationId xmlns:a16="http://schemas.microsoft.com/office/drawing/2014/main" id="{7562BBF3-9B76-0539-CD55-97DC6238AFC0}"/>
              </a:ext>
            </a:extLst>
          </p:cNvPr>
          <p:cNvSpPr txBox="1"/>
          <p:nvPr/>
        </p:nvSpPr>
        <p:spPr>
          <a:xfrm>
            <a:off x="839250" y="4437827"/>
            <a:ext cx="5043687" cy="738664"/>
          </a:xfrm>
          <a:prstGeom prst="rect">
            <a:avLst/>
          </a:prstGeom>
          <a:noFill/>
        </p:spPr>
        <p:txBody>
          <a:bodyPr wrap="square" rtlCol="0">
            <a:spAutoFit/>
          </a:bodyPr>
          <a:lstStyle/>
          <a:p>
            <a:r>
              <a:rPr lang="en-US" sz="1400" dirty="0">
                <a:latin typeface="Consolas" panose="020B0609020204030204" pitchFamily="49" charset="0"/>
              </a:rPr>
              <a:t>Installing a heavy program to take a picture of the RAM in the device causes problems (the RAM will be overwritten)</a:t>
            </a:r>
            <a:endParaRPr lang="en-CA" sz="1400" dirty="0">
              <a:latin typeface="Consolas" panose="020B0609020204030204" pitchFamily="49" charset="0"/>
            </a:endParaRPr>
          </a:p>
        </p:txBody>
      </p:sp>
      <p:grpSp>
        <p:nvGrpSpPr>
          <p:cNvPr id="21" name="Group 20">
            <a:extLst>
              <a:ext uri="{FF2B5EF4-FFF2-40B4-BE49-F238E27FC236}">
                <a16:creationId xmlns:a16="http://schemas.microsoft.com/office/drawing/2014/main" id="{80B3558D-A7C6-DAE5-ADF4-9058FB40597A}"/>
              </a:ext>
            </a:extLst>
          </p:cNvPr>
          <p:cNvGrpSpPr/>
          <p:nvPr/>
        </p:nvGrpSpPr>
        <p:grpSpPr>
          <a:xfrm>
            <a:off x="5872654" y="-176401"/>
            <a:ext cx="7914549" cy="8117515"/>
            <a:chOff x="5794966" y="-108045"/>
            <a:chExt cx="7028466" cy="7208709"/>
          </a:xfrm>
          <a:blipFill>
            <a:blip r:embed="rId9"/>
            <a:stretch>
              <a:fillRect/>
            </a:stretch>
          </a:blipFill>
        </p:grpSpPr>
        <p:sp>
          <p:nvSpPr>
            <p:cNvPr id="22" name="Rectangle 21">
              <a:extLst>
                <a:ext uri="{FF2B5EF4-FFF2-40B4-BE49-F238E27FC236}">
                  <a16:creationId xmlns:a16="http://schemas.microsoft.com/office/drawing/2014/main" id="{5F522DBF-F058-CC72-76E7-DA24074708AD}"/>
                </a:ext>
              </a:extLst>
            </p:cNvPr>
            <p:cNvSpPr/>
            <p:nvPr/>
          </p:nvSpPr>
          <p:spPr>
            <a:xfrm rot="2799912">
              <a:off x="7859730" y="-20971"/>
              <a:ext cx="2918711" cy="274456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E7F7FBE6-112D-B62A-BA6D-FD99F77044B1}"/>
                </a:ext>
              </a:extLst>
            </p:cNvPr>
            <p:cNvSpPr/>
            <p:nvPr/>
          </p:nvSpPr>
          <p:spPr>
            <a:xfrm rot="2799912">
              <a:off x="9991795" y="2238770"/>
              <a:ext cx="2918711" cy="274456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AEB3A68E-6E7E-783D-9BBB-03DB8A78D9C2}"/>
                </a:ext>
              </a:extLst>
            </p:cNvPr>
            <p:cNvSpPr/>
            <p:nvPr/>
          </p:nvSpPr>
          <p:spPr>
            <a:xfrm rot="2799912">
              <a:off x="5707892" y="2009285"/>
              <a:ext cx="2918711" cy="274456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AA4B3994-C7EA-1A8A-3AF2-2F3D83011D0F}"/>
                </a:ext>
              </a:extLst>
            </p:cNvPr>
            <p:cNvSpPr/>
            <p:nvPr/>
          </p:nvSpPr>
          <p:spPr>
            <a:xfrm rot="2799912">
              <a:off x="7839958" y="4269027"/>
              <a:ext cx="2918711" cy="274456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7" name="Picture 26" descr="A blue and white logo&#10;&#10;Description automatically generated">
            <a:extLst>
              <a:ext uri="{FF2B5EF4-FFF2-40B4-BE49-F238E27FC236}">
                <a16:creationId xmlns:a16="http://schemas.microsoft.com/office/drawing/2014/main" id="{71713A6A-0ECD-5811-0938-7903F56528B7}"/>
              </a:ext>
            </a:extLst>
          </p:cNvPr>
          <p:cNvPicPr>
            <a:picLocks noChangeAspect="1"/>
          </p:cNvPicPr>
          <p:nvPr/>
        </p:nvPicPr>
        <p:blipFill>
          <a:blip r:embed="rId10">
            <a:alphaModFix amt="35000"/>
            <a:extLst>
              <a:ext uri="{28A0092B-C50C-407E-A947-70E740481C1C}">
                <a14:useLocalDpi xmlns:a14="http://schemas.microsoft.com/office/drawing/2010/main" val="0"/>
              </a:ext>
            </a:extLst>
          </a:blip>
          <a:stretch>
            <a:fillRect/>
          </a:stretch>
        </p:blipFill>
        <p:spPr>
          <a:xfrm>
            <a:off x="9465967" y="5538768"/>
            <a:ext cx="864807" cy="864807"/>
          </a:xfrm>
          <a:prstGeom prst="rect">
            <a:avLst/>
          </a:prstGeom>
        </p:spPr>
      </p:pic>
    </p:spTree>
    <p:extLst>
      <p:ext uri="{BB962C8B-B14F-4D97-AF65-F5344CB8AC3E}">
        <p14:creationId xmlns:p14="http://schemas.microsoft.com/office/powerpoint/2010/main" val="20895640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57DD6F1-6B9A-7077-0D26-ED8FFA5E5199}"/>
              </a:ext>
            </a:extLst>
          </p:cNvPr>
          <p:cNvSpPr>
            <a:spLocks noGrp="1"/>
          </p:cNvSpPr>
          <p:nvPr>
            <p:ph type="ftr" sz="quarter" idx="11"/>
          </p:nvPr>
        </p:nvSpPr>
        <p:spPr/>
        <p:txBody>
          <a:bodyPr/>
          <a:lstStyle/>
          <a:p>
            <a:r>
              <a:rPr lang="sv-SE"/>
              <a:t>INST. : ENG.ALI BANI BAKAR &amp; ENG.Dana Al-Mahrouk</a:t>
            </a:r>
            <a:endParaRPr lang="en-CA"/>
          </a:p>
        </p:txBody>
      </p:sp>
      <p:grpSp>
        <p:nvGrpSpPr>
          <p:cNvPr id="5" name="Group 4">
            <a:extLst>
              <a:ext uri="{FF2B5EF4-FFF2-40B4-BE49-F238E27FC236}">
                <a16:creationId xmlns:a16="http://schemas.microsoft.com/office/drawing/2014/main" id="{A8547E83-4BD6-E983-6781-1452D87EA1C1}"/>
              </a:ext>
            </a:extLst>
          </p:cNvPr>
          <p:cNvGrpSpPr/>
          <p:nvPr/>
        </p:nvGrpSpPr>
        <p:grpSpPr>
          <a:xfrm>
            <a:off x="1875107" y="246666"/>
            <a:ext cx="8237233" cy="6109684"/>
            <a:chOff x="5237951" y="2349779"/>
            <a:chExt cx="4042165" cy="2998138"/>
          </a:xfrm>
        </p:grpSpPr>
        <p:grpSp>
          <p:nvGrpSpPr>
            <p:cNvPr id="7" name="Group 6">
              <a:extLst>
                <a:ext uri="{FF2B5EF4-FFF2-40B4-BE49-F238E27FC236}">
                  <a16:creationId xmlns:a16="http://schemas.microsoft.com/office/drawing/2014/main" id="{17506767-B11A-3520-40E9-4C4F0EA67BF7}"/>
                </a:ext>
              </a:extLst>
            </p:cNvPr>
            <p:cNvGrpSpPr/>
            <p:nvPr/>
          </p:nvGrpSpPr>
          <p:grpSpPr>
            <a:xfrm>
              <a:off x="5237951" y="2349779"/>
              <a:ext cx="720772" cy="2232309"/>
              <a:chOff x="5283262" y="2517491"/>
              <a:chExt cx="695801" cy="1953140"/>
            </a:xfrm>
          </p:grpSpPr>
          <p:sp>
            <p:nvSpPr>
              <p:cNvPr id="38" name="Rectangle: Rounded Corners 37">
                <a:extLst>
                  <a:ext uri="{FF2B5EF4-FFF2-40B4-BE49-F238E27FC236}">
                    <a16:creationId xmlns:a16="http://schemas.microsoft.com/office/drawing/2014/main" id="{169DA908-6143-7EB9-FEFF-239BE6B4F3FE}"/>
                  </a:ext>
                </a:extLst>
              </p:cNvPr>
              <p:cNvSpPr/>
              <p:nvPr/>
            </p:nvSpPr>
            <p:spPr>
              <a:xfrm rot="18097478">
                <a:off x="5118002" y="3269822"/>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Rounded Corners 38">
                <a:extLst>
                  <a:ext uri="{FF2B5EF4-FFF2-40B4-BE49-F238E27FC236}">
                    <a16:creationId xmlns:a16="http://schemas.microsoft.com/office/drawing/2014/main" id="{9AB30A26-AA85-8095-AF48-021EF6E7D047}"/>
                  </a:ext>
                </a:extLst>
              </p:cNvPr>
              <p:cNvSpPr/>
              <p:nvPr/>
            </p:nvSpPr>
            <p:spPr>
              <a:xfrm rot="18097478">
                <a:off x="5336538" y="3362639"/>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Rounded Corners 39">
                <a:extLst>
                  <a:ext uri="{FF2B5EF4-FFF2-40B4-BE49-F238E27FC236}">
                    <a16:creationId xmlns:a16="http://schemas.microsoft.com/office/drawing/2014/main" id="{3D892BBB-57B7-391B-1669-DB6B19A2FF12}"/>
                  </a:ext>
                </a:extLst>
              </p:cNvPr>
              <p:cNvSpPr/>
              <p:nvPr/>
            </p:nvSpPr>
            <p:spPr>
              <a:xfrm rot="18097478">
                <a:off x="5039249" y="3867913"/>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Rounded Corners 40">
                <a:extLst>
                  <a:ext uri="{FF2B5EF4-FFF2-40B4-BE49-F238E27FC236}">
                    <a16:creationId xmlns:a16="http://schemas.microsoft.com/office/drawing/2014/main" id="{BC82FE42-13DF-FAEF-E3A8-6D5AD4E90048}"/>
                  </a:ext>
                </a:extLst>
              </p:cNvPr>
              <p:cNvSpPr/>
              <p:nvPr/>
            </p:nvSpPr>
            <p:spPr>
              <a:xfrm rot="18097478">
                <a:off x="5261566" y="3089507"/>
                <a:ext cx="709747" cy="48962"/>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Rounded Corners 41">
                <a:extLst>
                  <a:ext uri="{FF2B5EF4-FFF2-40B4-BE49-F238E27FC236}">
                    <a16:creationId xmlns:a16="http://schemas.microsoft.com/office/drawing/2014/main" id="{84CBFFB9-7F64-9AFB-878F-55EFD5326EEC}"/>
                  </a:ext>
                </a:extLst>
              </p:cNvPr>
              <p:cNvSpPr/>
              <p:nvPr/>
            </p:nvSpPr>
            <p:spPr>
              <a:xfrm rot="18097478">
                <a:off x="5077483" y="3522460"/>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Oval 42">
                <a:extLst>
                  <a:ext uri="{FF2B5EF4-FFF2-40B4-BE49-F238E27FC236}">
                    <a16:creationId xmlns:a16="http://schemas.microsoft.com/office/drawing/2014/main" id="{9C30EC82-C68B-C0E0-65B8-0213131FA2B0}"/>
                  </a:ext>
                </a:extLst>
              </p:cNvPr>
              <p:cNvSpPr/>
              <p:nvPr/>
            </p:nvSpPr>
            <p:spPr>
              <a:xfrm>
                <a:off x="5933344" y="2517491"/>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Oval 43">
                <a:extLst>
                  <a:ext uri="{FF2B5EF4-FFF2-40B4-BE49-F238E27FC236}">
                    <a16:creationId xmlns:a16="http://schemas.microsoft.com/office/drawing/2014/main" id="{B85F9272-05A5-092C-FA20-1A4D706D548B}"/>
                  </a:ext>
                </a:extLst>
              </p:cNvPr>
              <p:cNvSpPr/>
              <p:nvPr/>
            </p:nvSpPr>
            <p:spPr>
              <a:xfrm>
                <a:off x="5868967" y="2614256"/>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Oval 44">
                <a:extLst>
                  <a:ext uri="{FF2B5EF4-FFF2-40B4-BE49-F238E27FC236}">
                    <a16:creationId xmlns:a16="http://schemas.microsoft.com/office/drawing/2014/main" id="{FCCD96A1-6CD1-CFD2-363D-1ACBA774D53E}"/>
                  </a:ext>
                </a:extLst>
              </p:cNvPr>
              <p:cNvSpPr/>
              <p:nvPr/>
            </p:nvSpPr>
            <p:spPr>
              <a:xfrm>
                <a:off x="5283262" y="4090166"/>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a:extLst>
                <a:ext uri="{FF2B5EF4-FFF2-40B4-BE49-F238E27FC236}">
                  <a16:creationId xmlns:a16="http://schemas.microsoft.com/office/drawing/2014/main" id="{7D42D7CF-4070-3881-032A-97ED31E7D56A}"/>
                </a:ext>
              </a:extLst>
            </p:cNvPr>
            <p:cNvGrpSpPr/>
            <p:nvPr/>
          </p:nvGrpSpPr>
          <p:grpSpPr>
            <a:xfrm>
              <a:off x="7769709" y="3267969"/>
              <a:ext cx="1510407" cy="2079948"/>
              <a:chOff x="7716144" y="3391212"/>
              <a:chExt cx="1362801" cy="1833255"/>
            </a:xfrm>
          </p:grpSpPr>
          <p:sp>
            <p:nvSpPr>
              <p:cNvPr id="24" name="Rectangle: Rounded Corners 23">
                <a:extLst>
                  <a:ext uri="{FF2B5EF4-FFF2-40B4-BE49-F238E27FC236}">
                    <a16:creationId xmlns:a16="http://schemas.microsoft.com/office/drawing/2014/main" id="{007A8C9F-FA3E-AD91-8E71-3F7340F11D99}"/>
                  </a:ext>
                </a:extLst>
              </p:cNvPr>
              <p:cNvSpPr/>
              <p:nvPr/>
            </p:nvSpPr>
            <p:spPr>
              <a:xfrm rot="18097478">
                <a:off x="7541499" y="4547765"/>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24F74152-5541-F1EF-F59E-B24265E551C9}"/>
                  </a:ext>
                </a:extLst>
              </p:cNvPr>
              <p:cNvSpPr/>
              <p:nvPr/>
            </p:nvSpPr>
            <p:spPr>
              <a:xfrm rot="18097478">
                <a:off x="8067138" y="3942877"/>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Rounded Corners 25">
                <a:extLst>
                  <a:ext uri="{FF2B5EF4-FFF2-40B4-BE49-F238E27FC236}">
                    <a16:creationId xmlns:a16="http://schemas.microsoft.com/office/drawing/2014/main" id="{70EB8B94-BB05-DE0E-16E6-F6D4E5E3FBAB}"/>
                  </a:ext>
                </a:extLst>
              </p:cNvPr>
              <p:cNvSpPr/>
              <p:nvPr/>
            </p:nvSpPr>
            <p:spPr>
              <a:xfrm rot="18097478">
                <a:off x="8060423" y="4257812"/>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Rounded Corners 26">
                <a:extLst>
                  <a:ext uri="{FF2B5EF4-FFF2-40B4-BE49-F238E27FC236}">
                    <a16:creationId xmlns:a16="http://schemas.microsoft.com/office/drawing/2014/main" id="{0984D310-CE16-BE5D-6581-04E457D81D06}"/>
                  </a:ext>
                </a:extLst>
              </p:cNvPr>
              <p:cNvSpPr/>
              <p:nvPr/>
            </p:nvSpPr>
            <p:spPr>
              <a:xfrm rot="18097478">
                <a:off x="7874837" y="4380074"/>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Rounded Corners 27">
                <a:extLst>
                  <a:ext uri="{FF2B5EF4-FFF2-40B4-BE49-F238E27FC236}">
                    <a16:creationId xmlns:a16="http://schemas.microsoft.com/office/drawing/2014/main" id="{E3AE378D-94F8-3625-5F0F-6B157C3F5602}"/>
                  </a:ext>
                </a:extLst>
              </p:cNvPr>
              <p:cNvSpPr/>
              <p:nvPr/>
            </p:nvSpPr>
            <p:spPr>
              <a:xfrm rot="18097478">
                <a:off x="8546551" y="4326786"/>
                <a:ext cx="576539" cy="45719"/>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Rounded Corners 28">
                <a:extLst>
                  <a:ext uri="{FF2B5EF4-FFF2-40B4-BE49-F238E27FC236}">
                    <a16:creationId xmlns:a16="http://schemas.microsoft.com/office/drawing/2014/main" id="{905230DD-BD95-7DFD-0A3A-1ED49464B389}"/>
                  </a:ext>
                </a:extLst>
              </p:cNvPr>
              <p:cNvSpPr/>
              <p:nvPr/>
            </p:nvSpPr>
            <p:spPr>
              <a:xfrm rot="18097478">
                <a:off x="8280781" y="4572154"/>
                <a:ext cx="576539" cy="45719"/>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Rounded Corners 29">
                <a:extLst>
                  <a:ext uri="{FF2B5EF4-FFF2-40B4-BE49-F238E27FC236}">
                    <a16:creationId xmlns:a16="http://schemas.microsoft.com/office/drawing/2014/main" id="{05B27DE4-CD61-A6F6-AC74-23DF359CB837}"/>
                  </a:ext>
                </a:extLst>
              </p:cNvPr>
              <p:cNvSpPr/>
              <p:nvPr/>
            </p:nvSpPr>
            <p:spPr>
              <a:xfrm rot="18097478">
                <a:off x="8544356" y="4565541"/>
                <a:ext cx="779373" cy="45719"/>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CEEBF455-5AB8-BF68-453C-8697622BBA18}"/>
                  </a:ext>
                </a:extLst>
              </p:cNvPr>
              <p:cNvSpPr/>
              <p:nvPr/>
            </p:nvSpPr>
            <p:spPr>
              <a:xfrm>
                <a:off x="8283611" y="5004445"/>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5A2E7856-EEEB-E365-B382-262578ADC6D0}"/>
                  </a:ext>
                </a:extLst>
              </p:cNvPr>
              <p:cNvSpPr/>
              <p:nvPr/>
            </p:nvSpPr>
            <p:spPr>
              <a:xfrm>
                <a:off x="8986550" y="3656313"/>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6E7960F2-22D1-0C86-7D98-17E60F05FECC}"/>
                  </a:ext>
                </a:extLst>
              </p:cNvPr>
              <p:cNvSpPr/>
              <p:nvPr/>
            </p:nvSpPr>
            <p:spPr>
              <a:xfrm>
                <a:off x="9033226" y="3555498"/>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2123BB35-79C8-BA6D-1C62-BDA944E0C671}"/>
                  </a:ext>
                </a:extLst>
              </p:cNvPr>
              <p:cNvSpPr/>
              <p:nvPr/>
            </p:nvSpPr>
            <p:spPr>
              <a:xfrm>
                <a:off x="7716144" y="5175234"/>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5F685585-8A5A-CC98-8B02-1E7CB917D3D4}"/>
                  </a:ext>
                </a:extLst>
              </p:cNvPr>
              <p:cNvSpPr/>
              <p:nvPr/>
            </p:nvSpPr>
            <p:spPr>
              <a:xfrm>
                <a:off x="8999565" y="4005824"/>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Oval 35">
                <a:extLst>
                  <a:ext uri="{FF2B5EF4-FFF2-40B4-BE49-F238E27FC236}">
                    <a16:creationId xmlns:a16="http://schemas.microsoft.com/office/drawing/2014/main" id="{7D8F75B9-EE73-B86C-D372-EC7C2B063652}"/>
                  </a:ext>
                </a:extLst>
              </p:cNvPr>
              <p:cNvSpPr/>
              <p:nvPr/>
            </p:nvSpPr>
            <p:spPr>
              <a:xfrm>
                <a:off x="8257260" y="4838601"/>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a:extLst>
                  <a:ext uri="{FF2B5EF4-FFF2-40B4-BE49-F238E27FC236}">
                    <a16:creationId xmlns:a16="http://schemas.microsoft.com/office/drawing/2014/main" id="{89ED5788-B848-0385-63A3-FD7F7C13BDAA}"/>
                  </a:ext>
                </a:extLst>
              </p:cNvPr>
              <p:cNvSpPr/>
              <p:nvPr/>
            </p:nvSpPr>
            <p:spPr>
              <a:xfrm>
                <a:off x="8336138" y="4922891"/>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 name="Group 8">
              <a:extLst>
                <a:ext uri="{FF2B5EF4-FFF2-40B4-BE49-F238E27FC236}">
                  <a16:creationId xmlns:a16="http://schemas.microsoft.com/office/drawing/2014/main" id="{973F0305-1387-5D4F-EC3E-ED27D1DB9D1F}"/>
                </a:ext>
              </a:extLst>
            </p:cNvPr>
            <p:cNvGrpSpPr/>
            <p:nvPr/>
          </p:nvGrpSpPr>
          <p:grpSpPr>
            <a:xfrm>
              <a:off x="6248923" y="2377914"/>
              <a:ext cx="1541263" cy="2850297"/>
              <a:chOff x="5973863" y="2763103"/>
              <a:chExt cx="1390764" cy="2322645"/>
            </a:xfrm>
          </p:grpSpPr>
          <p:sp>
            <p:nvSpPr>
              <p:cNvPr id="11" name="Rectangle: Rounded Corners 10">
                <a:extLst>
                  <a:ext uri="{FF2B5EF4-FFF2-40B4-BE49-F238E27FC236}">
                    <a16:creationId xmlns:a16="http://schemas.microsoft.com/office/drawing/2014/main" id="{29DD5E57-3B68-F16B-6764-DB1C9D17D2FF}"/>
                  </a:ext>
                </a:extLst>
              </p:cNvPr>
              <p:cNvSpPr/>
              <p:nvPr/>
            </p:nvSpPr>
            <p:spPr>
              <a:xfrm rot="18097478">
                <a:off x="6234945" y="3403473"/>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0DF44EEE-1339-E972-407D-0541C6315016}"/>
                  </a:ext>
                </a:extLst>
              </p:cNvPr>
              <p:cNvSpPr/>
              <p:nvPr/>
            </p:nvSpPr>
            <p:spPr>
              <a:xfrm rot="18097478">
                <a:off x="6417328" y="3314768"/>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7CCF0282-C3F7-858C-CA86-E5156BE5ED64}"/>
                  </a:ext>
                </a:extLst>
              </p:cNvPr>
              <p:cNvSpPr/>
              <p:nvPr/>
            </p:nvSpPr>
            <p:spPr>
              <a:xfrm rot="18097478">
                <a:off x="5785052" y="4245562"/>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4AF5D1D2-B7C8-99DA-1697-15042DF92CF6}"/>
                  </a:ext>
                </a:extLst>
              </p:cNvPr>
              <p:cNvSpPr/>
              <p:nvPr/>
            </p:nvSpPr>
            <p:spPr>
              <a:xfrm rot="18097478">
                <a:off x="5834090" y="4344486"/>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AD325DCD-21AD-E055-6191-B94B39213D7A}"/>
                  </a:ext>
                </a:extLst>
              </p:cNvPr>
              <p:cNvSpPr/>
              <p:nvPr/>
            </p:nvSpPr>
            <p:spPr>
              <a:xfrm rot="18097478">
                <a:off x="6482867" y="3427276"/>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88989204-2C22-E56D-4762-F4A8B1E6029A}"/>
                  </a:ext>
                </a:extLst>
              </p:cNvPr>
              <p:cNvSpPr/>
              <p:nvPr/>
            </p:nvSpPr>
            <p:spPr>
              <a:xfrm rot="18097478">
                <a:off x="5948196" y="4354565"/>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9736A20D-C7CE-1AA7-C05E-34D74C49C87D}"/>
                  </a:ext>
                </a:extLst>
              </p:cNvPr>
              <p:cNvSpPr/>
              <p:nvPr/>
            </p:nvSpPr>
            <p:spPr>
              <a:xfrm rot="18097478">
                <a:off x="6158478" y="4235483"/>
                <a:ext cx="1154383" cy="51054"/>
              </a:xfrm>
              <a:prstGeom prst="roundRect">
                <a:avLst>
                  <a:gd name="adj" fmla="val 50000"/>
                </a:avLst>
              </a:prstGeom>
              <a:solidFill>
                <a:schemeClr val="tx1"/>
              </a:solidFill>
              <a:ln w="28575">
                <a:solidFill>
                  <a:srgbClr val="8ECEEA"/>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4A35C0BE-78C7-0010-2A95-648E804C0679}"/>
                  </a:ext>
                </a:extLst>
              </p:cNvPr>
              <p:cNvSpPr/>
              <p:nvPr/>
            </p:nvSpPr>
            <p:spPr>
              <a:xfrm>
                <a:off x="5979070" y="4809943"/>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702F77DC-04FD-4DF9-DF52-6BBD1A66BCDC}"/>
                  </a:ext>
                </a:extLst>
              </p:cNvPr>
              <p:cNvSpPr/>
              <p:nvPr/>
            </p:nvSpPr>
            <p:spPr>
              <a:xfrm>
                <a:off x="6035779" y="4932205"/>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B2B85D89-ABCA-DCFF-83C4-FCB2133AA825}"/>
                  </a:ext>
                </a:extLst>
              </p:cNvPr>
              <p:cNvSpPr/>
              <p:nvPr/>
            </p:nvSpPr>
            <p:spPr>
              <a:xfrm>
                <a:off x="5973863" y="5036515"/>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069043EE-328A-CF71-0569-6243FD8525F0}"/>
                  </a:ext>
                </a:extLst>
              </p:cNvPr>
              <p:cNvSpPr/>
              <p:nvPr/>
            </p:nvSpPr>
            <p:spPr>
              <a:xfrm>
                <a:off x="6365562" y="4806021"/>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5AB600FF-4364-9751-F911-E8F6462903D0}"/>
                  </a:ext>
                </a:extLst>
              </p:cNvPr>
              <p:cNvSpPr/>
              <p:nvPr/>
            </p:nvSpPr>
            <p:spPr>
              <a:xfrm>
                <a:off x="6127542" y="4932920"/>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CA9CAE37-879E-5603-9C0A-E5574E3BE81C}"/>
                  </a:ext>
                </a:extLst>
              </p:cNvPr>
              <p:cNvSpPr/>
              <p:nvPr/>
            </p:nvSpPr>
            <p:spPr>
              <a:xfrm>
                <a:off x="7318908" y="2765804"/>
                <a:ext cx="45719" cy="49233"/>
              </a:xfrm>
              <a:prstGeom prst="ellipse">
                <a:avLst/>
              </a:prstGeom>
              <a:solidFill>
                <a:srgbClr val="8ECEEA"/>
              </a:solidFill>
              <a:ln w="19050">
                <a:solidFill>
                  <a:srgbClr val="8ECEEA"/>
                </a:solidFill>
              </a:ln>
              <a:effectLst>
                <a:glow rad="254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Rectangle: Rounded Corners 9">
              <a:extLst>
                <a:ext uri="{FF2B5EF4-FFF2-40B4-BE49-F238E27FC236}">
                  <a16:creationId xmlns:a16="http://schemas.microsoft.com/office/drawing/2014/main" id="{17076317-560C-9827-239B-CC83F3B43555}"/>
                </a:ext>
              </a:extLst>
            </p:cNvPr>
            <p:cNvSpPr/>
            <p:nvPr/>
          </p:nvSpPr>
          <p:spPr>
            <a:xfrm>
              <a:off x="5465215" y="3136199"/>
              <a:ext cx="3442996" cy="1513665"/>
            </a:xfrm>
            <a:prstGeom prst="roundRect">
              <a:avLst/>
            </a:prstGeom>
            <a:solidFill>
              <a:schemeClr val="bg1"/>
            </a:solidFill>
            <a:ln w="38100">
              <a:solidFill>
                <a:srgbClr val="C2E5F4"/>
              </a:solid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6" name="Straight Connector 45">
            <a:extLst>
              <a:ext uri="{FF2B5EF4-FFF2-40B4-BE49-F238E27FC236}">
                <a16:creationId xmlns:a16="http://schemas.microsoft.com/office/drawing/2014/main" id="{505DA54D-469C-97CE-DB25-C7CEE6C06DF0}"/>
              </a:ext>
            </a:extLst>
          </p:cNvPr>
          <p:cNvCxnSpPr>
            <a:cxnSpLocks/>
          </p:cNvCxnSpPr>
          <p:nvPr/>
        </p:nvCxnSpPr>
        <p:spPr>
          <a:xfrm>
            <a:off x="3476036" y="2611444"/>
            <a:ext cx="4759133" cy="0"/>
          </a:xfrm>
          <a:prstGeom prst="line">
            <a:avLst/>
          </a:prstGeom>
          <a:ln w="28575">
            <a:solidFill>
              <a:srgbClr val="C2E5F4"/>
            </a:solidFill>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4AF22AA0-519A-8391-55EB-65683AA6618C}"/>
              </a:ext>
            </a:extLst>
          </p:cNvPr>
          <p:cNvSpPr>
            <a:spLocks noGrp="1"/>
          </p:cNvSpPr>
          <p:nvPr>
            <p:ph idx="1"/>
          </p:nvPr>
        </p:nvSpPr>
        <p:spPr>
          <a:xfrm>
            <a:off x="2509806" y="3023183"/>
            <a:ext cx="6691589" cy="1402748"/>
          </a:xfrm>
        </p:spPr>
        <p:txBody>
          <a:bodyPr>
            <a:normAutofit/>
          </a:bodyPr>
          <a:lstStyle/>
          <a:p>
            <a:pPr marL="0" indent="0" algn="ctr">
              <a:buNone/>
            </a:pPr>
            <a:r>
              <a:rPr lang="en-US" sz="1800" dirty="0">
                <a:latin typeface="Consolas" panose="020B0609020204030204" pitchFamily="49" charset="0"/>
              </a:rPr>
              <a:t>is a device that provides backup power to electronic devices in case of a power failure or fluctuation. It helps protect critical equipment from unexpected shutdowns, data loss, and potential damage from power issues.</a:t>
            </a:r>
            <a:endParaRPr lang="en-CA" sz="1800" dirty="0">
              <a:latin typeface="Consolas" panose="020B0609020204030204" pitchFamily="49" charset="0"/>
            </a:endParaRPr>
          </a:p>
        </p:txBody>
      </p:sp>
      <p:sp>
        <p:nvSpPr>
          <p:cNvPr id="2" name="Title 1">
            <a:extLst>
              <a:ext uri="{FF2B5EF4-FFF2-40B4-BE49-F238E27FC236}">
                <a16:creationId xmlns:a16="http://schemas.microsoft.com/office/drawing/2014/main" id="{6CAEAAC0-A654-E4F2-FB53-051B96A71E8F}"/>
              </a:ext>
            </a:extLst>
          </p:cNvPr>
          <p:cNvSpPr>
            <a:spLocks noGrp="1"/>
          </p:cNvSpPr>
          <p:nvPr>
            <p:ph type="title"/>
          </p:nvPr>
        </p:nvSpPr>
        <p:spPr>
          <a:xfrm>
            <a:off x="3269648" y="2083393"/>
            <a:ext cx="5171907" cy="431169"/>
          </a:xfrm>
        </p:spPr>
        <p:txBody>
          <a:bodyPr>
            <a:normAutofit fontScale="90000"/>
          </a:bodyPr>
          <a:lstStyle/>
          <a:p>
            <a:pPr algn="ctr"/>
            <a:r>
              <a:rPr lang="en-CA" sz="2400" dirty="0">
                <a:latin typeface="Consolas" panose="020B0609020204030204" pitchFamily="49" charset="0"/>
              </a:rPr>
              <a:t>(Uninterruptible Power Supply)</a:t>
            </a:r>
          </a:p>
        </p:txBody>
      </p:sp>
    </p:spTree>
    <p:extLst>
      <p:ext uri="{BB962C8B-B14F-4D97-AF65-F5344CB8AC3E}">
        <p14:creationId xmlns:p14="http://schemas.microsoft.com/office/powerpoint/2010/main" val="1572610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1802</TotalTime>
  <Words>7007</Words>
  <Application>Microsoft Office PowerPoint</Application>
  <PresentationFormat>Widescreen</PresentationFormat>
  <Paragraphs>1571</Paragraphs>
  <Slides>90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Aptos</vt:lpstr>
      <vt:lpstr>Aptos Display</vt:lpstr>
      <vt:lpstr>Arial</vt:lpstr>
      <vt:lpstr>Consolas</vt:lpstr>
      <vt:lpstr>Wingdings</vt:lpstr>
      <vt:lpstr>Office Theme</vt:lpstr>
      <vt:lpstr>CYBER SECURITY UPSKILLING  PROGRAM  قدم خلال مبادرة زنك/2 في جامعة البلقاء التطبيقية  بالتعاون مع أكاديمية سايبر شيلد  OCT 2024 Digital Forensics Part Version 1</vt:lpstr>
      <vt:lpstr>Outline</vt:lpstr>
      <vt:lpstr>Day 18</vt:lpstr>
      <vt:lpstr>Digital Forensics</vt:lpstr>
      <vt:lpstr>Digital Forensics</vt:lpstr>
      <vt:lpstr>Knowledge of Digital Forensics</vt:lpstr>
      <vt:lpstr>Steps followed in the digital forensics process</vt:lpstr>
      <vt:lpstr>Cyber ​​crime scenario in the bank</vt:lpstr>
      <vt:lpstr>Cont…</vt:lpstr>
      <vt:lpstr>Best Practices</vt:lpstr>
      <vt:lpstr>Get complete evidence from hard disk</vt:lpstr>
      <vt:lpstr>Digital Forensics Phases </vt:lpstr>
      <vt:lpstr>Memory </vt:lpstr>
      <vt:lpstr>Virtual Memory  Key Files in Hard disk</vt:lpstr>
      <vt:lpstr>Custom Content</vt:lpstr>
      <vt:lpstr>Forensic Image</vt:lpstr>
      <vt:lpstr>AccessData FTK Imager</vt:lpstr>
      <vt:lpstr>RAM Image</vt:lpstr>
      <vt:lpstr>RAM Image</vt:lpstr>
      <vt:lpstr>Export Logic Image (AD1)</vt:lpstr>
      <vt:lpstr>Export Logic Image (AD1)</vt:lpstr>
      <vt:lpstr>Day 19</vt:lpstr>
      <vt:lpstr>Hard disk</vt:lpstr>
      <vt:lpstr>Q: sector=512-byte File size = 5.5KB</vt:lpstr>
      <vt:lpstr>Cluster Size</vt:lpstr>
      <vt:lpstr>booting a Windows OS</vt:lpstr>
      <vt:lpstr>Ex:</vt:lpstr>
      <vt:lpstr>File Wiping (Data Erasure)</vt:lpstr>
      <vt:lpstr>File Recovery</vt:lpstr>
      <vt:lpstr>Formatting</vt:lpstr>
      <vt:lpstr>HW</vt:lpstr>
      <vt:lpstr>File Wiping issues </vt:lpstr>
      <vt:lpstr>C Language for OS</vt:lpstr>
      <vt:lpstr>Create Disk Image</vt:lpstr>
      <vt:lpstr>Create Disk Image</vt:lpstr>
      <vt:lpstr>Create Disk Image</vt:lpstr>
      <vt:lpstr>Create Disk Image (USB)</vt:lpstr>
      <vt:lpstr>Result</vt:lpstr>
      <vt:lpstr>Result of USB Image </vt:lpstr>
      <vt:lpstr>Disk Mounting</vt:lpstr>
      <vt:lpstr>Why is Mounting</vt:lpstr>
      <vt:lpstr>Day 20</vt:lpstr>
      <vt:lpstr>RAM Forensics</vt:lpstr>
      <vt:lpstr>Analyze Memory</vt:lpstr>
      <vt:lpstr>Volatility</vt:lpstr>
      <vt:lpstr>Imageinfo </vt:lpstr>
      <vt:lpstr>PowerPoint Presentation</vt:lpstr>
      <vt:lpstr>Volatility Command</vt:lpstr>
      <vt:lpstr>Findstr </vt:lpstr>
      <vt:lpstr>PowerPoint Presentation</vt:lpstr>
      <vt:lpstr>Malware Find</vt:lpstr>
      <vt:lpstr>procdump -D</vt:lpstr>
      <vt:lpstr>PowerPoint Presentation</vt:lpstr>
      <vt:lpstr>DLL List</vt:lpstr>
      <vt:lpstr>Get SID’s</vt:lpstr>
      <vt:lpstr>PowerPoint Presentation</vt:lpstr>
      <vt:lpstr>More….</vt:lpstr>
      <vt:lpstr>PowerPoint Presentation</vt:lpstr>
      <vt:lpstr>Volatility Command Summary</vt:lpstr>
      <vt:lpstr>Volatility Command Summary</vt:lpstr>
      <vt:lpstr>Volatility Command Summary</vt:lpstr>
      <vt:lpstr>Threads</vt:lpstr>
      <vt:lpstr>PowerPoint Presentation</vt:lpstr>
      <vt:lpstr>Day 21</vt:lpstr>
      <vt:lpstr>DOS Attack</vt:lpstr>
      <vt:lpstr>DOS Attack Lab</vt:lpstr>
      <vt:lpstr>DDOS Attack</vt:lpstr>
      <vt:lpstr>DDOS Attack</vt:lpstr>
      <vt:lpstr>Image Resolution</vt:lpstr>
      <vt:lpstr>RGB (Red  Green  Blue)</vt:lpstr>
      <vt:lpstr>RBG Matrix Example</vt:lpstr>
      <vt:lpstr>PowerPoint Presentation</vt:lpstr>
      <vt:lpstr>PowerPoint Presentation</vt:lpstr>
      <vt:lpstr>PowerPoint Presentation</vt:lpstr>
      <vt:lpstr>Day 22</vt:lpstr>
      <vt:lpstr>Day 22</vt:lpstr>
      <vt:lpstr>Autopsy</vt:lpstr>
      <vt:lpstr>Views</vt:lpstr>
      <vt:lpstr>Results</vt:lpstr>
      <vt:lpstr>Results</vt:lpstr>
      <vt:lpstr>Create Case</vt:lpstr>
      <vt:lpstr>PowerPoint Presentation</vt:lpstr>
      <vt:lpstr>PowerPoint Presentation</vt:lpstr>
      <vt:lpstr>SCO Colum</vt:lpstr>
      <vt:lpstr>PowerPoint Presentation</vt:lpstr>
      <vt:lpstr>Repository</vt:lpstr>
      <vt:lpstr>Day 23</vt:lpstr>
      <vt:lpstr>Data Artifacts</vt:lpstr>
      <vt:lpstr>USP (Uninterruptible Power Supply)</vt:lpstr>
      <vt:lpstr>(Uninterruptible Power Supply)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dana al mahrouk</dc:creator>
  <cp:lastModifiedBy>dana al mahrouk</cp:lastModifiedBy>
  <cp:revision>18</cp:revision>
  <dcterms:created xsi:type="dcterms:W3CDTF">2024-10-18T03:51:26Z</dcterms:created>
  <dcterms:modified xsi:type="dcterms:W3CDTF">2024-11-05T12:36:02Z</dcterms:modified>
</cp:coreProperties>
</file>